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8" r:id="rId2"/>
    <p:sldId id="339" r:id="rId3"/>
    <p:sldId id="330" r:id="rId4"/>
    <p:sldId id="332" r:id="rId5"/>
    <p:sldId id="333" r:id="rId6"/>
    <p:sldId id="334" r:id="rId7"/>
    <p:sldId id="335" r:id="rId8"/>
    <p:sldId id="336" r:id="rId9"/>
    <p:sldId id="337" r:id="rId10"/>
    <p:sldId id="341" r:id="rId11"/>
    <p:sldId id="342" r:id="rId12"/>
    <p:sldId id="343" r:id="rId13"/>
    <p:sldId id="344" r:id="rId14"/>
    <p:sldId id="338" r:id="rId15"/>
    <p:sldId id="340" r:id="rId16"/>
    <p:sldId id="331" r:id="rId17"/>
    <p:sldId id="329"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4" autoAdjust="0"/>
    <p:restoredTop sz="94618"/>
  </p:normalViewPr>
  <p:slideViewPr>
    <p:cSldViewPr snapToGrid="0" snapToObjects="1">
      <p:cViewPr varScale="1">
        <p:scale>
          <a:sx n="103" d="100"/>
          <a:sy n="103" d="100"/>
        </p:scale>
        <p:origin x="11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9021122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988" y="-1015858"/>
            <a:ext cx="12858159" cy="7350670"/>
          </a:xfrm>
        </p:spPr>
        <p:txBody>
          <a:bodyPr>
            <a:normAutofit/>
          </a:bodyPr>
          <a:lstStyle/>
          <a:p>
            <a:pPr algn="l"/>
            <a:r>
              <a:rPr lang="en-US" sz="6600" dirty="0" smtClean="0"/>
              <a:t>PG4200: Algorithms And Data Structures</a:t>
            </a:r>
            <a:br>
              <a:rPr lang="en-US" sz="6600" dirty="0" smtClean="0"/>
            </a:br>
            <a:r>
              <a:rPr lang="en-US" sz="6600" dirty="0" smtClean="0"/>
              <a:t/>
            </a:r>
            <a:br>
              <a:rPr lang="en-US" sz="6600" dirty="0" smtClean="0"/>
            </a:br>
            <a:r>
              <a:rPr lang="en-US" sz="6600" dirty="0" smtClean="0"/>
              <a:t>Lesson 09: </a:t>
            </a:r>
            <a:br>
              <a:rPr lang="en-US" sz="6600" dirty="0" smtClean="0"/>
            </a:br>
            <a:r>
              <a:rPr lang="en-US" sz="6600" dirty="0" smtClean="0"/>
              <a:t>Text Search and </a:t>
            </a:r>
            <a:br>
              <a:rPr lang="en-US" sz="6600" dirty="0" smtClean="0"/>
            </a:br>
            <a:r>
              <a:rPr lang="en-US" sz="6600" dirty="0" smtClean="0"/>
              <a:t>Regular </a:t>
            </a:r>
            <a:r>
              <a:rPr lang="en-US" sz="6600" dirty="0" smtClean="0"/>
              <a:t>Expressions</a:t>
            </a:r>
            <a:endParaRPr lang="en-US" sz="6600" dirty="0"/>
          </a:p>
        </p:txBody>
      </p:sp>
      <p:sp>
        <p:nvSpPr>
          <p:cNvPr id="5" name="Text Placeholder 4"/>
          <p:cNvSpPr>
            <a:spLocks noGrp="1"/>
          </p:cNvSpPr>
          <p:nvPr>
            <p:ph type="body" sz="quarter" idx="1"/>
          </p:nvPr>
        </p:nvSpPr>
        <p:spPr>
          <a:xfrm>
            <a:off x="2243810" y="8221850"/>
            <a:ext cx="10464800" cy="1130300"/>
          </a:xfrm>
        </p:spPr>
        <p:txBody>
          <a:bodyPr/>
          <a:lstStyle/>
          <a:p>
            <a:pPr algn="r"/>
            <a:r>
              <a:rPr lang="en-US" dirty="0" smtClean="0"/>
              <a:t>Dr. Andrea Arcuri</a:t>
            </a:r>
            <a:endParaRPr lang="en-US" dirty="0"/>
          </a:p>
        </p:txBody>
      </p:sp>
    </p:spTree>
    <p:extLst>
      <p:ext uri="{BB962C8B-B14F-4D97-AF65-F5344CB8AC3E}">
        <p14:creationId xmlns:p14="http://schemas.microsoft.com/office/powerpoint/2010/main" val="193414514"/>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88" y="444500"/>
            <a:ext cx="12481508" cy="2159000"/>
          </a:xfrm>
        </p:spPr>
        <p:txBody>
          <a:bodyPr>
            <a:normAutofit/>
          </a:bodyPr>
          <a:lstStyle/>
          <a:p>
            <a:r>
              <a:rPr lang="en-US" dirty="0" smtClean="0"/>
              <a:t>Knut-Morris-Pratt Algorithm</a:t>
            </a:r>
            <a:endParaRPr lang="en-US" dirty="0"/>
          </a:p>
        </p:txBody>
      </p:sp>
      <p:sp>
        <p:nvSpPr>
          <p:cNvPr id="3" name="Text Placeholder 2"/>
          <p:cNvSpPr>
            <a:spLocks noGrp="1"/>
          </p:cNvSpPr>
          <p:nvPr>
            <p:ph type="body" idx="1"/>
          </p:nvPr>
        </p:nvSpPr>
        <p:spPr>
          <a:xfrm>
            <a:off x="270588" y="2603499"/>
            <a:ext cx="12481508" cy="6904395"/>
          </a:xfrm>
        </p:spPr>
        <p:txBody>
          <a:bodyPr>
            <a:normAutofit lnSpcReduction="10000"/>
          </a:bodyPr>
          <a:lstStyle/>
          <a:p>
            <a:r>
              <a:rPr lang="en-US" dirty="0" smtClean="0"/>
              <a:t>Look at each char in the text </a:t>
            </a:r>
            <a:r>
              <a:rPr lang="en-US" i="1" dirty="0" smtClean="0"/>
              <a:t>only once </a:t>
            </a:r>
            <a:r>
              <a:rPr lang="en-US" dirty="0" smtClean="0"/>
              <a:t>(and not possibly </a:t>
            </a:r>
            <a:r>
              <a:rPr lang="en-US" i="1" dirty="0" smtClean="0"/>
              <a:t>O(N*M)</a:t>
            </a:r>
            <a:r>
              <a:rPr lang="en-US" dirty="0" smtClean="0"/>
              <a:t> like in brute-force)</a:t>
            </a:r>
          </a:p>
          <a:p>
            <a:r>
              <a:rPr lang="en-US" dirty="0" smtClean="0"/>
              <a:t>Keep track of which element “j” in the target we are matching</a:t>
            </a:r>
          </a:p>
          <a:p>
            <a:r>
              <a:rPr lang="en-US" dirty="0" smtClean="0"/>
              <a:t>When there is mismatch between target[j] and text[</a:t>
            </a:r>
            <a:r>
              <a:rPr lang="en-US" dirty="0" err="1" smtClean="0"/>
              <a:t>i</a:t>
            </a:r>
            <a:r>
              <a:rPr lang="en-US" dirty="0" smtClean="0"/>
              <a:t>], need to update “j” before looking at next i+1</a:t>
            </a:r>
          </a:p>
          <a:p>
            <a:r>
              <a:rPr lang="en-US" dirty="0" smtClean="0"/>
              <a:t>If what read so far would be a partial match, j&gt;0, otherwise we restart from looking at first char in target, </a:t>
            </a:r>
            <a:r>
              <a:rPr lang="en-US" dirty="0" err="1" smtClean="0"/>
              <a:t>ie</a:t>
            </a:r>
            <a:r>
              <a:rPr lang="en-US" dirty="0" smtClean="0"/>
              <a:t>, j=0</a:t>
            </a:r>
          </a:p>
          <a:p>
            <a:r>
              <a:rPr lang="en-US" dirty="0" smtClean="0"/>
              <a:t>If there is a match, then j=j+1</a:t>
            </a:r>
          </a:p>
        </p:txBody>
      </p:sp>
    </p:spTree>
    <p:extLst>
      <p:ext uri="{BB962C8B-B14F-4D97-AF65-F5344CB8AC3E}">
        <p14:creationId xmlns:p14="http://schemas.microsoft.com/office/powerpoint/2010/main" val="35804655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206" y="145920"/>
            <a:ext cx="11099800" cy="2159000"/>
          </a:xfrm>
        </p:spPr>
        <p:txBody>
          <a:bodyPr/>
          <a:lstStyle/>
          <a:p>
            <a:r>
              <a:rPr lang="en-US" dirty="0" smtClean="0"/>
              <a:t>KMP Example</a:t>
            </a:r>
            <a:endParaRPr lang="en-US" dirty="0"/>
          </a:p>
        </p:txBody>
      </p:sp>
      <p:sp>
        <p:nvSpPr>
          <p:cNvPr id="3" name="Text Placeholder 2"/>
          <p:cNvSpPr>
            <a:spLocks noGrp="1"/>
          </p:cNvSpPr>
          <p:nvPr>
            <p:ph type="body" idx="1"/>
          </p:nvPr>
        </p:nvSpPr>
        <p:spPr>
          <a:xfrm>
            <a:off x="242596" y="2304920"/>
            <a:ext cx="12503020" cy="2127120"/>
          </a:xfrm>
        </p:spPr>
        <p:txBody>
          <a:bodyPr>
            <a:normAutofit fontScale="92500" lnSpcReduction="10000"/>
          </a:bodyPr>
          <a:lstStyle/>
          <a:p>
            <a:pPr>
              <a:spcBef>
                <a:spcPts val="2400"/>
              </a:spcBef>
            </a:pPr>
            <a:r>
              <a:rPr lang="en-US" dirty="0"/>
              <a:t>text=“</a:t>
            </a:r>
            <a:r>
              <a:rPr lang="en-US" i="1" dirty="0" err="1"/>
              <a:t>ababacaa</a:t>
            </a:r>
            <a:r>
              <a:rPr lang="en-US" dirty="0"/>
              <a:t>”, target=“</a:t>
            </a:r>
            <a:r>
              <a:rPr lang="en-US" i="1" dirty="0" err="1"/>
              <a:t>abac</a:t>
            </a:r>
            <a:r>
              <a:rPr lang="en-US" dirty="0"/>
              <a:t>”, N=8, M=4</a:t>
            </a:r>
          </a:p>
          <a:p>
            <a:pPr>
              <a:spcBef>
                <a:spcPts val="2400"/>
              </a:spcBef>
            </a:pPr>
            <a:r>
              <a:rPr lang="en-US" dirty="0" smtClean="0"/>
              <a:t>At </a:t>
            </a:r>
            <a:r>
              <a:rPr lang="en-US" dirty="0" err="1" smtClean="0"/>
              <a:t>i</a:t>
            </a:r>
            <a:r>
              <a:rPr lang="en-US" dirty="0" smtClean="0"/>
              <a:t>=3 there is a mismatch, as (target[3]=c) != (b=text[3])</a:t>
            </a:r>
          </a:p>
          <a:p>
            <a:pPr>
              <a:spcBef>
                <a:spcPts val="2400"/>
              </a:spcBef>
            </a:pPr>
            <a:r>
              <a:rPr lang="en-US" i="1" dirty="0" smtClean="0"/>
              <a:t>But how does KMP knows that next “j” would be a 2?</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1024204196"/>
              </p:ext>
            </p:extLst>
          </p:nvPr>
        </p:nvGraphicFramePr>
        <p:xfrm>
          <a:off x="3656632" y="4930452"/>
          <a:ext cx="5691537" cy="4632960"/>
        </p:xfrm>
        <a:graphic>
          <a:graphicData uri="http://schemas.openxmlformats.org/drawingml/2006/table">
            <a:tbl>
              <a:tblPr firstRow="1" bandRow="1">
                <a:tableStyleId>{5940675A-B579-460E-94D1-54222C63F5DA}</a:tableStyleId>
              </a:tblPr>
              <a:tblGrid>
                <a:gridCol w="632393">
                  <a:extLst>
                    <a:ext uri="{9D8B030D-6E8A-4147-A177-3AD203B41FA5}">
                      <a16:colId xmlns:a16="http://schemas.microsoft.com/office/drawing/2014/main" val="3074741388"/>
                    </a:ext>
                  </a:extLst>
                </a:gridCol>
                <a:gridCol w="632393">
                  <a:extLst>
                    <a:ext uri="{9D8B030D-6E8A-4147-A177-3AD203B41FA5}">
                      <a16:colId xmlns:a16="http://schemas.microsoft.com/office/drawing/2014/main" val="3291294330"/>
                    </a:ext>
                  </a:extLst>
                </a:gridCol>
                <a:gridCol w="632393">
                  <a:extLst>
                    <a:ext uri="{9D8B030D-6E8A-4147-A177-3AD203B41FA5}">
                      <a16:colId xmlns:a16="http://schemas.microsoft.com/office/drawing/2014/main" val="2449873047"/>
                    </a:ext>
                  </a:extLst>
                </a:gridCol>
                <a:gridCol w="632393">
                  <a:extLst>
                    <a:ext uri="{9D8B030D-6E8A-4147-A177-3AD203B41FA5}">
                      <a16:colId xmlns:a16="http://schemas.microsoft.com/office/drawing/2014/main" val="1342379395"/>
                    </a:ext>
                  </a:extLst>
                </a:gridCol>
                <a:gridCol w="632393">
                  <a:extLst>
                    <a:ext uri="{9D8B030D-6E8A-4147-A177-3AD203B41FA5}">
                      <a16:colId xmlns:a16="http://schemas.microsoft.com/office/drawing/2014/main" val="2235243793"/>
                    </a:ext>
                  </a:extLst>
                </a:gridCol>
                <a:gridCol w="632393">
                  <a:extLst>
                    <a:ext uri="{9D8B030D-6E8A-4147-A177-3AD203B41FA5}">
                      <a16:colId xmlns:a16="http://schemas.microsoft.com/office/drawing/2014/main" val="2346815053"/>
                    </a:ext>
                  </a:extLst>
                </a:gridCol>
                <a:gridCol w="632393">
                  <a:extLst>
                    <a:ext uri="{9D8B030D-6E8A-4147-A177-3AD203B41FA5}">
                      <a16:colId xmlns:a16="http://schemas.microsoft.com/office/drawing/2014/main" val="1937363244"/>
                    </a:ext>
                  </a:extLst>
                </a:gridCol>
                <a:gridCol w="632393">
                  <a:extLst>
                    <a:ext uri="{9D8B030D-6E8A-4147-A177-3AD203B41FA5}">
                      <a16:colId xmlns:a16="http://schemas.microsoft.com/office/drawing/2014/main" val="2131676106"/>
                    </a:ext>
                  </a:extLst>
                </a:gridCol>
                <a:gridCol w="632393">
                  <a:extLst>
                    <a:ext uri="{9D8B030D-6E8A-4147-A177-3AD203B41FA5}">
                      <a16:colId xmlns:a16="http://schemas.microsoft.com/office/drawing/2014/main" val="2820348441"/>
                    </a:ext>
                  </a:extLst>
                </a:gridCol>
              </a:tblGrid>
              <a:tr h="370840">
                <a:tc>
                  <a:txBody>
                    <a:bodyPr/>
                    <a:lstStyle/>
                    <a:p>
                      <a:endParaRPr lang="en-US" sz="3200" dirty="0"/>
                    </a:p>
                  </a:txBody>
                  <a:tcPr>
                    <a:solidFill>
                      <a:schemeClr val="accent3"/>
                    </a:solidFill>
                  </a:tcPr>
                </a:tc>
                <a:tc>
                  <a:txBody>
                    <a:bodyPr/>
                    <a:lstStyle/>
                    <a:p>
                      <a:r>
                        <a:rPr lang="en-US" sz="3200" dirty="0" smtClean="0"/>
                        <a:t>0</a:t>
                      </a:r>
                      <a:endParaRPr lang="en-US" sz="3200" dirty="0"/>
                    </a:p>
                  </a:txBody>
                  <a:tcPr>
                    <a:solidFill>
                      <a:schemeClr val="accent3"/>
                    </a:solidFill>
                  </a:tcPr>
                </a:tc>
                <a:tc>
                  <a:txBody>
                    <a:bodyPr/>
                    <a:lstStyle/>
                    <a:p>
                      <a:r>
                        <a:rPr lang="en-US" sz="3200" dirty="0" smtClean="0"/>
                        <a:t>1</a:t>
                      </a:r>
                      <a:endParaRPr lang="en-US" sz="3200" dirty="0"/>
                    </a:p>
                  </a:txBody>
                  <a:tcPr>
                    <a:solidFill>
                      <a:schemeClr val="accent3"/>
                    </a:solidFill>
                  </a:tcPr>
                </a:tc>
                <a:tc>
                  <a:txBody>
                    <a:bodyPr/>
                    <a:lstStyle/>
                    <a:p>
                      <a:r>
                        <a:rPr lang="en-US" sz="3200" dirty="0" smtClean="0"/>
                        <a:t>2</a:t>
                      </a:r>
                      <a:endParaRPr lang="en-US" sz="3200" dirty="0"/>
                    </a:p>
                  </a:txBody>
                  <a:tcPr>
                    <a:solidFill>
                      <a:schemeClr val="accent3"/>
                    </a:solidFill>
                  </a:tcPr>
                </a:tc>
                <a:tc>
                  <a:txBody>
                    <a:bodyPr/>
                    <a:lstStyle/>
                    <a:p>
                      <a:r>
                        <a:rPr lang="en-US" sz="3200" dirty="0" smtClean="0"/>
                        <a:t>3</a:t>
                      </a:r>
                      <a:endParaRPr lang="en-US" sz="3200" dirty="0"/>
                    </a:p>
                  </a:txBody>
                  <a:tcPr>
                    <a:solidFill>
                      <a:schemeClr val="accent3"/>
                    </a:solidFill>
                  </a:tcPr>
                </a:tc>
                <a:tc>
                  <a:txBody>
                    <a:bodyPr/>
                    <a:lstStyle/>
                    <a:p>
                      <a:r>
                        <a:rPr lang="en-US" sz="3200" dirty="0" smtClean="0"/>
                        <a:t>4</a:t>
                      </a:r>
                      <a:endParaRPr lang="en-US" sz="3200" dirty="0"/>
                    </a:p>
                  </a:txBody>
                  <a:tcPr>
                    <a:solidFill>
                      <a:schemeClr val="accent3"/>
                    </a:solidFill>
                  </a:tcPr>
                </a:tc>
                <a:tc>
                  <a:txBody>
                    <a:bodyPr/>
                    <a:lstStyle/>
                    <a:p>
                      <a:r>
                        <a:rPr lang="en-US" sz="3200" dirty="0" smtClean="0"/>
                        <a:t>5</a:t>
                      </a:r>
                      <a:endParaRPr lang="en-US" sz="3200" dirty="0"/>
                    </a:p>
                  </a:txBody>
                  <a:tcPr>
                    <a:solidFill>
                      <a:schemeClr val="accent3"/>
                    </a:solidFill>
                  </a:tcPr>
                </a:tc>
                <a:tc>
                  <a:txBody>
                    <a:bodyPr/>
                    <a:lstStyle/>
                    <a:p>
                      <a:r>
                        <a:rPr lang="en-US" sz="3200" dirty="0" smtClean="0"/>
                        <a:t>6</a:t>
                      </a:r>
                      <a:endParaRPr lang="en-US" sz="3200" dirty="0"/>
                    </a:p>
                  </a:txBody>
                  <a:tcPr>
                    <a:solidFill>
                      <a:schemeClr val="accent3"/>
                    </a:solidFill>
                  </a:tcPr>
                </a:tc>
                <a:tc>
                  <a:txBody>
                    <a:bodyPr/>
                    <a:lstStyle/>
                    <a:p>
                      <a:r>
                        <a:rPr lang="en-US" sz="3200" dirty="0" smtClean="0"/>
                        <a:t>7</a:t>
                      </a:r>
                      <a:endParaRPr lang="en-US" sz="3200" dirty="0"/>
                    </a:p>
                  </a:txBody>
                  <a:tcPr>
                    <a:solidFill>
                      <a:schemeClr val="accent3"/>
                    </a:solidFill>
                  </a:tcPr>
                </a:tc>
                <a:extLst>
                  <a:ext uri="{0D108BD9-81ED-4DB2-BD59-A6C34878D82A}">
                    <a16:rowId xmlns:a16="http://schemas.microsoft.com/office/drawing/2014/main" val="1729245899"/>
                  </a:ext>
                </a:extLst>
              </a:tr>
              <a:tr h="370840">
                <a:tc>
                  <a:txBody>
                    <a:bodyPr/>
                    <a:lstStyle/>
                    <a:p>
                      <a:endParaRPr lang="en-US" sz="3200" dirty="0"/>
                    </a:p>
                  </a:txBody>
                  <a:tcPr>
                    <a:solidFill>
                      <a:schemeClr val="accent3"/>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b</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b</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c</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extLst>
                  <a:ext uri="{0D108BD9-81ED-4DB2-BD59-A6C34878D82A}">
                    <a16:rowId xmlns:a16="http://schemas.microsoft.com/office/drawing/2014/main" val="1962690294"/>
                  </a:ext>
                </a:extLst>
              </a:tr>
              <a:tr h="370840">
                <a:tc>
                  <a:txBody>
                    <a:bodyPr/>
                    <a:lstStyle/>
                    <a:p>
                      <a:r>
                        <a:rPr lang="en-US" sz="3200" dirty="0" smtClean="0"/>
                        <a:t>j</a:t>
                      </a:r>
                      <a:endParaRPr lang="en-US" sz="3200" dirty="0"/>
                    </a:p>
                  </a:txBody>
                  <a:tcPr>
                    <a:solidFill>
                      <a:schemeClr val="accent3"/>
                    </a:solidFill>
                  </a:tcPr>
                </a:tc>
                <a:tc>
                  <a:txBody>
                    <a:bodyPr/>
                    <a:lstStyle/>
                    <a:p>
                      <a:r>
                        <a:rPr lang="en-US" sz="3200" dirty="0" smtClean="0"/>
                        <a:t>0</a:t>
                      </a:r>
                      <a:endParaRPr lang="en-US" sz="3200" dirty="0"/>
                    </a:p>
                  </a:txBody>
                  <a:tcPr>
                    <a:solidFill>
                      <a:schemeClr val="accent6">
                        <a:lumMod val="60000"/>
                        <a:lumOff val="40000"/>
                      </a:schemeClr>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3068662890"/>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r>
                        <a:rPr lang="en-US" sz="3200" dirty="0" smtClean="0"/>
                        <a:t>1</a:t>
                      </a:r>
                      <a:endParaRPr lang="en-US" sz="3200" dirty="0"/>
                    </a:p>
                  </a:txBody>
                  <a:tcPr>
                    <a:solidFill>
                      <a:schemeClr val="accent6">
                        <a:lumMod val="60000"/>
                        <a:lumOff val="40000"/>
                      </a:schemeClr>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4008272191"/>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2</a:t>
                      </a:r>
                      <a:endParaRPr lang="en-US" sz="3200" dirty="0"/>
                    </a:p>
                  </a:txBody>
                  <a:tcPr>
                    <a:solidFill>
                      <a:schemeClr val="accent6">
                        <a:lumMod val="60000"/>
                        <a:lumOff val="40000"/>
                      </a:schemeClr>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21268555"/>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3</a:t>
                      </a:r>
                      <a:endParaRPr lang="en-US" sz="3200" dirty="0"/>
                    </a:p>
                  </a:txBody>
                  <a:tcPr>
                    <a:solidFill>
                      <a:srgbClr val="FF0000"/>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3129877383"/>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2</a:t>
                      </a:r>
                      <a:endParaRPr lang="en-US" sz="3200" dirty="0"/>
                    </a:p>
                  </a:txBody>
                  <a:tcPr>
                    <a:solidFill>
                      <a:schemeClr val="accent6">
                        <a:lumMod val="60000"/>
                        <a:lumOff val="40000"/>
                      </a:schemeClr>
                    </a:solidFill>
                  </a:tcPr>
                </a:tc>
                <a:tc>
                  <a:txBody>
                    <a:bodyPr/>
                    <a:lstStyle/>
                    <a:p>
                      <a:endParaRPr lang="en-US" sz="3200" dirty="0"/>
                    </a:p>
                  </a:txBody>
                  <a:tcPr>
                    <a:no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2711449307"/>
                  </a:ext>
                </a:extLst>
              </a:tr>
              <a:tr h="370840">
                <a:tc>
                  <a:txBody>
                    <a:bodyPr/>
                    <a:lstStyle/>
                    <a:p>
                      <a:r>
                        <a:rPr lang="en-US" sz="3200" dirty="0" smtClean="0"/>
                        <a:t>j</a:t>
                      </a:r>
                      <a:endParaRPr lang="en-US" sz="3200" dirty="0"/>
                    </a:p>
                  </a:txBody>
                  <a:tcPr>
                    <a:solidFill>
                      <a:schemeClr val="accent3"/>
                    </a:solid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3</a:t>
                      </a:r>
                      <a:endParaRPr lang="en-US" sz="3200" dirty="0"/>
                    </a:p>
                  </a:txBody>
                  <a:tcPr>
                    <a:solidFill>
                      <a:schemeClr val="accent6">
                        <a:lumMod val="60000"/>
                        <a:lumOff val="40000"/>
                      </a:schemeClr>
                    </a:solid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1899560271"/>
                  </a:ext>
                </a:extLst>
              </a:tr>
            </a:tbl>
          </a:graphicData>
        </a:graphic>
      </p:graphicFrame>
    </p:spTree>
    <p:extLst>
      <p:ext uri="{BB962C8B-B14F-4D97-AF65-F5344CB8AC3E}">
        <p14:creationId xmlns:p14="http://schemas.microsoft.com/office/powerpoint/2010/main" val="263285368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Deterministic Finite-State Automaton (DFA)</a:t>
            </a:r>
            <a:endParaRPr lang="en-US" dirty="0"/>
          </a:p>
        </p:txBody>
      </p:sp>
      <p:sp>
        <p:nvSpPr>
          <p:cNvPr id="4" name="Oval 3"/>
          <p:cNvSpPr/>
          <p:nvPr/>
        </p:nvSpPr>
        <p:spPr>
          <a:xfrm>
            <a:off x="1252729"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solidFill>
                  <a:srgbClr val="FF0000"/>
                </a:solidFill>
              </a:rPr>
              <a:t>j</a:t>
            </a:r>
            <a:r>
              <a:rPr lang="en-US" dirty="0" smtClean="0">
                <a:solidFill>
                  <a:srgbClr val="FF0000"/>
                </a:solidFill>
              </a:rPr>
              <a:t>=0</a:t>
            </a:r>
            <a:endParaRPr kumimoji="0" lang="en-US" b="0" i="0" u="none" strike="noStrike" cap="none" spc="0" normalizeH="0" baseline="0" dirty="0">
              <a:ln>
                <a:noFill/>
              </a:ln>
              <a:solidFill>
                <a:srgbClr val="FF0000"/>
              </a:solidFill>
              <a:effectLst/>
              <a:uFillTx/>
              <a:sym typeface="Helvetica Light"/>
            </a:endParaRPr>
          </a:p>
        </p:txBody>
      </p:sp>
      <p:sp>
        <p:nvSpPr>
          <p:cNvPr id="5" name="Oval 4"/>
          <p:cNvSpPr/>
          <p:nvPr/>
        </p:nvSpPr>
        <p:spPr>
          <a:xfrm>
            <a:off x="3539248"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j=1</a:t>
            </a:r>
            <a:endParaRPr kumimoji="0" lang="en-US" b="0" i="0" u="none" strike="noStrike" cap="none" spc="0" normalizeH="0" baseline="0" dirty="0">
              <a:ln>
                <a:noFill/>
              </a:ln>
              <a:solidFill>
                <a:srgbClr val="FF0000"/>
              </a:solidFill>
              <a:effectLst/>
              <a:uFillTx/>
              <a:sym typeface="Helvetica Light"/>
            </a:endParaRPr>
          </a:p>
        </p:txBody>
      </p:sp>
      <p:sp>
        <p:nvSpPr>
          <p:cNvPr id="6" name="Oval 5"/>
          <p:cNvSpPr/>
          <p:nvPr/>
        </p:nvSpPr>
        <p:spPr>
          <a:xfrm>
            <a:off x="5825767"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j=2</a:t>
            </a:r>
            <a:endParaRPr kumimoji="0" lang="en-US" b="0" i="0" u="none" strike="noStrike" cap="none" spc="0" normalizeH="0" baseline="0" dirty="0">
              <a:ln>
                <a:noFill/>
              </a:ln>
              <a:solidFill>
                <a:srgbClr val="FF0000"/>
              </a:solidFill>
              <a:effectLst/>
              <a:uFillTx/>
              <a:sym typeface="Helvetica Light"/>
            </a:endParaRPr>
          </a:p>
        </p:txBody>
      </p:sp>
      <p:sp>
        <p:nvSpPr>
          <p:cNvPr id="7" name="Oval 6"/>
          <p:cNvSpPr/>
          <p:nvPr/>
        </p:nvSpPr>
        <p:spPr>
          <a:xfrm>
            <a:off x="8112286"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j=3</a:t>
            </a:r>
            <a:endParaRPr kumimoji="0" lang="en-US" b="0" i="0" u="none" strike="noStrike" cap="none" spc="0" normalizeH="0" baseline="0" dirty="0">
              <a:ln>
                <a:noFill/>
              </a:ln>
              <a:solidFill>
                <a:srgbClr val="FF0000"/>
              </a:solidFill>
              <a:effectLst/>
              <a:uFillTx/>
              <a:sym typeface="Helvetica Light"/>
            </a:endParaRPr>
          </a:p>
        </p:txBody>
      </p:sp>
      <p:sp>
        <p:nvSpPr>
          <p:cNvPr id="8" name="Oval 7"/>
          <p:cNvSpPr/>
          <p:nvPr/>
        </p:nvSpPr>
        <p:spPr>
          <a:xfrm>
            <a:off x="10398805" y="6853696"/>
            <a:ext cx="1399592" cy="923290"/>
          </a:xfrm>
          <a:prstGeom prst="ellipse">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solidFill>
                  <a:srgbClr val="FF0000"/>
                </a:solidFill>
              </a:rPr>
              <a:t>AS</a:t>
            </a:r>
            <a:endParaRPr kumimoji="0" lang="en-US" b="0" i="0" u="none" strike="noStrike" cap="none" spc="0" normalizeH="0" baseline="0" dirty="0">
              <a:ln>
                <a:noFill/>
              </a:ln>
              <a:solidFill>
                <a:srgbClr val="FF0000"/>
              </a:solidFill>
              <a:effectLst/>
              <a:uFillTx/>
              <a:sym typeface="Helvetica Light"/>
            </a:endParaRPr>
          </a:p>
        </p:txBody>
      </p:sp>
      <p:cxnSp>
        <p:nvCxnSpPr>
          <p:cNvPr id="10" name="Straight Arrow Connector 9"/>
          <p:cNvCxnSpPr>
            <a:stCxn id="4" idx="6"/>
            <a:endCxn id="5" idx="2"/>
          </p:cNvCxnSpPr>
          <p:nvPr/>
        </p:nvCxnSpPr>
        <p:spPr>
          <a:xfrm>
            <a:off x="2652321" y="73153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Straight Arrow Connector 10"/>
          <p:cNvCxnSpPr>
            <a:stCxn id="7" idx="6"/>
            <a:endCxn id="8" idx="2"/>
          </p:cNvCxnSpPr>
          <p:nvPr/>
        </p:nvCxnSpPr>
        <p:spPr>
          <a:xfrm>
            <a:off x="9511878" y="73153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Straight Arrow Connector 11"/>
          <p:cNvCxnSpPr>
            <a:stCxn id="6" idx="6"/>
            <a:endCxn id="7" idx="2"/>
          </p:cNvCxnSpPr>
          <p:nvPr/>
        </p:nvCxnSpPr>
        <p:spPr>
          <a:xfrm>
            <a:off x="7225359" y="73153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2"/>
          <p:cNvCxnSpPr>
            <a:stCxn id="5" idx="6"/>
            <a:endCxn id="6" idx="2"/>
          </p:cNvCxnSpPr>
          <p:nvPr/>
        </p:nvCxnSpPr>
        <p:spPr>
          <a:xfrm>
            <a:off x="4938840" y="7315341"/>
            <a:ext cx="886927" cy="0"/>
          </a:xfrm>
          <a:prstGeom prst="straightConnector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4" idx="1"/>
            <a:endCxn id="4" idx="0"/>
          </p:cNvCxnSpPr>
          <p:nvPr/>
        </p:nvCxnSpPr>
        <p:spPr>
          <a:xfrm rot="5400000" flipH="1" flipV="1">
            <a:off x="1637504" y="6673888"/>
            <a:ext cx="135213" cy="494830"/>
          </a:xfrm>
          <a:prstGeom prst="curvedConnector3">
            <a:avLst>
              <a:gd name="adj1" fmla="val 676207"/>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Straight Arrow Connector 19"/>
          <p:cNvCxnSpPr>
            <a:stCxn id="7" idx="4"/>
            <a:endCxn id="6" idx="4"/>
          </p:cNvCxnSpPr>
          <p:nvPr/>
        </p:nvCxnSpPr>
        <p:spPr>
          <a:xfrm rot="5400000">
            <a:off x="7668823" y="6633727"/>
            <a:ext cx="12700" cy="2286519"/>
          </a:xfrm>
          <a:prstGeom prst="curvedConnector3">
            <a:avLst>
              <a:gd name="adj1" fmla="val 5106118"/>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19"/>
          <p:cNvCxnSpPr>
            <a:stCxn id="5" idx="3"/>
            <a:endCxn id="5" idx="4"/>
          </p:cNvCxnSpPr>
          <p:nvPr/>
        </p:nvCxnSpPr>
        <p:spPr>
          <a:xfrm rot="16200000" flipH="1">
            <a:off x="3924023" y="7461964"/>
            <a:ext cx="135213" cy="494830"/>
          </a:xfrm>
          <a:prstGeom prst="curvedConnector3">
            <a:avLst>
              <a:gd name="adj1" fmla="val 510591"/>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8" name="Straight Arrow Connector 19"/>
          <p:cNvCxnSpPr>
            <a:stCxn id="5" idx="0"/>
            <a:endCxn id="4" idx="0"/>
          </p:cNvCxnSpPr>
          <p:nvPr/>
        </p:nvCxnSpPr>
        <p:spPr>
          <a:xfrm rot="16200000" flipV="1">
            <a:off x="3095785" y="5710436"/>
            <a:ext cx="12700" cy="2286519"/>
          </a:xfrm>
          <a:prstGeom prst="curvedConnector3">
            <a:avLst>
              <a:gd name="adj1" fmla="val 3342843"/>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19"/>
          <p:cNvCxnSpPr>
            <a:stCxn id="6" idx="0"/>
            <a:endCxn id="4" idx="0"/>
          </p:cNvCxnSpPr>
          <p:nvPr/>
        </p:nvCxnSpPr>
        <p:spPr>
          <a:xfrm rot="16200000" flipV="1">
            <a:off x="4239044" y="4567177"/>
            <a:ext cx="12700" cy="4573038"/>
          </a:xfrm>
          <a:prstGeom prst="curvedConnector3">
            <a:avLst>
              <a:gd name="adj1" fmla="val 6942858"/>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6" name="Straight Arrow Connector 19"/>
          <p:cNvCxnSpPr>
            <a:stCxn id="7" idx="0"/>
            <a:endCxn id="4" idx="0"/>
          </p:cNvCxnSpPr>
          <p:nvPr/>
        </p:nvCxnSpPr>
        <p:spPr>
          <a:xfrm rot="16200000" flipV="1">
            <a:off x="5382304" y="3423917"/>
            <a:ext cx="12700" cy="6859557"/>
          </a:xfrm>
          <a:prstGeom prst="curvedConnector3">
            <a:avLst>
              <a:gd name="adj1" fmla="val 11718362"/>
            </a:avLst>
          </a:prstGeom>
          <a:noFill/>
          <a:ln w="635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0" name="Straight Arrow Connector 19"/>
          <p:cNvCxnSpPr>
            <a:stCxn id="7" idx="4"/>
            <a:endCxn id="5" idx="4"/>
          </p:cNvCxnSpPr>
          <p:nvPr/>
        </p:nvCxnSpPr>
        <p:spPr>
          <a:xfrm rot="5400000">
            <a:off x="6525563" y="5490467"/>
            <a:ext cx="12700" cy="4573038"/>
          </a:xfrm>
          <a:prstGeom prst="curvedConnector3">
            <a:avLst>
              <a:gd name="adj1" fmla="val 8706126"/>
            </a:avLst>
          </a:prstGeom>
          <a:noFill/>
          <a:ln w="63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8" name="TextBox 67"/>
          <p:cNvSpPr txBox="1"/>
          <p:nvPr/>
        </p:nvSpPr>
        <p:spPr>
          <a:xfrm>
            <a:off x="1498158" y="5397213"/>
            <a:ext cx="115416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chemeClr val="accent1"/>
                </a:solidFill>
                <a:effectLst/>
                <a:uFillTx/>
                <a:latin typeface="+mn-lt"/>
                <a:ea typeface="+mn-ea"/>
                <a:cs typeface="+mn-cs"/>
                <a:sym typeface="Helvetica Light"/>
              </a:rPr>
              <a:t>other</a:t>
            </a:r>
            <a:endParaRPr kumimoji="0" lang="en-US" sz="3600" b="0" i="0" u="none" strike="noStrike" cap="none" spc="0" normalizeH="0" baseline="0" dirty="0">
              <a:ln>
                <a:noFill/>
              </a:ln>
              <a:solidFill>
                <a:schemeClr val="accent1"/>
              </a:solidFill>
              <a:effectLst/>
              <a:uFillTx/>
              <a:latin typeface="+mn-lt"/>
              <a:ea typeface="+mn-ea"/>
              <a:cs typeface="+mn-cs"/>
              <a:sym typeface="Helvetica Light"/>
            </a:endParaRPr>
          </a:p>
        </p:txBody>
      </p:sp>
      <p:sp>
        <p:nvSpPr>
          <p:cNvPr id="69" name="TextBox 68"/>
          <p:cNvSpPr txBox="1"/>
          <p:nvPr/>
        </p:nvSpPr>
        <p:spPr>
          <a:xfrm>
            <a:off x="2845803" y="6660615"/>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0" name="TextBox 69"/>
          <p:cNvSpPr txBox="1"/>
          <p:nvPr/>
        </p:nvSpPr>
        <p:spPr>
          <a:xfrm>
            <a:off x="5136208" y="6710264"/>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b</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1" name="TextBox 70"/>
          <p:cNvSpPr txBox="1"/>
          <p:nvPr/>
        </p:nvSpPr>
        <p:spPr>
          <a:xfrm>
            <a:off x="9706307" y="6660615"/>
            <a:ext cx="33342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c</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2" name="TextBox 71"/>
          <p:cNvSpPr txBox="1"/>
          <p:nvPr/>
        </p:nvSpPr>
        <p:spPr>
          <a:xfrm>
            <a:off x="3460628" y="7834211"/>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3" name="TextBox 72"/>
          <p:cNvSpPr txBox="1"/>
          <p:nvPr/>
        </p:nvSpPr>
        <p:spPr>
          <a:xfrm>
            <a:off x="7422727" y="6660615"/>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4" name="TextBox 73"/>
          <p:cNvSpPr txBox="1"/>
          <p:nvPr/>
        </p:nvSpPr>
        <p:spPr>
          <a:xfrm>
            <a:off x="6298336" y="8819097"/>
            <a:ext cx="35907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smtClean="0">
                <a:ln>
                  <a:noFill/>
                </a:ln>
                <a:solidFill>
                  <a:srgbClr val="000000"/>
                </a:solidFill>
                <a:effectLst/>
                <a:uFillTx/>
                <a:latin typeface="+mn-lt"/>
                <a:ea typeface="+mn-ea"/>
                <a:cs typeface="+mn-cs"/>
                <a:sym typeface="Helvetica Light"/>
              </a:rPr>
              <a:t>a</a:t>
            </a: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76" name="Text Placeholder 2"/>
          <p:cNvSpPr>
            <a:spLocks noGrp="1"/>
          </p:cNvSpPr>
          <p:nvPr>
            <p:ph type="body" idx="1"/>
          </p:nvPr>
        </p:nvSpPr>
        <p:spPr>
          <a:xfrm>
            <a:off x="167951" y="2660725"/>
            <a:ext cx="12549673" cy="2281193"/>
          </a:xfrm>
        </p:spPr>
        <p:txBody>
          <a:bodyPr>
            <a:normAutofit fontScale="92500"/>
          </a:bodyPr>
          <a:lstStyle/>
          <a:p>
            <a:pPr>
              <a:spcBef>
                <a:spcPts val="2400"/>
              </a:spcBef>
            </a:pPr>
            <a:r>
              <a:rPr lang="en-US" dirty="0" smtClean="0"/>
              <a:t>States with </a:t>
            </a:r>
            <a:r>
              <a:rPr lang="en-US" i="1" dirty="0" smtClean="0"/>
              <a:t>transitions</a:t>
            </a:r>
            <a:r>
              <a:rPr lang="en-US" dirty="0" smtClean="0"/>
              <a:t> when reading chars</a:t>
            </a:r>
          </a:p>
          <a:p>
            <a:pPr>
              <a:spcBef>
                <a:spcPts val="2400"/>
              </a:spcBef>
            </a:pPr>
            <a:r>
              <a:rPr lang="en-US" dirty="0" smtClean="0"/>
              <a:t>Acceptance State (AS): if reached, we have a match</a:t>
            </a:r>
          </a:p>
          <a:p>
            <a:pPr>
              <a:spcBef>
                <a:spcPts val="2400"/>
              </a:spcBef>
            </a:pPr>
            <a:r>
              <a:rPr lang="en-US" dirty="0" smtClean="0"/>
              <a:t>DFA built for target, </a:t>
            </a:r>
            <a:r>
              <a:rPr lang="en-US" dirty="0" err="1" smtClean="0"/>
              <a:t>eg</a:t>
            </a:r>
            <a:r>
              <a:rPr lang="en-US" dirty="0" smtClean="0"/>
              <a:t> “</a:t>
            </a:r>
            <a:r>
              <a:rPr lang="en-US" i="1" dirty="0" err="1" smtClean="0"/>
              <a:t>abac</a:t>
            </a:r>
            <a:r>
              <a:rPr lang="en-US" dirty="0" smtClean="0"/>
              <a:t>”, </a:t>
            </a:r>
            <a:r>
              <a:rPr lang="en-US" i="1" dirty="0" smtClean="0"/>
              <a:t>regardless of the text to search in</a:t>
            </a:r>
            <a:endParaRPr lang="en-US" i="1" dirty="0"/>
          </a:p>
        </p:txBody>
      </p:sp>
    </p:spTree>
    <p:extLst>
      <p:ext uri="{BB962C8B-B14F-4D97-AF65-F5344CB8AC3E}">
        <p14:creationId xmlns:p14="http://schemas.microsoft.com/office/powerpoint/2010/main" val="11328200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40953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136547250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668356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618" y="2890078"/>
            <a:ext cx="12162408" cy="6740307"/>
          </a:xfrm>
          <a:prstGeom prst="rect">
            <a:avLst/>
          </a:prstGeom>
        </p:spPr>
        <p:txBody>
          <a:bodyPr wrap="square">
            <a:spAutoFit/>
          </a:bodyPr>
          <a:lstStyle/>
          <a:p>
            <a:r>
              <a:rPr lang="vi-VN" sz="2400" dirty="0"/>
              <a:t> </a:t>
            </a:r>
            <a:r>
              <a:rPr lang="en-US" sz="2400" dirty="0" smtClean="0"/>
              <a:t>… </a:t>
            </a:r>
            <a:r>
              <a:rPr lang="vi-VN" sz="2400" dirty="0" smtClean="0"/>
              <a:t>Rege</a:t>
            </a:r>
            <a:r>
              <a:rPr lang="vi-VN" sz="2400" dirty="0"/>
              <a:t>̿̔̉x-based HTML parsers are the cancer that is killing StackOverflow it is too late it is too late we cannot be saved the trangession of a chi͡ld ensures regex will consume all living tissue (except for HTML which it cannot, as previously prophesied) dear lord help us how can anyone survive this scourge using regex to parse HTML has doomed humanity to an eternity of dread torture and security holes using regex as a tool to process HTML establishes a breach between this world and the dread realm of c͒ͪo͛ͫrrupt entities (like SGML entities, but more corrupt) a mere glimpse of the world of reg​ex parsers for HTML will ins​tantly transport a programmer's consciousness into a world of ceaseless screaming, he comes, the pestilent slithy regex-infection wil​l devour your HT​ML parser, application and existence for all time like Visual Basic only worse he comes he comes do not fi​ght he com̡e̶s, ̕h̵i​s un̨ho͞ly radiańcé destro</a:t>
            </a:r>
            <a:r>
              <a:rPr lang="az-Cyrl-AZ" sz="2400" dirty="0"/>
              <a:t>҉</a:t>
            </a:r>
            <a:r>
              <a:rPr lang="vi-VN" sz="2400" dirty="0"/>
              <a:t>ying all enli̍̈́̂̈́ghtenment, HTML tags lea͠ki̧n͘g fr̶ǫm ̡yo​͟ur eye͢s̸ ̛l̕ik͏e liq​uid pain, the song of re̸gular exp​ression parsing will exti​nguish the voices of mor​tal man from the sp​here I can see it can you see ̲͚̖͔̙î̩́t̲͎̩̱͔́̋̀ it is beautiful t​he final snuffing of the lie​s of Man ALL IS LOŚ͖̩͇̗̪̏̈́T ALL I​S LOST the pon̷y he comes he c̶̮omes he comes the ich​or permeates all MY FACE MY FACE ᵒh god no NO NOO̼O​O N</a:t>
            </a:r>
            <a:r>
              <a:rPr lang="el-GR" sz="2400" dirty="0"/>
              <a:t>Θ </a:t>
            </a:r>
            <a:r>
              <a:rPr lang="vi-VN" sz="2400" dirty="0"/>
              <a:t>stop the an​*̶͑̾̾​̅ͫ͏̙̤g͇̫͛͆̾ͫ̑͆l͖͉̗̩̳̟̍ͫͥͨe̠̅s ͎a̧͈͖r̽̾̈́͒͑e n​ot rè̑ͧ̌aͨl̘̝̙̃ͤ͂̾̆ ZA̡͊͠͝LG</a:t>
            </a:r>
            <a:r>
              <a:rPr lang="el-GR" sz="2400" dirty="0"/>
              <a:t>Ό </a:t>
            </a:r>
            <a:r>
              <a:rPr lang="vi-VN" sz="2400" dirty="0"/>
              <a:t>ISͮ̂</a:t>
            </a:r>
            <a:r>
              <a:rPr lang="az-Cyrl-AZ" sz="2400" dirty="0"/>
              <a:t>҉̯͈͕̹̘̱ </a:t>
            </a:r>
            <a:r>
              <a:rPr lang="vi-VN" sz="2400" dirty="0"/>
              <a:t>TO͇̹̺ͅƝ̴ȳ̳ TH̘Ë͖́̉ ͠P̯͍̭O̚​N̐Y̡ H̸̡̪̯ͨ͊̽̅̾̎Ȩ̬̩̾͛ͪ̈́̀́͘ ̶̧̨̱̹̭̯ͧ̾ͬC̷̙̲̝͖ͭ̏ͥͮ͟Oͮ͏̮̪̝͍M̲̖͊̒ͪͩͬ̚̚͜Ȇ̴̟̟͙̞ͩ͌͝S̨̥̫͎̭ͯ̿̔̀ͅ</a:t>
            </a:r>
          </a:p>
          <a:p>
            <a:endParaRPr lang="vi-VN" sz="2400" dirty="0"/>
          </a:p>
        </p:txBody>
      </p:sp>
      <p:sp>
        <p:nvSpPr>
          <p:cNvPr id="6" name="Rectangle 5"/>
          <p:cNvSpPr/>
          <p:nvPr/>
        </p:nvSpPr>
        <p:spPr>
          <a:xfrm>
            <a:off x="390618" y="2304975"/>
            <a:ext cx="11991760" cy="400110"/>
          </a:xfrm>
          <a:prstGeom prst="rect">
            <a:avLst/>
          </a:prstGeom>
        </p:spPr>
        <p:txBody>
          <a:bodyPr wrap="square">
            <a:spAutoFit/>
          </a:bodyPr>
          <a:lstStyle/>
          <a:p>
            <a:r>
              <a:rPr lang="en-US" sz="2000" dirty="0"/>
              <a:t>https://stackoverflow.com/questions/1732348/regex-match-open-tags-except-xhtml-self-contained-tags</a:t>
            </a:r>
          </a:p>
        </p:txBody>
      </p:sp>
      <p:sp>
        <p:nvSpPr>
          <p:cNvPr id="7" name="TextBox 6"/>
          <p:cNvSpPr txBox="1"/>
          <p:nvPr/>
        </p:nvSpPr>
        <p:spPr>
          <a:xfrm>
            <a:off x="390618" y="583963"/>
            <a:ext cx="1199176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6600" b="0" i="0" u="none" strike="noStrike" cap="none" spc="0" normalizeH="0" baseline="0" dirty="0" smtClean="0">
                <a:ln>
                  <a:noFill/>
                </a:ln>
                <a:solidFill>
                  <a:srgbClr val="000000"/>
                </a:solidFill>
                <a:effectLst/>
                <a:uFillTx/>
                <a:latin typeface="+mn-lt"/>
                <a:ea typeface="+mn-ea"/>
                <a:cs typeface="+mn-cs"/>
                <a:sym typeface="Helvetica Light"/>
              </a:rPr>
              <a:t>Do</a:t>
            </a:r>
            <a:r>
              <a:rPr kumimoji="0" lang="en-US" sz="6600" b="0" i="0" u="none" strike="noStrike" cap="none" spc="0" normalizeH="0" dirty="0" smtClean="0">
                <a:ln>
                  <a:noFill/>
                </a:ln>
                <a:solidFill>
                  <a:srgbClr val="000000"/>
                </a:solidFill>
                <a:effectLst/>
                <a:uFillTx/>
                <a:latin typeface="+mn-lt"/>
                <a:ea typeface="+mn-ea"/>
                <a:cs typeface="+mn-cs"/>
                <a:sym typeface="Helvetica Light"/>
              </a:rPr>
              <a:t> Not Use Regex for HTML! </a:t>
            </a:r>
            <a:endParaRPr kumimoji="0" lang="en-US" sz="6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89816274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Text Placeholder 2"/>
          <p:cNvSpPr>
            <a:spLocks noGrp="1"/>
          </p:cNvSpPr>
          <p:nvPr>
            <p:ph type="body" idx="1"/>
          </p:nvPr>
        </p:nvSpPr>
        <p:spPr/>
        <p:txBody>
          <a:bodyPr/>
          <a:lstStyle/>
          <a:p>
            <a:r>
              <a:rPr lang="en-US" dirty="0"/>
              <a:t>Study Book </a:t>
            </a:r>
            <a:r>
              <a:rPr lang="en-US"/>
              <a:t>Chapter </a:t>
            </a:r>
            <a:r>
              <a:rPr lang="en-US" smtClean="0"/>
              <a:t>5.3 and 5.4</a:t>
            </a:r>
            <a:endParaRPr lang="en-US" dirty="0" smtClean="0"/>
          </a:p>
          <a:p>
            <a:pPr lvl="1"/>
            <a:r>
              <a:rPr lang="en-US" dirty="0" smtClean="0"/>
              <a:t>but not Boyer-Moore, nor Rabin-Karp</a:t>
            </a:r>
          </a:p>
          <a:p>
            <a:r>
              <a:rPr lang="en-US" dirty="0" smtClean="0"/>
              <a:t>Study code in the </a:t>
            </a:r>
            <a:r>
              <a:rPr lang="en-US" i="1" dirty="0" smtClean="0"/>
              <a:t>org.pg4200.les09</a:t>
            </a:r>
            <a:r>
              <a:rPr lang="en-US" dirty="0" smtClean="0"/>
              <a:t> package</a:t>
            </a:r>
          </a:p>
          <a:p>
            <a:r>
              <a:rPr lang="en-US" dirty="0" smtClean="0"/>
              <a:t>Do exercises in </a:t>
            </a:r>
            <a:r>
              <a:rPr lang="en-US" i="1" dirty="0" smtClean="0"/>
              <a:t>exercises/ex09</a:t>
            </a:r>
          </a:p>
          <a:p>
            <a:r>
              <a:rPr lang="en-US" dirty="0" smtClean="0"/>
              <a:t>Extra: do exercises in the book</a:t>
            </a:r>
            <a:endParaRPr lang="en-US" dirty="0"/>
          </a:p>
        </p:txBody>
      </p:sp>
    </p:spTree>
    <p:extLst>
      <p:ext uri="{BB962C8B-B14F-4D97-AF65-F5344CB8AC3E}">
        <p14:creationId xmlns:p14="http://schemas.microsoft.com/office/powerpoint/2010/main" val="32135767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Text Search</a:t>
            </a:r>
            <a:endParaRPr lang="en-US" dirty="0"/>
          </a:p>
        </p:txBody>
      </p:sp>
    </p:spTree>
    <p:extLst>
      <p:ext uri="{BB962C8B-B14F-4D97-AF65-F5344CB8AC3E}">
        <p14:creationId xmlns:p14="http://schemas.microsoft.com/office/powerpoint/2010/main" val="11034307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2500" y="444500"/>
            <a:ext cx="11099800" cy="1455321"/>
          </a:xfrm>
        </p:spPr>
        <p:txBody>
          <a:bodyPr/>
          <a:lstStyle/>
          <a:p>
            <a:r>
              <a:rPr lang="en-US" dirty="0" smtClean="0"/>
              <a:t>Search Words in Text</a:t>
            </a:r>
            <a:endParaRPr lang="en-US" dirty="0"/>
          </a:p>
        </p:txBody>
      </p:sp>
      <p:sp>
        <p:nvSpPr>
          <p:cNvPr id="5" name="Text Placeholder 4"/>
          <p:cNvSpPr>
            <a:spLocks noGrp="1"/>
          </p:cNvSpPr>
          <p:nvPr>
            <p:ph type="body" idx="1"/>
          </p:nvPr>
        </p:nvSpPr>
        <p:spPr>
          <a:xfrm>
            <a:off x="384288" y="2313160"/>
            <a:ext cx="12035571" cy="1504238"/>
          </a:xfrm>
        </p:spPr>
        <p:txBody>
          <a:bodyPr>
            <a:normAutofit fontScale="77500" lnSpcReduction="20000"/>
          </a:bodyPr>
          <a:lstStyle/>
          <a:p>
            <a:pPr>
              <a:spcBef>
                <a:spcPts val="2400"/>
              </a:spcBef>
            </a:pPr>
            <a:r>
              <a:rPr lang="en-US" dirty="0" smtClean="0"/>
              <a:t>Text search is very common, </a:t>
            </a:r>
            <a:r>
              <a:rPr lang="en-US" dirty="0" err="1" smtClean="0"/>
              <a:t>ie</a:t>
            </a:r>
            <a:r>
              <a:rPr lang="en-US" dirty="0" smtClean="0"/>
              <a:t> in all editors</a:t>
            </a:r>
          </a:p>
          <a:p>
            <a:pPr>
              <a:spcBef>
                <a:spcPts val="2400"/>
              </a:spcBef>
            </a:pPr>
            <a:r>
              <a:rPr lang="en-US" dirty="0" smtClean="0"/>
              <a:t>But many other applications, </a:t>
            </a:r>
            <a:r>
              <a:rPr lang="en-US" dirty="0" err="1" smtClean="0"/>
              <a:t>eg</a:t>
            </a:r>
            <a:r>
              <a:rPr lang="en-US" dirty="0" smtClean="0"/>
              <a:t> Web Search Engines and Log Analysis</a:t>
            </a:r>
            <a:endParaRPr lang="en-US" dirty="0"/>
          </a:p>
        </p:txBody>
      </p:sp>
      <p:pic>
        <p:nvPicPr>
          <p:cNvPr id="6" name="Picture 5"/>
          <p:cNvPicPr>
            <a:picLocks noChangeAspect="1"/>
          </p:cNvPicPr>
          <p:nvPr/>
        </p:nvPicPr>
        <p:blipFill>
          <a:blip r:embed="rId2"/>
          <a:stretch>
            <a:fillRect/>
          </a:stretch>
        </p:blipFill>
        <p:spPr>
          <a:xfrm>
            <a:off x="987972" y="3881404"/>
            <a:ext cx="10916984" cy="5799648"/>
          </a:xfrm>
          <a:prstGeom prst="rect">
            <a:avLst/>
          </a:prstGeom>
        </p:spPr>
      </p:pic>
    </p:spTree>
    <p:extLst>
      <p:ext uri="{BB962C8B-B14F-4D97-AF65-F5344CB8AC3E}">
        <p14:creationId xmlns:p14="http://schemas.microsoft.com/office/powerpoint/2010/main" val="392656919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346668"/>
          </a:xfrm>
        </p:spPr>
        <p:txBody>
          <a:bodyPr/>
          <a:lstStyle/>
          <a:p>
            <a:r>
              <a:rPr lang="en-US" dirty="0" smtClean="0"/>
              <a:t>Definitions</a:t>
            </a:r>
            <a:endParaRPr lang="en-US" dirty="0"/>
          </a:p>
        </p:txBody>
      </p:sp>
      <p:sp>
        <p:nvSpPr>
          <p:cNvPr id="3" name="Text Placeholder 2"/>
          <p:cNvSpPr>
            <a:spLocks noGrp="1"/>
          </p:cNvSpPr>
          <p:nvPr>
            <p:ph type="body" idx="1"/>
          </p:nvPr>
        </p:nvSpPr>
        <p:spPr>
          <a:xfrm>
            <a:off x="481982" y="2204005"/>
            <a:ext cx="12319617" cy="4711699"/>
          </a:xfrm>
        </p:spPr>
        <p:txBody>
          <a:bodyPr>
            <a:normAutofit fontScale="92500" lnSpcReduction="10000"/>
          </a:bodyPr>
          <a:lstStyle/>
          <a:p>
            <a:r>
              <a:rPr lang="en-US" dirty="0" smtClean="0"/>
              <a:t>A </a:t>
            </a:r>
            <a:r>
              <a:rPr lang="en-US" i="1" dirty="0" smtClean="0"/>
              <a:t>text</a:t>
            </a:r>
            <a:r>
              <a:rPr lang="en-US" dirty="0" smtClean="0"/>
              <a:t> of length </a:t>
            </a:r>
            <a:r>
              <a:rPr lang="en-US" i="1" dirty="0" smtClean="0"/>
              <a:t>N</a:t>
            </a:r>
            <a:r>
              <a:rPr lang="en-US" dirty="0" smtClean="0"/>
              <a:t> we want to search in</a:t>
            </a:r>
          </a:p>
          <a:p>
            <a:r>
              <a:rPr lang="en-US" dirty="0" smtClean="0"/>
              <a:t>A </a:t>
            </a:r>
            <a:r>
              <a:rPr lang="en-US" i="1" dirty="0" smtClean="0"/>
              <a:t>target</a:t>
            </a:r>
            <a:r>
              <a:rPr lang="en-US" dirty="0" smtClean="0"/>
              <a:t> string of length </a:t>
            </a:r>
            <a:r>
              <a:rPr lang="en-US" i="1" dirty="0" smtClean="0"/>
              <a:t>M</a:t>
            </a:r>
            <a:r>
              <a:rPr lang="en-US" dirty="0" smtClean="0"/>
              <a:t> that we want to search, and check its position inside </a:t>
            </a:r>
            <a:r>
              <a:rPr lang="en-US" i="1" dirty="0" smtClean="0"/>
              <a:t>text</a:t>
            </a:r>
          </a:p>
          <a:p>
            <a:pPr lvl="1"/>
            <a:r>
              <a:rPr lang="en-US" dirty="0"/>
              <a:t>u</a:t>
            </a:r>
            <a:r>
              <a:rPr lang="en-US" dirty="0" smtClean="0"/>
              <a:t>sually a word, but can be any string </a:t>
            </a:r>
          </a:p>
          <a:p>
            <a:r>
              <a:rPr lang="en-US" dirty="0" smtClean="0"/>
              <a:t>Example</a:t>
            </a:r>
            <a:r>
              <a:rPr lang="en-US" dirty="0"/>
              <a:t>:</a:t>
            </a:r>
            <a:r>
              <a:rPr lang="en-US" dirty="0" smtClean="0"/>
              <a:t> text=“</a:t>
            </a:r>
            <a:r>
              <a:rPr lang="en-US" i="1" dirty="0" smtClean="0"/>
              <a:t>A needle in a haystack</a:t>
            </a:r>
            <a:r>
              <a:rPr lang="en-US" dirty="0" smtClean="0"/>
              <a:t>”, target=“</a:t>
            </a:r>
            <a:r>
              <a:rPr lang="en-US" i="1" dirty="0"/>
              <a:t>needle</a:t>
            </a:r>
            <a:r>
              <a:rPr lang="en-US" dirty="0" smtClean="0"/>
              <a:t>”</a:t>
            </a:r>
          </a:p>
          <a:p>
            <a:pPr lvl="1"/>
            <a:r>
              <a:rPr lang="en-US" dirty="0"/>
              <a:t>r</a:t>
            </a:r>
            <a:r>
              <a:rPr lang="en-US" dirty="0" smtClean="0"/>
              <a:t>ecall, we can think of strings like arrays of chars</a:t>
            </a:r>
          </a:p>
          <a:p>
            <a:pPr lvl="1"/>
            <a:r>
              <a:rPr lang="en-US" dirty="0" smtClean="0"/>
              <a:t>N=22, M=6, matching at position from 2 to 7</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01770022"/>
              </p:ext>
            </p:extLst>
          </p:nvPr>
        </p:nvGraphicFramePr>
        <p:xfrm>
          <a:off x="183978" y="7328541"/>
          <a:ext cx="12636844" cy="1371600"/>
        </p:xfrm>
        <a:graphic>
          <a:graphicData uri="http://schemas.openxmlformats.org/drawingml/2006/table">
            <a:tbl>
              <a:tblPr firstRow="1" bandRow="1">
                <a:tableStyleId>{5940675A-B579-460E-94D1-54222C63F5DA}</a:tableStyleId>
              </a:tblPr>
              <a:tblGrid>
                <a:gridCol w="574402">
                  <a:extLst>
                    <a:ext uri="{9D8B030D-6E8A-4147-A177-3AD203B41FA5}">
                      <a16:colId xmlns:a16="http://schemas.microsoft.com/office/drawing/2014/main" val="2966260843"/>
                    </a:ext>
                  </a:extLst>
                </a:gridCol>
                <a:gridCol w="574402">
                  <a:extLst>
                    <a:ext uri="{9D8B030D-6E8A-4147-A177-3AD203B41FA5}">
                      <a16:colId xmlns:a16="http://schemas.microsoft.com/office/drawing/2014/main" val="2655403497"/>
                    </a:ext>
                  </a:extLst>
                </a:gridCol>
                <a:gridCol w="574402">
                  <a:extLst>
                    <a:ext uri="{9D8B030D-6E8A-4147-A177-3AD203B41FA5}">
                      <a16:colId xmlns:a16="http://schemas.microsoft.com/office/drawing/2014/main" val="51161918"/>
                    </a:ext>
                  </a:extLst>
                </a:gridCol>
                <a:gridCol w="574402">
                  <a:extLst>
                    <a:ext uri="{9D8B030D-6E8A-4147-A177-3AD203B41FA5}">
                      <a16:colId xmlns:a16="http://schemas.microsoft.com/office/drawing/2014/main" val="4085757781"/>
                    </a:ext>
                  </a:extLst>
                </a:gridCol>
                <a:gridCol w="574402">
                  <a:extLst>
                    <a:ext uri="{9D8B030D-6E8A-4147-A177-3AD203B41FA5}">
                      <a16:colId xmlns:a16="http://schemas.microsoft.com/office/drawing/2014/main" val="1885259141"/>
                    </a:ext>
                  </a:extLst>
                </a:gridCol>
                <a:gridCol w="574402">
                  <a:extLst>
                    <a:ext uri="{9D8B030D-6E8A-4147-A177-3AD203B41FA5}">
                      <a16:colId xmlns:a16="http://schemas.microsoft.com/office/drawing/2014/main" val="3406693815"/>
                    </a:ext>
                  </a:extLst>
                </a:gridCol>
                <a:gridCol w="574402">
                  <a:extLst>
                    <a:ext uri="{9D8B030D-6E8A-4147-A177-3AD203B41FA5}">
                      <a16:colId xmlns:a16="http://schemas.microsoft.com/office/drawing/2014/main" val="551427343"/>
                    </a:ext>
                  </a:extLst>
                </a:gridCol>
                <a:gridCol w="574402">
                  <a:extLst>
                    <a:ext uri="{9D8B030D-6E8A-4147-A177-3AD203B41FA5}">
                      <a16:colId xmlns:a16="http://schemas.microsoft.com/office/drawing/2014/main" val="3236945442"/>
                    </a:ext>
                  </a:extLst>
                </a:gridCol>
                <a:gridCol w="574402">
                  <a:extLst>
                    <a:ext uri="{9D8B030D-6E8A-4147-A177-3AD203B41FA5}">
                      <a16:colId xmlns:a16="http://schemas.microsoft.com/office/drawing/2014/main" val="2958950025"/>
                    </a:ext>
                  </a:extLst>
                </a:gridCol>
                <a:gridCol w="574402">
                  <a:extLst>
                    <a:ext uri="{9D8B030D-6E8A-4147-A177-3AD203B41FA5}">
                      <a16:colId xmlns:a16="http://schemas.microsoft.com/office/drawing/2014/main" val="315992084"/>
                    </a:ext>
                  </a:extLst>
                </a:gridCol>
                <a:gridCol w="574402">
                  <a:extLst>
                    <a:ext uri="{9D8B030D-6E8A-4147-A177-3AD203B41FA5}">
                      <a16:colId xmlns:a16="http://schemas.microsoft.com/office/drawing/2014/main" val="962633385"/>
                    </a:ext>
                  </a:extLst>
                </a:gridCol>
                <a:gridCol w="574402">
                  <a:extLst>
                    <a:ext uri="{9D8B030D-6E8A-4147-A177-3AD203B41FA5}">
                      <a16:colId xmlns:a16="http://schemas.microsoft.com/office/drawing/2014/main" val="1985844426"/>
                    </a:ext>
                  </a:extLst>
                </a:gridCol>
                <a:gridCol w="574402">
                  <a:extLst>
                    <a:ext uri="{9D8B030D-6E8A-4147-A177-3AD203B41FA5}">
                      <a16:colId xmlns:a16="http://schemas.microsoft.com/office/drawing/2014/main" val="173885675"/>
                    </a:ext>
                  </a:extLst>
                </a:gridCol>
                <a:gridCol w="574402">
                  <a:extLst>
                    <a:ext uri="{9D8B030D-6E8A-4147-A177-3AD203B41FA5}">
                      <a16:colId xmlns:a16="http://schemas.microsoft.com/office/drawing/2014/main" val="1196902404"/>
                    </a:ext>
                  </a:extLst>
                </a:gridCol>
                <a:gridCol w="574402">
                  <a:extLst>
                    <a:ext uri="{9D8B030D-6E8A-4147-A177-3AD203B41FA5}">
                      <a16:colId xmlns:a16="http://schemas.microsoft.com/office/drawing/2014/main" val="3576583593"/>
                    </a:ext>
                  </a:extLst>
                </a:gridCol>
                <a:gridCol w="574402">
                  <a:extLst>
                    <a:ext uri="{9D8B030D-6E8A-4147-A177-3AD203B41FA5}">
                      <a16:colId xmlns:a16="http://schemas.microsoft.com/office/drawing/2014/main" val="1807945616"/>
                    </a:ext>
                  </a:extLst>
                </a:gridCol>
                <a:gridCol w="574402">
                  <a:extLst>
                    <a:ext uri="{9D8B030D-6E8A-4147-A177-3AD203B41FA5}">
                      <a16:colId xmlns:a16="http://schemas.microsoft.com/office/drawing/2014/main" val="1719638238"/>
                    </a:ext>
                  </a:extLst>
                </a:gridCol>
                <a:gridCol w="574402">
                  <a:extLst>
                    <a:ext uri="{9D8B030D-6E8A-4147-A177-3AD203B41FA5}">
                      <a16:colId xmlns:a16="http://schemas.microsoft.com/office/drawing/2014/main" val="301325865"/>
                    </a:ext>
                  </a:extLst>
                </a:gridCol>
                <a:gridCol w="574402">
                  <a:extLst>
                    <a:ext uri="{9D8B030D-6E8A-4147-A177-3AD203B41FA5}">
                      <a16:colId xmlns:a16="http://schemas.microsoft.com/office/drawing/2014/main" val="1613703355"/>
                    </a:ext>
                  </a:extLst>
                </a:gridCol>
                <a:gridCol w="574402">
                  <a:extLst>
                    <a:ext uri="{9D8B030D-6E8A-4147-A177-3AD203B41FA5}">
                      <a16:colId xmlns:a16="http://schemas.microsoft.com/office/drawing/2014/main" val="3940161714"/>
                    </a:ext>
                  </a:extLst>
                </a:gridCol>
                <a:gridCol w="574402">
                  <a:extLst>
                    <a:ext uri="{9D8B030D-6E8A-4147-A177-3AD203B41FA5}">
                      <a16:colId xmlns:a16="http://schemas.microsoft.com/office/drawing/2014/main" val="2319542359"/>
                    </a:ext>
                  </a:extLst>
                </a:gridCol>
                <a:gridCol w="574402">
                  <a:extLst>
                    <a:ext uri="{9D8B030D-6E8A-4147-A177-3AD203B41FA5}">
                      <a16:colId xmlns:a16="http://schemas.microsoft.com/office/drawing/2014/main" val="1281623815"/>
                    </a:ext>
                  </a:extLst>
                </a:gridCol>
              </a:tblGrid>
              <a:tr h="409210">
                <a:tc>
                  <a:txBody>
                    <a:bodyPr/>
                    <a:lstStyle/>
                    <a:p>
                      <a:r>
                        <a:rPr lang="en-US" sz="2400" dirty="0" smtClean="0"/>
                        <a:t>0</a:t>
                      </a:r>
                      <a:endParaRPr lang="en-US" sz="2400" dirty="0"/>
                    </a:p>
                  </a:txBody>
                  <a:tcPr>
                    <a:solidFill>
                      <a:schemeClr val="accent3"/>
                    </a:solidFill>
                  </a:tcPr>
                </a:tc>
                <a:tc>
                  <a:txBody>
                    <a:bodyPr/>
                    <a:lstStyle/>
                    <a:p>
                      <a:r>
                        <a:rPr lang="en-US" sz="2400" dirty="0" smtClean="0"/>
                        <a:t>1</a:t>
                      </a:r>
                      <a:endParaRPr lang="en-US" sz="2400" dirty="0"/>
                    </a:p>
                  </a:txBody>
                  <a:tcPr>
                    <a:solidFill>
                      <a:schemeClr val="accent3"/>
                    </a:solidFill>
                  </a:tcPr>
                </a:tc>
                <a:tc>
                  <a:txBody>
                    <a:bodyPr/>
                    <a:lstStyle/>
                    <a:p>
                      <a:r>
                        <a:rPr lang="en-US" sz="2400" dirty="0" smtClean="0"/>
                        <a:t>2</a:t>
                      </a:r>
                      <a:endParaRPr lang="en-US" sz="2400" dirty="0"/>
                    </a:p>
                  </a:txBody>
                  <a:tcPr>
                    <a:solidFill>
                      <a:schemeClr val="accent3"/>
                    </a:solidFill>
                  </a:tcPr>
                </a:tc>
                <a:tc>
                  <a:txBody>
                    <a:bodyPr/>
                    <a:lstStyle/>
                    <a:p>
                      <a:r>
                        <a:rPr lang="en-US" sz="2400" dirty="0" smtClean="0"/>
                        <a:t>3</a:t>
                      </a:r>
                      <a:endParaRPr lang="en-US" sz="2400" dirty="0"/>
                    </a:p>
                  </a:txBody>
                  <a:tcPr>
                    <a:solidFill>
                      <a:schemeClr val="accent3"/>
                    </a:solidFill>
                  </a:tcPr>
                </a:tc>
                <a:tc>
                  <a:txBody>
                    <a:bodyPr/>
                    <a:lstStyle/>
                    <a:p>
                      <a:r>
                        <a:rPr lang="en-US" sz="2400" dirty="0" smtClean="0"/>
                        <a:t>4</a:t>
                      </a:r>
                      <a:endParaRPr lang="en-US" sz="2400" dirty="0"/>
                    </a:p>
                  </a:txBody>
                  <a:tcPr>
                    <a:solidFill>
                      <a:schemeClr val="accent3"/>
                    </a:solidFill>
                  </a:tcPr>
                </a:tc>
                <a:tc>
                  <a:txBody>
                    <a:bodyPr/>
                    <a:lstStyle/>
                    <a:p>
                      <a:r>
                        <a:rPr lang="en-US" sz="2400" dirty="0" smtClean="0"/>
                        <a:t>5</a:t>
                      </a:r>
                      <a:endParaRPr lang="en-US" sz="2400" dirty="0"/>
                    </a:p>
                  </a:txBody>
                  <a:tcPr>
                    <a:solidFill>
                      <a:schemeClr val="accent3"/>
                    </a:solidFill>
                  </a:tcPr>
                </a:tc>
                <a:tc>
                  <a:txBody>
                    <a:bodyPr/>
                    <a:lstStyle/>
                    <a:p>
                      <a:r>
                        <a:rPr lang="en-US" sz="2400" dirty="0" smtClean="0"/>
                        <a:t>6</a:t>
                      </a:r>
                      <a:endParaRPr lang="en-US" sz="2400" dirty="0"/>
                    </a:p>
                  </a:txBody>
                  <a:tcPr>
                    <a:solidFill>
                      <a:schemeClr val="accent3"/>
                    </a:solidFill>
                  </a:tcPr>
                </a:tc>
                <a:tc>
                  <a:txBody>
                    <a:bodyPr/>
                    <a:lstStyle/>
                    <a:p>
                      <a:r>
                        <a:rPr lang="en-US" sz="2400" dirty="0" smtClean="0"/>
                        <a:t>7</a:t>
                      </a:r>
                      <a:endParaRPr lang="en-US" sz="2400" dirty="0"/>
                    </a:p>
                  </a:txBody>
                  <a:tcPr>
                    <a:solidFill>
                      <a:schemeClr val="accent3"/>
                    </a:solidFill>
                  </a:tcPr>
                </a:tc>
                <a:tc>
                  <a:txBody>
                    <a:bodyPr/>
                    <a:lstStyle/>
                    <a:p>
                      <a:r>
                        <a:rPr lang="en-US" sz="2400" dirty="0" smtClean="0"/>
                        <a:t>8</a:t>
                      </a:r>
                      <a:endParaRPr lang="en-US" sz="2400" dirty="0"/>
                    </a:p>
                  </a:txBody>
                  <a:tcPr>
                    <a:solidFill>
                      <a:schemeClr val="accent3"/>
                    </a:solidFill>
                  </a:tcPr>
                </a:tc>
                <a:tc>
                  <a:txBody>
                    <a:bodyPr/>
                    <a:lstStyle/>
                    <a:p>
                      <a:r>
                        <a:rPr lang="en-US" sz="2400" dirty="0" smtClean="0"/>
                        <a:t>9</a:t>
                      </a:r>
                      <a:endParaRPr lang="en-US" sz="2400" dirty="0"/>
                    </a:p>
                  </a:txBody>
                  <a:tcPr>
                    <a:solidFill>
                      <a:schemeClr val="accent3"/>
                    </a:solidFill>
                  </a:tcPr>
                </a:tc>
                <a:tc>
                  <a:txBody>
                    <a:bodyPr/>
                    <a:lstStyle/>
                    <a:p>
                      <a:r>
                        <a:rPr lang="en-US" sz="2400" dirty="0" smtClean="0"/>
                        <a:t>10</a:t>
                      </a:r>
                      <a:endParaRPr lang="en-US" sz="2400" dirty="0"/>
                    </a:p>
                  </a:txBody>
                  <a:tcPr>
                    <a:solidFill>
                      <a:schemeClr val="accent3"/>
                    </a:solidFill>
                  </a:tcPr>
                </a:tc>
                <a:tc>
                  <a:txBody>
                    <a:bodyPr/>
                    <a:lstStyle/>
                    <a:p>
                      <a:r>
                        <a:rPr lang="en-US" sz="2400" dirty="0" smtClean="0"/>
                        <a:t>11</a:t>
                      </a:r>
                      <a:endParaRPr lang="en-US" sz="2400" dirty="0"/>
                    </a:p>
                  </a:txBody>
                  <a:tcPr>
                    <a:solidFill>
                      <a:schemeClr val="accent3"/>
                    </a:solidFill>
                  </a:tcPr>
                </a:tc>
                <a:tc>
                  <a:txBody>
                    <a:bodyPr/>
                    <a:lstStyle/>
                    <a:p>
                      <a:r>
                        <a:rPr lang="en-US" sz="2400" dirty="0" smtClean="0"/>
                        <a:t>12</a:t>
                      </a:r>
                      <a:endParaRPr lang="en-US" sz="2400" dirty="0"/>
                    </a:p>
                  </a:txBody>
                  <a:tcPr>
                    <a:solidFill>
                      <a:schemeClr val="accent3"/>
                    </a:solidFill>
                  </a:tcPr>
                </a:tc>
                <a:tc>
                  <a:txBody>
                    <a:bodyPr/>
                    <a:lstStyle/>
                    <a:p>
                      <a:r>
                        <a:rPr lang="en-US" sz="2400" dirty="0" smtClean="0"/>
                        <a:t>13</a:t>
                      </a:r>
                      <a:endParaRPr lang="en-US" sz="2400" dirty="0"/>
                    </a:p>
                  </a:txBody>
                  <a:tcPr>
                    <a:solidFill>
                      <a:schemeClr val="accent3"/>
                    </a:solidFill>
                  </a:tcPr>
                </a:tc>
                <a:tc>
                  <a:txBody>
                    <a:bodyPr/>
                    <a:lstStyle/>
                    <a:p>
                      <a:r>
                        <a:rPr lang="en-US" sz="2400" dirty="0" smtClean="0"/>
                        <a:t>14</a:t>
                      </a:r>
                      <a:endParaRPr lang="en-US" sz="2400" dirty="0"/>
                    </a:p>
                  </a:txBody>
                  <a:tcPr>
                    <a:solidFill>
                      <a:schemeClr val="accent3"/>
                    </a:solidFill>
                  </a:tcPr>
                </a:tc>
                <a:tc>
                  <a:txBody>
                    <a:bodyPr/>
                    <a:lstStyle/>
                    <a:p>
                      <a:r>
                        <a:rPr lang="en-US" sz="2400" dirty="0" smtClean="0"/>
                        <a:t>15</a:t>
                      </a:r>
                      <a:endParaRPr lang="en-US" sz="2400" dirty="0"/>
                    </a:p>
                  </a:txBody>
                  <a:tcPr>
                    <a:solidFill>
                      <a:schemeClr val="accent3"/>
                    </a:solidFill>
                  </a:tcPr>
                </a:tc>
                <a:tc>
                  <a:txBody>
                    <a:bodyPr/>
                    <a:lstStyle/>
                    <a:p>
                      <a:r>
                        <a:rPr lang="en-US" sz="2400" dirty="0" smtClean="0"/>
                        <a:t>16</a:t>
                      </a:r>
                      <a:endParaRPr lang="en-US" sz="2400" dirty="0"/>
                    </a:p>
                  </a:txBody>
                  <a:tcPr>
                    <a:solidFill>
                      <a:schemeClr val="accent3"/>
                    </a:solidFill>
                  </a:tcPr>
                </a:tc>
                <a:tc>
                  <a:txBody>
                    <a:bodyPr/>
                    <a:lstStyle/>
                    <a:p>
                      <a:r>
                        <a:rPr lang="en-US" sz="2400" dirty="0" smtClean="0"/>
                        <a:t>17</a:t>
                      </a:r>
                      <a:endParaRPr lang="en-US" sz="2400" dirty="0"/>
                    </a:p>
                  </a:txBody>
                  <a:tcPr>
                    <a:solidFill>
                      <a:schemeClr val="accent3"/>
                    </a:solidFill>
                  </a:tcPr>
                </a:tc>
                <a:tc>
                  <a:txBody>
                    <a:bodyPr/>
                    <a:lstStyle/>
                    <a:p>
                      <a:r>
                        <a:rPr lang="en-US" sz="2400" dirty="0" smtClean="0"/>
                        <a:t>18</a:t>
                      </a:r>
                      <a:endParaRPr lang="en-US" sz="2400" dirty="0"/>
                    </a:p>
                  </a:txBody>
                  <a:tcPr>
                    <a:solidFill>
                      <a:schemeClr val="accent3"/>
                    </a:solidFill>
                  </a:tcPr>
                </a:tc>
                <a:tc>
                  <a:txBody>
                    <a:bodyPr/>
                    <a:lstStyle/>
                    <a:p>
                      <a:r>
                        <a:rPr lang="en-US" sz="2400" dirty="0" smtClean="0"/>
                        <a:t>19</a:t>
                      </a:r>
                      <a:endParaRPr lang="en-US" sz="2400" dirty="0"/>
                    </a:p>
                  </a:txBody>
                  <a:tcPr>
                    <a:solidFill>
                      <a:schemeClr val="accent3"/>
                    </a:solidFill>
                  </a:tcPr>
                </a:tc>
                <a:tc>
                  <a:txBody>
                    <a:bodyPr/>
                    <a:lstStyle/>
                    <a:p>
                      <a:r>
                        <a:rPr lang="en-US" sz="2400" dirty="0" smtClean="0"/>
                        <a:t>20</a:t>
                      </a:r>
                      <a:endParaRPr lang="en-US" sz="2400" dirty="0"/>
                    </a:p>
                  </a:txBody>
                  <a:tcPr>
                    <a:solidFill>
                      <a:schemeClr val="accent3"/>
                    </a:solidFill>
                  </a:tcPr>
                </a:tc>
                <a:tc>
                  <a:txBody>
                    <a:bodyPr/>
                    <a:lstStyle/>
                    <a:p>
                      <a:r>
                        <a:rPr lang="en-US" sz="2400" dirty="0" smtClean="0"/>
                        <a:t>21</a:t>
                      </a:r>
                      <a:endParaRPr lang="en-US" sz="2400" dirty="0"/>
                    </a:p>
                  </a:txBody>
                  <a:tcPr>
                    <a:solidFill>
                      <a:schemeClr val="accent3"/>
                    </a:solidFill>
                  </a:tcPr>
                </a:tc>
                <a:extLst>
                  <a:ext uri="{0D108BD9-81ED-4DB2-BD59-A6C34878D82A}">
                    <a16:rowId xmlns:a16="http://schemas.microsoft.com/office/drawing/2014/main" val="2074393730"/>
                  </a:ext>
                </a:extLst>
              </a:tr>
              <a:tr h="409210">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d</a:t>
                      </a:r>
                      <a:endParaRPr lang="en-US" sz="2400" dirty="0"/>
                    </a:p>
                  </a:txBody>
                  <a:tcPr>
                    <a:solidFill>
                      <a:schemeClr val="accent6">
                        <a:lumMod val="20000"/>
                        <a:lumOff val="80000"/>
                      </a:schemeClr>
                    </a:solidFill>
                  </a:tcPr>
                </a:tc>
                <a:tc>
                  <a:txBody>
                    <a:bodyPr/>
                    <a:lstStyle/>
                    <a:p>
                      <a:r>
                        <a:rPr lang="en-US" sz="2400" dirty="0" smtClean="0"/>
                        <a:t>l</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err="1" smtClean="0"/>
                        <a:t>i</a:t>
                      </a:r>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h</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y</a:t>
                      </a:r>
                      <a:endParaRPr lang="en-US" sz="2400" dirty="0"/>
                    </a:p>
                  </a:txBody>
                  <a:tcPr>
                    <a:solidFill>
                      <a:schemeClr val="accent6">
                        <a:lumMod val="20000"/>
                        <a:lumOff val="80000"/>
                      </a:schemeClr>
                    </a:solidFill>
                  </a:tcPr>
                </a:tc>
                <a:tc>
                  <a:txBody>
                    <a:bodyPr/>
                    <a:lstStyle/>
                    <a:p>
                      <a:r>
                        <a:rPr lang="en-US" sz="2400" dirty="0" smtClean="0"/>
                        <a:t>s</a:t>
                      </a:r>
                      <a:endParaRPr lang="en-US" sz="2400" dirty="0"/>
                    </a:p>
                  </a:txBody>
                  <a:tcPr>
                    <a:solidFill>
                      <a:schemeClr val="accent6">
                        <a:lumMod val="20000"/>
                        <a:lumOff val="80000"/>
                      </a:schemeClr>
                    </a:solidFill>
                  </a:tcPr>
                </a:tc>
                <a:tc>
                  <a:txBody>
                    <a:bodyPr/>
                    <a:lstStyle/>
                    <a:p>
                      <a:r>
                        <a:rPr lang="en-US" sz="2400" dirty="0" smtClean="0"/>
                        <a:t>t</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c</a:t>
                      </a:r>
                      <a:endParaRPr lang="en-US" sz="2400" dirty="0"/>
                    </a:p>
                  </a:txBody>
                  <a:tcPr>
                    <a:solidFill>
                      <a:schemeClr val="accent6">
                        <a:lumMod val="20000"/>
                        <a:lumOff val="80000"/>
                      </a:schemeClr>
                    </a:solidFill>
                  </a:tcPr>
                </a:tc>
                <a:tc>
                  <a:txBody>
                    <a:bodyPr/>
                    <a:lstStyle/>
                    <a:p>
                      <a:r>
                        <a:rPr lang="en-US" sz="2400" dirty="0" err="1" smtClean="0"/>
                        <a:t>k</a:t>
                      </a:r>
                      <a:endParaRPr lang="en-US" sz="2400" dirty="0"/>
                    </a:p>
                  </a:txBody>
                  <a:tcPr>
                    <a:solidFill>
                      <a:schemeClr val="accent6">
                        <a:lumMod val="20000"/>
                        <a:lumOff val="80000"/>
                      </a:schemeClr>
                    </a:solidFill>
                  </a:tcPr>
                </a:tc>
                <a:extLst>
                  <a:ext uri="{0D108BD9-81ED-4DB2-BD59-A6C34878D82A}">
                    <a16:rowId xmlns:a16="http://schemas.microsoft.com/office/drawing/2014/main" val="2659969371"/>
                  </a:ext>
                </a:extLst>
              </a:tr>
              <a:tr h="409210">
                <a:tc>
                  <a:txBody>
                    <a:bodyPr/>
                    <a:lstStyle/>
                    <a:p>
                      <a:endParaRPr lang="en-US" sz="2400"/>
                    </a:p>
                  </a:txBody>
                  <a:tcPr/>
                </a:tc>
                <a:tc>
                  <a:txBody>
                    <a:bodyPr/>
                    <a:lstStyle/>
                    <a:p>
                      <a:endParaRPr lang="en-US" sz="2400"/>
                    </a:p>
                  </a:txBody>
                  <a:tcPr/>
                </a:tc>
                <a:tc>
                  <a:txBody>
                    <a:bodyPr/>
                    <a:lstStyle/>
                    <a:p>
                      <a:r>
                        <a:rPr lang="en-US" sz="2400" dirty="0" smtClean="0"/>
                        <a:t>n</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d</a:t>
                      </a:r>
                      <a:endParaRPr lang="en-US" sz="2400" dirty="0"/>
                    </a:p>
                  </a:txBody>
                  <a:tcPr>
                    <a:solidFill>
                      <a:schemeClr val="accent6">
                        <a:lumMod val="60000"/>
                        <a:lumOff val="40000"/>
                      </a:schemeClr>
                    </a:solidFill>
                  </a:tcPr>
                </a:tc>
                <a:tc>
                  <a:txBody>
                    <a:bodyPr/>
                    <a:lstStyle/>
                    <a:p>
                      <a:r>
                        <a:rPr lang="en-US" sz="2400" dirty="0" smtClean="0"/>
                        <a:t>l</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2891262776"/>
                  </a:ext>
                </a:extLst>
              </a:tr>
            </a:tbl>
          </a:graphicData>
        </a:graphic>
      </p:graphicFrame>
    </p:spTree>
    <p:extLst>
      <p:ext uri="{BB962C8B-B14F-4D97-AF65-F5344CB8AC3E}">
        <p14:creationId xmlns:p14="http://schemas.microsoft.com/office/powerpoint/2010/main" val="21644677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a:t>
            </a:r>
            <a:endParaRPr lang="en-US" dirty="0"/>
          </a:p>
        </p:txBody>
      </p:sp>
      <p:sp>
        <p:nvSpPr>
          <p:cNvPr id="3" name="Text Placeholder 2"/>
          <p:cNvSpPr>
            <a:spLocks noGrp="1"/>
          </p:cNvSpPr>
          <p:nvPr>
            <p:ph type="body" idx="1"/>
          </p:nvPr>
        </p:nvSpPr>
        <p:spPr>
          <a:xfrm>
            <a:off x="354563" y="2603500"/>
            <a:ext cx="12353731" cy="2546998"/>
          </a:xfrm>
        </p:spPr>
        <p:txBody>
          <a:bodyPr/>
          <a:lstStyle/>
          <a:p>
            <a:r>
              <a:rPr lang="en-US" dirty="0" smtClean="0"/>
              <a:t>For each position “</a:t>
            </a:r>
            <a:r>
              <a:rPr lang="en-US" dirty="0" err="1" smtClean="0"/>
              <a:t>i</a:t>
            </a:r>
            <a:r>
              <a:rPr lang="en-US" dirty="0" smtClean="0"/>
              <a:t>” in N, check if the next M chars match the values in the target</a:t>
            </a:r>
          </a:p>
          <a:p>
            <a:r>
              <a:rPr lang="en-US" dirty="0" smtClean="0"/>
              <a:t>If a single letter does not match, continue with “i+1”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66549277"/>
              </p:ext>
            </p:extLst>
          </p:nvPr>
        </p:nvGraphicFramePr>
        <p:xfrm>
          <a:off x="952504" y="5937898"/>
          <a:ext cx="11868318" cy="2286000"/>
        </p:xfrm>
        <a:graphic>
          <a:graphicData uri="http://schemas.openxmlformats.org/drawingml/2006/table">
            <a:tbl>
              <a:tblPr firstRow="1" bandRow="1">
                <a:tableStyleId>{5940675A-B579-460E-94D1-54222C63F5DA}</a:tableStyleId>
              </a:tblPr>
              <a:tblGrid>
                <a:gridCol w="539469">
                  <a:extLst>
                    <a:ext uri="{9D8B030D-6E8A-4147-A177-3AD203B41FA5}">
                      <a16:colId xmlns:a16="http://schemas.microsoft.com/office/drawing/2014/main" val="2966260843"/>
                    </a:ext>
                  </a:extLst>
                </a:gridCol>
                <a:gridCol w="539469">
                  <a:extLst>
                    <a:ext uri="{9D8B030D-6E8A-4147-A177-3AD203B41FA5}">
                      <a16:colId xmlns:a16="http://schemas.microsoft.com/office/drawing/2014/main" val="2655403497"/>
                    </a:ext>
                  </a:extLst>
                </a:gridCol>
                <a:gridCol w="539469">
                  <a:extLst>
                    <a:ext uri="{9D8B030D-6E8A-4147-A177-3AD203B41FA5}">
                      <a16:colId xmlns:a16="http://schemas.microsoft.com/office/drawing/2014/main" val="51161918"/>
                    </a:ext>
                  </a:extLst>
                </a:gridCol>
                <a:gridCol w="539469">
                  <a:extLst>
                    <a:ext uri="{9D8B030D-6E8A-4147-A177-3AD203B41FA5}">
                      <a16:colId xmlns:a16="http://schemas.microsoft.com/office/drawing/2014/main" val="4085757781"/>
                    </a:ext>
                  </a:extLst>
                </a:gridCol>
                <a:gridCol w="539469">
                  <a:extLst>
                    <a:ext uri="{9D8B030D-6E8A-4147-A177-3AD203B41FA5}">
                      <a16:colId xmlns:a16="http://schemas.microsoft.com/office/drawing/2014/main" val="1885259141"/>
                    </a:ext>
                  </a:extLst>
                </a:gridCol>
                <a:gridCol w="539469">
                  <a:extLst>
                    <a:ext uri="{9D8B030D-6E8A-4147-A177-3AD203B41FA5}">
                      <a16:colId xmlns:a16="http://schemas.microsoft.com/office/drawing/2014/main" val="3406693815"/>
                    </a:ext>
                  </a:extLst>
                </a:gridCol>
                <a:gridCol w="539469">
                  <a:extLst>
                    <a:ext uri="{9D8B030D-6E8A-4147-A177-3AD203B41FA5}">
                      <a16:colId xmlns:a16="http://schemas.microsoft.com/office/drawing/2014/main" val="551427343"/>
                    </a:ext>
                  </a:extLst>
                </a:gridCol>
                <a:gridCol w="539469">
                  <a:extLst>
                    <a:ext uri="{9D8B030D-6E8A-4147-A177-3AD203B41FA5}">
                      <a16:colId xmlns:a16="http://schemas.microsoft.com/office/drawing/2014/main" val="3236945442"/>
                    </a:ext>
                  </a:extLst>
                </a:gridCol>
                <a:gridCol w="539469">
                  <a:extLst>
                    <a:ext uri="{9D8B030D-6E8A-4147-A177-3AD203B41FA5}">
                      <a16:colId xmlns:a16="http://schemas.microsoft.com/office/drawing/2014/main" val="2958950025"/>
                    </a:ext>
                  </a:extLst>
                </a:gridCol>
                <a:gridCol w="539469">
                  <a:extLst>
                    <a:ext uri="{9D8B030D-6E8A-4147-A177-3AD203B41FA5}">
                      <a16:colId xmlns:a16="http://schemas.microsoft.com/office/drawing/2014/main" val="315992084"/>
                    </a:ext>
                  </a:extLst>
                </a:gridCol>
                <a:gridCol w="539469">
                  <a:extLst>
                    <a:ext uri="{9D8B030D-6E8A-4147-A177-3AD203B41FA5}">
                      <a16:colId xmlns:a16="http://schemas.microsoft.com/office/drawing/2014/main" val="962633385"/>
                    </a:ext>
                  </a:extLst>
                </a:gridCol>
                <a:gridCol w="539469">
                  <a:extLst>
                    <a:ext uri="{9D8B030D-6E8A-4147-A177-3AD203B41FA5}">
                      <a16:colId xmlns:a16="http://schemas.microsoft.com/office/drawing/2014/main" val="1985844426"/>
                    </a:ext>
                  </a:extLst>
                </a:gridCol>
                <a:gridCol w="539469">
                  <a:extLst>
                    <a:ext uri="{9D8B030D-6E8A-4147-A177-3AD203B41FA5}">
                      <a16:colId xmlns:a16="http://schemas.microsoft.com/office/drawing/2014/main" val="173885675"/>
                    </a:ext>
                  </a:extLst>
                </a:gridCol>
                <a:gridCol w="539469">
                  <a:extLst>
                    <a:ext uri="{9D8B030D-6E8A-4147-A177-3AD203B41FA5}">
                      <a16:colId xmlns:a16="http://schemas.microsoft.com/office/drawing/2014/main" val="1196902404"/>
                    </a:ext>
                  </a:extLst>
                </a:gridCol>
                <a:gridCol w="539469">
                  <a:extLst>
                    <a:ext uri="{9D8B030D-6E8A-4147-A177-3AD203B41FA5}">
                      <a16:colId xmlns:a16="http://schemas.microsoft.com/office/drawing/2014/main" val="3576583593"/>
                    </a:ext>
                  </a:extLst>
                </a:gridCol>
                <a:gridCol w="539469">
                  <a:extLst>
                    <a:ext uri="{9D8B030D-6E8A-4147-A177-3AD203B41FA5}">
                      <a16:colId xmlns:a16="http://schemas.microsoft.com/office/drawing/2014/main" val="1807945616"/>
                    </a:ext>
                  </a:extLst>
                </a:gridCol>
                <a:gridCol w="539469">
                  <a:extLst>
                    <a:ext uri="{9D8B030D-6E8A-4147-A177-3AD203B41FA5}">
                      <a16:colId xmlns:a16="http://schemas.microsoft.com/office/drawing/2014/main" val="1719638238"/>
                    </a:ext>
                  </a:extLst>
                </a:gridCol>
                <a:gridCol w="539469">
                  <a:extLst>
                    <a:ext uri="{9D8B030D-6E8A-4147-A177-3AD203B41FA5}">
                      <a16:colId xmlns:a16="http://schemas.microsoft.com/office/drawing/2014/main" val="301325865"/>
                    </a:ext>
                  </a:extLst>
                </a:gridCol>
                <a:gridCol w="539469">
                  <a:extLst>
                    <a:ext uri="{9D8B030D-6E8A-4147-A177-3AD203B41FA5}">
                      <a16:colId xmlns:a16="http://schemas.microsoft.com/office/drawing/2014/main" val="1613703355"/>
                    </a:ext>
                  </a:extLst>
                </a:gridCol>
                <a:gridCol w="539469">
                  <a:extLst>
                    <a:ext uri="{9D8B030D-6E8A-4147-A177-3AD203B41FA5}">
                      <a16:colId xmlns:a16="http://schemas.microsoft.com/office/drawing/2014/main" val="3940161714"/>
                    </a:ext>
                  </a:extLst>
                </a:gridCol>
                <a:gridCol w="539469">
                  <a:extLst>
                    <a:ext uri="{9D8B030D-6E8A-4147-A177-3AD203B41FA5}">
                      <a16:colId xmlns:a16="http://schemas.microsoft.com/office/drawing/2014/main" val="2319542359"/>
                    </a:ext>
                  </a:extLst>
                </a:gridCol>
                <a:gridCol w="539469">
                  <a:extLst>
                    <a:ext uri="{9D8B030D-6E8A-4147-A177-3AD203B41FA5}">
                      <a16:colId xmlns:a16="http://schemas.microsoft.com/office/drawing/2014/main" val="1281623815"/>
                    </a:ext>
                  </a:extLst>
                </a:gridCol>
              </a:tblGrid>
              <a:tr h="409210">
                <a:tc>
                  <a:txBody>
                    <a:bodyPr/>
                    <a:lstStyle/>
                    <a:p>
                      <a:r>
                        <a:rPr lang="en-US" sz="2400" dirty="0" smtClean="0"/>
                        <a:t>0</a:t>
                      </a:r>
                      <a:endParaRPr lang="en-US" sz="2400" dirty="0"/>
                    </a:p>
                  </a:txBody>
                  <a:tcPr>
                    <a:solidFill>
                      <a:schemeClr val="accent3"/>
                    </a:solidFill>
                  </a:tcPr>
                </a:tc>
                <a:tc>
                  <a:txBody>
                    <a:bodyPr/>
                    <a:lstStyle/>
                    <a:p>
                      <a:r>
                        <a:rPr lang="en-US" sz="2400" dirty="0" smtClean="0"/>
                        <a:t>1</a:t>
                      </a:r>
                      <a:endParaRPr lang="en-US" sz="2400" dirty="0"/>
                    </a:p>
                  </a:txBody>
                  <a:tcPr>
                    <a:solidFill>
                      <a:schemeClr val="accent3"/>
                    </a:solidFill>
                  </a:tcPr>
                </a:tc>
                <a:tc>
                  <a:txBody>
                    <a:bodyPr/>
                    <a:lstStyle/>
                    <a:p>
                      <a:r>
                        <a:rPr lang="en-US" sz="2400" dirty="0" smtClean="0"/>
                        <a:t>2</a:t>
                      </a:r>
                      <a:endParaRPr lang="en-US" sz="2400" dirty="0"/>
                    </a:p>
                  </a:txBody>
                  <a:tcPr>
                    <a:solidFill>
                      <a:schemeClr val="accent3"/>
                    </a:solidFill>
                  </a:tcPr>
                </a:tc>
                <a:tc>
                  <a:txBody>
                    <a:bodyPr/>
                    <a:lstStyle/>
                    <a:p>
                      <a:r>
                        <a:rPr lang="en-US" sz="2400" dirty="0" smtClean="0"/>
                        <a:t>3</a:t>
                      </a:r>
                      <a:endParaRPr lang="en-US" sz="2400" dirty="0"/>
                    </a:p>
                  </a:txBody>
                  <a:tcPr>
                    <a:solidFill>
                      <a:schemeClr val="accent3"/>
                    </a:solidFill>
                  </a:tcPr>
                </a:tc>
                <a:tc>
                  <a:txBody>
                    <a:bodyPr/>
                    <a:lstStyle/>
                    <a:p>
                      <a:r>
                        <a:rPr lang="en-US" sz="2400" dirty="0" smtClean="0"/>
                        <a:t>4</a:t>
                      </a:r>
                      <a:endParaRPr lang="en-US" sz="2400" dirty="0"/>
                    </a:p>
                  </a:txBody>
                  <a:tcPr>
                    <a:solidFill>
                      <a:schemeClr val="accent3"/>
                    </a:solidFill>
                  </a:tcPr>
                </a:tc>
                <a:tc>
                  <a:txBody>
                    <a:bodyPr/>
                    <a:lstStyle/>
                    <a:p>
                      <a:r>
                        <a:rPr lang="en-US" sz="2400" dirty="0" smtClean="0"/>
                        <a:t>5</a:t>
                      </a:r>
                      <a:endParaRPr lang="en-US" sz="2400" dirty="0"/>
                    </a:p>
                  </a:txBody>
                  <a:tcPr>
                    <a:solidFill>
                      <a:schemeClr val="accent3"/>
                    </a:solidFill>
                  </a:tcPr>
                </a:tc>
                <a:tc>
                  <a:txBody>
                    <a:bodyPr/>
                    <a:lstStyle/>
                    <a:p>
                      <a:r>
                        <a:rPr lang="en-US" sz="2400" dirty="0" smtClean="0"/>
                        <a:t>6</a:t>
                      </a:r>
                      <a:endParaRPr lang="en-US" sz="2400" dirty="0"/>
                    </a:p>
                  </a:txBody>
                  <a:tcPr>
                    <a:solidFill>
                      <a:schemeClr val="accent3"/>
                    </a:solidFill>
                  </a:tcPr>
                </a:tc>
                <a:tc>
                  <a:txBody>
                    <a:bodyPr/>
                    <a:lstStyle/>
                    <a:p>
                      <a:r>
                        <a:rPr lang="en-US" sz="2400" dirty="0" smtClean="0"/>
                        <a:t>7</a:t>
                      </a:r>
                      <a:endParaRPr lang="en-US" sz="2400" dirty="0"/>
                    </a:p>
                  </a:txBody>
                  <a:tcPr>
                    <a:solidFill>
                      <a:schemeClr val="accent3"/>
                    </a:solidFill>
                  </a:tcPr>
                </a:tc>
                <a:tc>
                  <a:txBody>
                    <a:bodyPr/>
                    <a:lstStyle/>
                    <a:p>
                      <a:r>
                        <a:rPr lang="en-US" sz="2400" dirty="0" smtClean="0"/>
                        <a:t>8</a:t>
                      </a:r>
                      <a:endParaRPr lang="en-US" sz="2400" dirty="0"/>
                    </a:p>
                  </a:txBody>
                  <a:tcPr>
                    <a:solidFill>
                      <a:schemeClr val="accent3"/>
                    </a:solidFill>
                  </a:tcPr>
                </a:tc>
                <a:tc>
                  <a:txBody>
                    <a:bodyPr/>
                    <a:lstStyle/>
                    <a:p>
                      <a:r>
                        <a:rPr lang="en-US" sz="2400" dirty="0" smtClean="0"/>
                        <a:t>9</a:t>
                      </a:r>
                      <a:endParaRPr lang="en-US" sz="2400" dirty="0"/>
                    </a:p>
                  </a:txBody>
                  <a:tcPr>
                    <a:solidFill>
                      <a:schemeClr val="accent3"/>
                    </a:solidFill>
                  </a:tcPr>
                </a:tc>
                <a:tc>
                  <a:txBody>
                    <a:bodyPr/>
                    <a:lstStyle/>
                    <a:p>
                      <a:r>
                        <a:rPr lang="en-US" sz="2400" dirty="0" smtClean="0"/>
                        <a:t>10</a:t>
                      </a:r>
                      <a:endParaRPr lang="en-US" sz="2400" dirty="0"/>
                    </a:p>
                  </a:txBody>
                  <a:tcPr>
                    <a:solidFill>
                      <a:schemeClr val="accent3"/>
                    </a:solidFill>
                  </a:tcPr>
                </a:tc>
                <a:tc>
                  <a:txBody>
                    <a:bodyPr/>
                    <a:lstStyle/>
                    <a:p>
                      <a:r>
                        <a:rPr lang="en-US" sz="2400" dirty="0" smtClean="0"/>
                        <a:t>11</a:t>
                      </a:r>
                      <a:endParaRPr lang="en-US" sz="2400" dirty="0"/>
                    </a:p>
                  </a:txBody>
                  <a:tcPr>
                    <a:solidFill>
                      <a:schemeClr val="accent3"/>
                    </a:solidFill>
                  </a:tcPr>
                </a:tc>
                <a:tc>
                  <a:txBody>
                    <a:bodyPr/>
                    <a:lstStyle/>
                    <a:p>
                      <a:r>
                        <a:rPr lang="en-US" sz="2400" dirty="0" smtClean="0"/>
                        <a:t>12</a:t>
                      </a:r>
                      <a:endParaRPr lang="en-US" sz="2400" dirty="0"/>
                    </a:p>
                  </a:txBody>
                  <a:tcPr>
                    <a:solidFill>
                      <a:schemeClr val="accent3"/>
                    </a:solidFill>
                  </a:tcPr>
                </a:tc>
                <a:tc>
                  <a:txBody>
                    <a:bodyPr/>
                    <a:lstStyle/>
                    <a:p>
                      <a:r>
                        <a:rPr lang="en-US" sz="2400" dirty="0" smtClean="0"/>
                        <a:t>13</a:t>
                      </a:r>
                      <a:endParaRPr lang="en-US" sz="2400" dirty="0"/>
                    </a:p>
                  </a:txBody>
                  <a:tcPr>
                    <a:solidFill>
                      <a:schemeClr val="accent3"/>
                    </a:solidFill>
                  </a:tcPr>
                </a:tc>
                <a:tc>
                  <a:txBody>
                    <a:bodyPr/>
                    <a:lstStyle/>
                    <a:p>
                      <a:r>
                        <a:rPr lang="en-US" sz="2400" dirty="0" smtClean="0"/>
                        <a:t>14</a:t>
                      </a:r>
                      <a:endParaRPr lang="en-US" sz="2400" dirty="0"/>
                    </a:p>
                  </a:txBody>
                  <a:tcPr>
                    <a:solidFill>
                      <a:schemeClr val="accent3"/>
                    </a:solidFill>
                  </a:tcPr>
                </a:tc>
                <a:tc>
                  <a:txBody>
                    <a:bodyPr/>
                    <a:lstStyle/>
                    <a:p>
                      <a:r>
                        <a:rPr lang="en-US" sz="2400" dirty="0" smtClean="0"/>
                        <a:t>15</a:t>
                      </a:r>
                      <a:endParaRPr lang="en-US" sz="2400" dirty="0"/>
                    </a:p>
                  </a:txBody>
                  <a:tcPr>
                    <a:solidFill>
                      <a:schemeClr val="accent3"/>
                    </a:solidFill>
                  </a:tcPr>
                </a:tc>
                <a:tc>
                  <a:txBody>
                    <a:bodyPr/>
                    <a:lstStyle/>
                    <a:p>
                      <a:r>
                        <a:rPr lang="en-US" sz="2400" dirty="0" smtClean="0"/>
                        <a:t>16</a:t>
                      </a:r>
                      <a:endParaRPr lang="en-US" sz="2400" dirty="0"/>
                    </a:p>
                  </a:txBody>
                  <a:tcPr>
                    <a:solidFill>
                      <a:schemeClr val="accent3"/>
                    </a:solidFill>
                  </a:tcPr>
                </a:tc>
                <a:tc>
                  <a:txBody>
                    <a:bodyPr/>
                    <a:lstStyle/>
                    <a:p>
                      <a:r>
                        <a:rPr lang="en-US" sz="2400" dirty="0" smtClean="0"/>
                        <a:t>17</a:t>
                      </a:r>
                      <a:endParaRPr lang="en-US" sz="2400" dirty="0"/>
                    </a:p>
                  </a:txBody>
                  <a:tcPr>
                    <a:solidFill>
                      <a:schemeClr val="accent3"/>
                    </a:solidFill>
                  </a:tcPr>
                </a:tc>
                <a:tc>
                  <a:txBody>
                    <a:bodyPr/>
                    <a:lstStyle/>
                    <a:p>
                      <a:r>
                        <a:rPr lang="en-US" sz="2400" dirty="0" smtClean="0"/>
                        <a:t>18</a:t>
                      </a:r>
                      <a:endParaRPr lang="en-US" sz="2400" dirty="0"/>
                    </a:p>
                  </a:txBody>
                  <a:tcPr>
                    <a:solidFill>
                      <a:schemeClr val="accent3"/>
                    </a:solidFill>
                  </a:tcPr>
                </a:tc>
                <a:tc>
                  <a:txBody>
                    <a:bodyPr/>
                    <a:lstStyle/>
                    <a:p>
                      <a:r>
                        <a:rPr lang="en-US" sz="2400" dirty="0" smtClean="0"/>
                        <a:t>19</a:t>
                      </a:r>
                      <a:endParaRPr lang="en-US" sz="2400" dirty="0"/>
                    </a:p>
                  </a:txBody>
                  <a:tcPr>
                    <a:solidFill>
                      <a:schemeClr val="accent3"/>
                    </a:solidFill>
                  </a:tcPr>
                </a:tc>
                <a:tc>
                  <a:txBody>
                    <a:bodyPr/>
                    <a:lstStyle/>
                    <a:p>
                      <a:r>
                        <a:rPr lang="en-US" sz="2400" dirty="0" smtClean="0"/>
                        <a:t>20</a:t>
                      </a:r>
                      <a:endParaRPr lang="en-US" sz="2400" dirty="0"/>
                    </a:p>
                  </a:txBody>
                  <a:tcPr>
                    <a:solidFill>
                      <a:schemeClr val="accent3"/>
                    </a:solidFill>
                  </a:tcPr>
                </a:tc>
                <a:tc>
                  <a:txBody>
                    <a:bodyPr/>
                    <a:lstStyle/>
                    <a:p>
                      <a:r>
                        <a:rPr lang="en-US" sz="2400" dirty="0" smtClean="0"/>
                        <a:t>21</a:t>
                      </a:r>
                      <a:endParaRPr lang="en-US" sz="2400" dirty="0"/>
                    </a:p>
                  </a:txBody>
                  <a:tcPr>
                    <a:solidFill>
                      <a:schemeClr val="accent3"/>
                    </a:solidFill>
                  </a:tcPr>
                </a:tc>
                <a:extLst>
                  <a:ext uri="{0D108BD9-81ED-4DB2-BD59-A6C34878D82A}">
                    <a16:rowId xmlns:a16="http://schemas.microsoft.com/office/drawing/2014/main" val="2074393730"/>
                  </a:ext>
                </a:extLst>
              </a:tr>
              <a:tr h="409210">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d</a:t>
                      </a:r>
                      <a:endParaRPr lang="en-US" sz="2400" dirty="0"/>
                    </a:p>
                  </a:txBody>
                  <a:tcPr>
                    <a:solidFill>
                      <a:schemeClr val="accent6">
                        <a:lumMod val="20000"/>
                        <a:lumOff val="80000"/>
                      </a:schemeClr>
                    </a:solidFill>
                  </a:tcPr>
                </a:tc>
                <a:tc>
                  <a:txBody>
                    <a:bodyPr/>
                    <a:lstStyle/>
                    <a:p>
                      <a:r>
                        <a:rPr lang="en-US" sz="2400" dirty="0" smtClean="0"/>
                        <a:t>l</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err="1" smtClean="0"/>
                        <a:t>i</a:t>
                      </a:r>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h</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y</a:t>
                      </a:r>
                      <a:endParaRPr lang="en-US" sz="2400" dirty="0"/>
                    </a:p>
                  </a:txBody>
                  <a:tcPr>
                    <a:solidFill>
                      <a:schemeClr val="accent6">
                        <a:lumMod val="20000"/>
                        <a:lumOff val="80000"/>
                      </a:schemeClr>
                    </a:solidFill>
                  </a:tcPr>
                </a:tc>
                <a:tc>
                  <a:txBody>
                    <a:bodyPr/>
                    <a:lstStyle/>
                    <a:p>
                      <a:r>
                        <a:rPr lang="en-US" sz="2400" dirty="0" smtClean="0"/>
                        <a:t>s</a:t>
                      </a:r>
                      <a:endParaRPr lang="en-US" sz="2400" dirty="0"/>
                    </a:p>
                  </a:txBody>
                  <a:tcPr>
                    <a:solidFill>
                      <a:schemeClr val="accent6">
                        <a:lumMod val="20000"/>
                        <a:lumOff val="80000"/>
                      </a:schemeClr>
                    </a:solidFill>
                  </a:tcPr>
                </a:tc>
                <a:tc>
                  <a:txBody>
                    <a:bodyPr/>
                    <a:lstStyle/>
                    <a:p>
                      <a:r>
                        <a:rPr lang="en-US" sz="2400" dirty="0" smtClean="0"/>
                        <a:t>t</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c</a:t>
                      </a:r>
                      <a:endParaRPr lang="en-US" sz="2400" dirty="0"/>
                    </a:p>
                  </a:txBody>
                  <a:tcPr>
                    <a:solidFill>
                      <a:schemeClr val="accent6">
                        <a:lumMod val="20000"/>
                        <a:lumOff val="80000"/>
                      </a:schemeClr>
                    </a:solidFill>
                  </a:tcPr>
                </a:tc>
                <a:tc>
                  <a:txBody>
                    <a:bodyPr/>
                    <a:lstStyle/>
                    <a:p>
                      <a:r>
                        <a:rPr lang="en-US" sz="2400" dirty="0" err="1" smtClean="0"/>
                        <a:t>k</a:t>
                      </a:r>
                      <a:endParaRPr lang="en-US" sz="2400" dirty="0"/>
                    </a:p>
                  </a:txBody>
                  <a:tcPr>
                    <a:solidFill>
                      <a:schemeClr val="accent6">
                        <a:lumMod val="20000"/>
                        <a:lumOff val="80000"/>
                      </a:schemeClr>
                    </a:solidFill>
                  </a:tcPr>
                </a:tc>
                <a:extLst>
                  <a:ext uri="{0D108BD9-81ED-4DB2-BD59-A6C34878D82A}">
                    <a16:rowId xmlns:a16="http://schemas.microsoft.com/office/drawing/2014/main" val="2659969371"/>
                  </a:ext>
                </a:extLst>
              </a:tr>
              <a:tr h="409210">
                <a:tc>
                  <a:txBody>
                    <a:bodyPr/>
                    <a:lstStyle/>
                    <a:p>
                      <a:r>
                        <a:rPr lang="en-US" sz="2400" dirty="0" smtClean="0"/>
                        <a:t>n</a:t>
                      </a:r>
                      <a:endParaRPr lang="en-US" sz="2400" dirty="0"/>
                    </a:p>
                  </a:txBody>
                  <a:tcPr>
                    <a:solidFill>
                      <a:srgbClr val="FF0000"/>
                    </a:solidFill>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955692095"/>
                  </a:ext>
                </a:extLst>
              </a:tr>
              <a:tr h="409210">
                <a:tc>
                  <a:txBody>
                    <a:bodyPr/>
                    <a:lstStyle/>
                    <a:p>
                      <a:endParaRPr lang="en-US" sz="2400"/>
                    </a:p>
                  </a:txBody>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389747421"/>
                  </a:ext>
                </a:extLst>
              </a:tr>
              <a:tr h="409210">
                <a:tc>
                  <a:txBody>
                    <a:bodyPr/>
                    <a:lstStyle/>
                    <a:p>
                      <a:endParaRPr lang="en-US" sz="2400"/>
                    </a:p>
                  </a:txBody>
                  <a:tcPr/>
                </a:tc>
                <a:tc>
                  <a:txBody>
                    <a:bodyPr/>
                    <a:lstStyle/>
                    <a:p>
                      <a:endParaRPr lang="en-US" sz="2400"/>
                    </a:p>
                  </a:txBody>
                  <a:tcPr/>
                </a:tc>
                <a:tc>
                  <a:txBody>
                    <a:bodyPr/>
                    <a:lstStyle/>
                    <a:p>
                      <a:r>
                        <a:rPr lang="en-US" sz="2400" dirty="0" smtClean="0"/>
                        <a:t>n</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d</a:t>
                      </a:r>
                      <a:endParaRPr lang="en-US" sz="2400" dirty="0"/>
                    </a:p>
                  </a:txBody>
                  <a:tcPr>
                    <a:solidFill>
                      <a:schemeClr val="accent6">
                        <a:lumMod val="60000"/>
                        <a:lumOff val="40000"/>
                      </a:schemeClr>
                    </a:solidFill>
                  </a:tcPr>
                </a:tc>
                <a:tc>
                  <a:txBody>
                    <a:bodyPr/>
                    <a:lstStyle/>
                    <a:p>
                      <a:r>
                        <a:rPr lang="en-US" sz="2400" dirty="0" smtClean="0"/>
                        <a:t>l</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2891262776"/>
                  </a:ext>
                </a:extLst>
              </a:tr>
            </a:tbl>
          </a:graphicData>
        </a:graphic>
      </p:graphicFrame>
      <p:sp>
        <p:nvSpPr>
          <p:cNvPr id="5" name="TextBox 4"/>
          <p:cNvSpPr txBox="1"/>
          <p:nvPr/>
        </p:nvSpPr>
        <p:spPr>
          <a:xfrm>
            <a:off x="177281" y="6814158"/>
            <a:ext cx="59311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smtClean="0">
                <a:ln>
                  <a:noFill/>
                </a:ln>
                <a:solidFill>
                  <a:srgbClr val="000000"/>
                </a:solidFill>
                <a:effectLst/>
                <a:uFillTx/>
                <a:latin typeface="+mn-lt"/>
                <a:ea typeface="+mn-ea"/>
                <a:cs typeface="+mn-cs"/>
                <a:sym typeface="Helvetica Light"/>
              </a:rPr>
              <a:t>i</a:t>
            </a: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=0</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TextBox 7"/>
          <p:cNvSpPr txBox="1"/>
          <p:nvPr/>
        </p:nvSpPr>
        <p:spPr>
          <a:xfrm>
            <a:off x="177281" y="7252289"/>
            <a:ext cx="59311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smtClean="0">
                <a:ln>
                  <a:noFill/>
                </a:ln>
                <a:solidFill>
                  <a:srgbClr val="000000"/>
                </a:solidFill>
                <a:effectLst/>
                <a:uFillTx/>
                <a:latin typeface="+mn-lt"/>
                <a:ea typeface="+mn-ea"/>
                <a:cs typeface="+mn-cs"/>
                <a:sym typeface="Helvetica Light"/>
              </a:rPr>
              <a:t>i</a:t>
            </a: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=1</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9" name="TextBox 8"/>
          <p:cNvSpPr txBox="1"/>
          <p:nvPr/>
        </p:nvSpPr>
        <p:spPr>
          <a:xfrm>
            <a:off x="177281" y="7750440"/>
            <a:ext cx="59311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smtClean="0">
                <a:ln>
                  <a:noFill/>
                </a:ln>
                <a:solidFill>
                  <a:srgbClr val="000000"/>
                </a:solidFill>
                <a:effectLst/>
                <a:uFillTx/>
                <a:latin typeface="+mn-lt"/>
                <a:ea typeface="+mn-ea"/>
                <a:cs typeface="+mn-cs"/>
                <a:sym typeface="Helvetica Light"/>
              </a:rPr>
              <a:t>i</a:t>
            </a: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=2</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868839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36" y="229896"/>
            <a:ext cx="9815027" cy="2159000"/>
          </a:xfrm>
        </p:spPr>
        <p:txBody>
          <a:bodyPr>
            <a:normAutofit fontScale="90000"/>
          </a:bodyPr>
          <a:lstStyle/>
          <a:p>
            <a:r>
              <a:rPr lang="en-US" dirty="0" smtClean="0"/>
              <a:t>Searching For “Nemo”</a:t>
            </a:r>
            <a:br>
              <a:rPr lang="en-US" dirty="0" smtClean="0"/>
            </a:br>
            <a:r>
              <a:rPr lang="en-US" dirty="0" smtClean="0"/>
              <a:t>(case-insensitive)</a:t>
            </a:r>
            <a:endParaRPr lang="en-US" dirty="0"/>
          </a:p>
        </p:txBody>
      </p:sp>
      <p:pic>
        <p:nvPicPr>
          <p:cNvPr id="5" name="Picture 4"/>
          <p:cNvPicPr>
            <a:picLocks noChangeAspect="1"/>
          </p:cNvPicPr>
          <p:nvPr/>
        </p:nvPicPr>
        <p:blipFill>
          <a:blip r:embed="rId2"/>
          <a:stretch>
            <a:fillRect/>
          </a:stretch>
        </p:blipFill>
        <p:spPr>
          <a:xfrm>
            <a:off x="10516020" y="353073"/>
            <a:ext cx="2143125" cy="214312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69954397"/>
              </p:ext>
            </p:extLst>
          </p:nvPr>
        </p:nvGraphicFramePr>
        <p:xfrm>
          <a:off x="448651" y="2868126"/>
          <a:ext cx="11868318" cy="6858000"/>
        </p:xfrm>
        <a:graphic>
          <a:graphicData uri="http://schemas.openxmlformats.org/drawingml/2006/table">
            <a:tbl>
              <a:tblPr firstRow="1" bandRow="1">
                <a:tableStyleId>{5940675A-B579-460E-94D1-54222C63F5DA}</a:tableStyleId>
              </a:tblPr>
              <a:tblGrid>
                <a:gridCol w="539469">
                  <a:extLst>
                    <a:ext uri="{9D8B030D-6E8A-4147-A177-3AD203B41FA5}">
                      <a16:colId xmlns:a16="http://schemas.microsoft.com/office/drawing/2014/main" val="2966260843"/>
                    </a:ext>
                  </a:extLst>
                </a:gridCol>
                <a:gridCol w="539469">
                  <a:extLst>
                    <a:ext uri="{9D8B030D-6E8A-4147-A177-3AD203B41FA5}">
                      <a16:colId xmlns:a16="http://schemas.microsoft.com/office/drawing/2014/main" val="2655403497"/>
                    </a:ext>
                  </a:extLst>
                </a:gridCol>
                <a:gridCol w="539469">
                  <a:extLst>
                    <a:ext uri="{9D8B030D-6E8A-4147-A177-3AD203B41FA5}">
                      <a16:colId xmlns:a16="http://schemas.microsoft.com/office/drawing/2014/main" val="51161918"/>
                    </a:ext>
                  </a:extLst>
                </a:gridCol>
                <a:gridCol w="539469">
                  <a:extLst>
                    <a:ext uri="{9D8B030D-6E8A-4147-A177-3AD203B41FA5}">
                      <a16:colId xmlns:a16="http://schemas.microsoft.com/office/drawing/2014/main" val="4085757781"/>
                    </a:ext>
                  </a:extLst>
                </a:gridCol>
                <a:gridCol w="539469">
                  <a:extLst>
                    <a:ext uri="{9D8B030D-6E8A-4147-A177-3AD203B41FA5}">
                      <a16:colId xmlns:a16="http://schemas.microsoft.com/office/drawing/2014/main" val="1885259141"/>
                    </a:ext>
                  </a:extLst>
                </a:gridCol>
                <a:gridCol w="539469">
                  <a:extLst>
                    <a:ext uri="{9D8B030D-6E8A-4147-A177-3AD203B41FA5}">
                      <a16:colId xmlns:a16="http://schemas.microsoft.com/office/drawing/2014/main" val="3406693815"/>
                    </a:ext>
                  </a:extLst>
                </a:gridCol>
                <a:gridCol w="539469">
                  <a:extLst>
                    <a:ext uri="{9D8B030D-6E8A-4147-A177-3AD203B41FA5}">
                      <a16:colId xmlns:a16="http://schemas.microsoft.com/office/drawing/2014/main" val="551427343"/>
                    </a:ext>
                  </a:extLst>
                </a:gridCol>
                <a:gridCol w="539469">
                  <a:extLst>
                    <a:ext uri="{9D8B030D-6E8A-4147-A177-3AD203B41FA5}">
                      <a16:colId xmlns:a16="http://schemas.microsoft.com/office/drawing/2014/main" val="3236945442"/>
                    </a:ext>
                  </a:extLst>
                </a:gridCol>
                <a:gridCol w="539469">
                  <a:extLst>
                    <a:ext uri="{9D8B030D-6E8A-4147-A177-3AD203B41FA5}">
                      <a16:colId xmlns:a16="http://schemas.microsoft.com/office/drawing/2014/main" val="2958950025"/>
                    </a:ext>
                  </a:extLst>
                </a:gridCol>
                <a:gridCol w="539469">
                  <a:extLst>
                    <a:ext uri="{9D8B030D-6E8A-4147-A177-3AD203B41FA5}">
                      <a16:colId xmlns:a16="http://schemas.microsoft.com/office/drawing/2014/main" val="315992084"/>
                    </a:ext>
                  </a:extLst>
                </a:gridCol>
                <a:gridCol w="539469">
                  <a:extLst>
                    <a:ext uri="{9D8B030D-6E8A-4147-A177-3AD203B41FA5}">
                      <a16:colId xmlns:a16="http://schemas.microsoft.com/office/drawing/2014/main" val="962633385"/>
                    </a:ext>
                  </a:extLst>
                </a:gridCol>
                <a:gridCol w="539469">
                  <a:extLst>
                    <a:ext uri="{9D8B030D-6E8A-4147-A177-3AD203B41FA5}">
                      <a16:colId xmlns:a16="http://schemas.microsoft.com/office/drawing/2014/main" val="1985844426"/>
                    </a:ext>
                  </a:extLst>
                </a:gridCol>
                <a:gridCol w="539469">
                  <a:extLst>
                    <a:ext uri="{9D8B030D-6E8A-4147-A177-3AD203B41FA5}">
                      <a16:colId xmlns:a16="http://schemas.microsoft.com/office/drawing/2014/main" val="173885675"/>
                    </a:ext>
                  </a:extLst>
                </a:gridCol>
                <a:gridCol w="539469">
                  <a:extLst>
                    <a:ext uri="{9D8B030D-6E8A-4147-A177-3AD203B41FA5}">
                      <a16:colId xmlns:a16="http://schemas.microsoft.com/office/drawing/2014/main" val="1196902404"/>
                    </a:ext>
                  </a:extLst>
                </a:gridCol>
                <a:gridCol w="539469">
                  <a:extLst>
                    <a:ext uri="{9D8B030D-6E8A-4147-A177-3AD203B41FA5}">
                      <a16:colId xmlns:a16="http://schemas.microsoft.com/office/drawing/2014/main" val="3576583593"/>
                    </a:ext>
                  </a:extLst>
                </a:gridCol>
                <a:gridCol w="539469">
                  <a:extLst>
                    <a:ext uri="{9D8B030D-6E8A-4147-A177-3AD203B41FA5}">
                      <a16:colId xmlns:a16="http://schemas.microsoft.com/office/drawing/2014/main" val="1807945616"/>
                    </a:ext>
                  </a:extLst>
                </a:gridCol>
                <a:gridCol w="539469">
                  <a:extLst>
                    <a:ext uri="{9D8B030D-6E8A-4147-A177-3AD203B41FA5}">
                      <a16:colId xmlns:a16="http://schemas.microsoft.com/office/drawing/2014/main" val="1719638238"/>
                    </a:ext>
                  </a:extLst>
                </a:gridCol>
                <a:gridCol w="539469">
                  <a:extLst>
                    <a:ext uri="{9D8B030D-6E8A-4147-A177-3AD203B41FA5}">
                      <a16:colId xmlns:a16="http://schemas.microsoft.com/office/drawing/2014/main" val="301325865"/>
                    </a:ext>
                  </a:extLst>
                </a:gridCol>
                <a:gridCol w="539469">
                  <a:extLst>
                    <a:ext uri="{9D8B030D-6E8A-4147-A177-3AD203B41FA5}">
                      <a16:colId xmlns:a16="http://schemas.microsoft.com/office/drawing/2014/main" val="1613703355"/>
                    </a:ext>
                  </a:extLst>
                </a:gridCol>
                <a:gridCol w="539469">
                  <a:extLst>
                    <a:ext uri="{9D8B030D-6E8A-4147-A177-3AD203B41FA5}">
                      <a16:colId xmlns:a16="http://schemas.microsoft.com/office/drawing/2014/main" val="3940161714"/>
                    </a:ext>
                  </a:extLst>
                </a:gridCol>
                <a:gridCol w="539469">
                  <a:extLst>
                    <a:ext uri="{9D8B030D-6E8A-4147-A177-3AD203B41FA5}">
                      <a16:colId xmlns:a16="http://schemas.microsoft.com/office/drawing/2014/main" val="2319542359"/>
                    </a:ext>
                  </a:extLst>
                </a:gridCol>
                <a:gridCol w="539469">
                  <a:extLst>
                    <a:ext uri="{9D8B030D-6E8A-4147-A177-3AD203B41FA5}">
                      <a16:colId xmlns:a16="http://schemas.microsoft.com/office/drawing/2014/main" val="1281623815"/>
                    </a:ext>
                  </a:extLst>
                </a:gridCol>
              </a:tblGrid>
              <a:tr h="409210">
                <a:tc>
                  <a:txBody>
                    <a:bodyPr/>
                    <a:lstStyle/>
                    <a:p>
                      <a:r>
                        <a:rPr lang="en-US" sz="2400" dirty="0" smtClean="0"/>
                        <a:t>0</a:t>
                      </a:r>
                      <a:endParaRPr lang="en-US" sz="2400" dirty="0"/>
                    </a:p>
                  </a:txBody>
                  <a:tcPr>
                    <a:solidFill>
                      <a:schemeClr val="accent3"/>
                    </a:solidFill>
                  </a:tcPr>
                </a:tc>
                <a:tc>
                  <a:txBody>
                    <a:bodyPr/>
                    <a:lstStyle/>
                    <a:p>
                      <a:r>
                        <a:rPr lang="en-US" sz="2400" dirty="0" smtClean="0"/>
                        <a:t>1</a:t>
                      </a:r>
                      <a:endParaRPr lang="en-US" sz="2400" dirty="0"/>
                    </a:p>
                  </a:txBody>
                  <a:tcPr>
                    <a:solidFill>
                      <a:schemeClr val="accent3"/>
                    </a:solidFill>
                  </a:tcPr>
                </a:tc>
                <a:tc>
                  <a:txBody>
                    <a:bodyPr/>
                    <a:lstStyle/>
                    <a:p>
                      <a:r>
                        <a:rPr lang="en-US" sz="2400" dirty="0" smtClean="0"/>
                        <a:t>2</a:t>
                      </a:r>
                      <a:endParaRPr lang="en-US" sz="2400" dirty="0"/>
                    </a:p>
                  </a:txBody>
                  <a:tcPr>
                    <a:solidFill>
                      <a:schemeClr val="accent3"/>
                    </a:solidFill>
                  </a:tcPr>
                </a:tc>
                <a:tc>
                  <a:txBody>
                    <a:bodyPr/>
                    <a:lstStyle/>
                    <a:p>
                      <a:r>
                        <a:rPr lang="en-US" sz="2400" dirty="0" smtClean="0"/>
                        <a:t>3</a:t>
                      </a:r>
                      <a:endParaRPr lang="en-US" sz="2400" dirty="0"/>
                    </a:p>
                  </a:txBody>
                  <a:tcPr>
                    <a:solidFill>
                      <a:schemeClr val="accent3"/>
                    </a:solidFill>
                  </a:tcPr>
                </a:tc>
                <a:tc>
                  <a:txBody>
                    <a:bodyPr/>
                    <a:lstStyle/>
                    <a:p>
                      <a:r>
                        <a:rPr lang="en-US" sz="2400" dirty="0" smtClean="0"/>
                        <a:t>4</a:t>
                      </a:r>
                      <a:endParaRPr lang="en-US" sz="2400" dirty="0"/>
                    </a:p>
                  </a:txBody>
                  <a:tcPr>
                    <a:solidFill>
                      <a:schemeClr val="accent3"/>
                    </a:solidFill>
                  </a:tcPr>
                </a:tc>
                <a:tc>
                  <a:txBody>
                    <a:bodyPr/>
                    <a:lstStyle/>
                    <a:p>
                      <a:r>
                        <a:rPr lang="en-US" sz="2400" dirty="0" smtClean="0"/>
                        <a:t>5</a:t>
                      </a:r>
                      <a:endParaRPr lang="en-US" sz="2400" dirty="0"/>
                    </a:p>
                  </a:txBody>
                  <a:tcPr>
                    <a:solidFill>
                      <a:schemeClr val="accent3"/>
                    </a:solidFill>
                  </a:tcPr>
                </a:tc>
                <a:tc>
                  <a:txBody>
                    <a:bodyPr/>
                    <a:lstStyle/>
                    <a:p>
                      <a:r>
                        <a:rPr lang="en-US" sz="2400" dirty="0" smtClean="0"/>
                        <a:t>6</a:t>
                      </a:r>
                      <a:endParaRPr lang="en-US" sz="2400" dirty="0"/>
                    </a:p>
                  </a:txBody>
                  <a:tcPr>
                    <a:solidFill>
                      <a:schemeClr val="accent3"/>
                    </a:solidFill>
                  </a:tcPr>
                </a:tc>
                <a:tc>
                  <a:txBody>
                    <a:bodyPr/>
                    <a:lstStyle/>
                    <a:p>
                      <a:r>
                        <a:rPr lang="en-US" sz="2400" dirty="0" smtClean="0"/>
                        <a:t>7</a:t>
                      </a:r>
                      <a:endParaRPr lang="en-US" sz="2400" dirty="0"/>
                    </a:p>
                  </a:txBody>
                  <a:tcPr>
                    <a:solidFill>
                      <a:schemeClr val="accent3"/>
                    </a:solidFill>
                  </a:tcPr>
                </a:tc>
                <a:tc>
                  <a:txBody>
                    <a:bodyPr/>
                    <a:lstStyle/>
                    <a:p>
                      <a:r>
                        <a:rPr lang="en-US" sz="2400" dirty="0" smtClean="0"/>
                        <a:t>8</a:t>
                      </a:r>
                      <a:endParaRPr lang="en-US" sz="2400" dirty="0"/>
                    </a:p>
                  </a:txBody>
                  <a:tcPr>
                    <a:solidFill>
                      <a:schemeClr val="accent3"/>
                    </a:solidFill>
                  </a:tcPr>
                </a:tc>
                <a:tc>
                  <a:txBody>
                    <a:bodyPr/>
                    <a:lstStyle/>
                    <a:p>
                      <a:r>
                        <a:rPr lang="en-US" sz="2400" dirty="0" smtClean="0"/>
                        <a:t>9</a:t>
                      </a:r>
                      <a:endParaRPr lang="en-US" sz="2400" dirty="0"/>
                    </a:p>
                  </a:txBody>
                  <a:tcPr>
                    <a:solidFill>
                      <a:schemeClr val="accent3"/>
                    </a:solidFill>
                  </a:tcPr>
                </a:tc>
                <a:tc>
                  <a:txBody>
                    <a:bodyPr/>
                    <a:lstStyle/>
                    <a:p>
                      <a:r>
                        <a:rPr lang="en-US" sz="2400" dirty="0" smtClean="0"/>
                        <a:t>10</a:t>
                      </a:r>
                      <a:endParaRPr lang="en-US" sz="2400" dirty="0"/>
                    </a:p>
                  </a:txBody>
                  <a:tcPr>
                    <a:solidFill>
                      <a:schemeClr val="accent3"/>
                    </a:solidFill>
                  </a:tcPr>
                </a:tc>
                <a:tc>
                  <a:txBody>
                    <a:bodyPr/>
                    <a:lstStyle/>
                    <a:p>
                      <a:r>
                        <a:rPr lang="en-US" sz="2400" dirty="0" smtClean="0"/>
                        <a:t>11</a:t>
                      </a:r>
                      <a:endParaRPr lang="en-US" sz="2400" dirty="0"/>
                    </a:p>
                  </a:txBody>
                  <a:tcPr>
                    <a:solidFill>
                      <a:schemeClr val="accent3"/>
                    </a:solidFill>
                  </a:tcPr>
                </a:tc>
                <a:tc>
                  <a:txBody>
                    <a:bodyPr/>
                    <a:lstStyle/>
                    <a:p>
                      <a:r>
                        <a:rPr lang="en-US" sz="2400" dirty="0" smtClean="0"/>
                        <a:t>12</a:t>
                      </a:r>
                      <a:endParaRPr lang="en-US" sz="2400" dirty="0"/>
                    </a:p>
                  </a:txBody>
                  <a:tcPr>
                    <a:solidFill>
                      <a:schemeClr val="accent3"/>
                    </a:solidFill>
                  </a:tcPr>
                </a:tc>
                <a:tc>
                  <a:txBody>
                    <a:bodyPr/>
                    <a:lstStyle/>
                    <a:p>
                      <a:r>
                        <a:rPr lang="en-US" sz="2400" dirty="0" smtClean="0"/>
                        <a:t>13</a:t>
                      </a:r>
                      <a:endParaRPr lang="en-US" sz="2400" dirty="0"/>
                    </a:p>
                  </a:txBody>
                  <a:tcPr>
                    <a:solidFill>
                      <a:schemeClr val="accent3"/>
                    </a:solidFill>
                  </a:tcPr>
                </a:tc>
                <a:tc>
                  <a:txBody>
                    <a:bodyPr/>
                    <a:lstStyle/>
                    <a:p>
                      <a:r>
                        <a:rPr lang="en-US" sz="2400" dirty="0" smtClean="0"/>
                        <a:t>14</a:t>
                      </a:r>
                      <a:endParaRPr lang="en-US" sz="2400" dirty="0"/>
                    </a:p>
                  </a:txBody>
                  <a:tcPr>
                    <a:solidFill>
                      <a:schemeClr val="accent3"/>
                    </a:solidFill>
                  </a:tcPr>
                </a:tc>
                <a:tc>
                  <a:txBody>
                    <a:bodyPr/>
                    <a:lstStyle/>
                    <a:p>
                      <a:r>
                        <a:rPr lang="en-US" sz="2400" dirty="0" smtClean="0"/>
                        <a:t>15</a:t>
                      </a:r>
                      <a:endParaRPr lang="en-US" sz="2400" dirty="0"/>
                    </a:p>
                  </a:txBody>
                  <a:tcPr>
                    <a:solidFill>
                      <a:schemeClr val="accent3"/>
                    </a:solidFill>
                  </a:tcPr>
                </a:tc>
                <a:tc>
                  <a:txBody>
                    <a:bodyPr/>
                    <a:lstStyle/>
                    <a:p>
                      <a:r>
                        <a:rPr lang="en-US" sz="2400" dirty="0" smtClean="0"/>
                        <a:t>16</a:t>
                      </a:r>
                      <a:endParaRPr lang="en-US" sz="2400" dirty="0"/>
                    </a:p>
                  </a:txBody>
                  <a:tcPr>
                    <a:solidFill>
                      <a:schemeClr val="accent3"/>
                    </a:solidFill>
                  </a:tcPr>
                </a:tc>
                <a:tc>
                  <a:txBody>
                    <a:bodyPr/>
                    <a:lstStyle/>
                    <a:p>
                      <a:r>
                        <a:rPr lang="en-US" sz="2400" dirty="0" smtClean="0"/>
                        <a:t>17</a:t>
                      </a:r>
                      <a:endParaRPr lang="en-US" sz="2400" dirty="0"/>
                    </a:p>
                  </a:txBody>
                  <a:tcPr>
                    <a:solidFill>
                      <a:schemeClr val="accent3"/>
                    </a:solidFill>
                  </a:tcPr>
                </a:tc>
                <a:tc>
                  <a:txBody>
                    <a:bodyPr/>
                    <a:lstStyle/>
                    <a:p>
                      <a:r>
                        <a:rPr lang="en-US" sz="2400" dirty="0" smtClean="0"/>
                        <a:t>18</a:t>
                      </a:r>
                      <a:endParaRPr lang="en-US" sz="2400" dirty="0"/>
                    </a:p>
                  </a:txBody>
                  <a:tcPr>
                    <a:solidFill>
                      <a:schemeClr val="accent3"/>
                    </a:solidFill>
                  </a:tcPr>
                </a:tc>
                <a:tc>
                  <a:txBody>
                    <a:bodyPr/>
                    <a:lstStyle/>
                    <a:p>
                      <a:r>
                        <a:rPr lang="en-US" sz="2400" dirty="0" smtClean="0"/>
                        <a:t>19</a:t>
                      </a:r>
                      <a:endParaRPr lang="en-US" sz="2400" dirty="0"/>
                    </a:p>
                  </a:txBody>
                  <a:tcPr>
                    <a:solidFill>
                      <a:schemeClr val="accent3"/>
                    </a:solidFill>
                  </a:tcPr>
                </a:tc>
                <a:tc>
                  <a:txBody>
                    <a:bodyPr/>
                    <a:lstStyle/>
                    <a:p>
                      <a:r>
                        <a:rPr lang="en-US" sz="2400" dirty="0" smtClean="0"/>
                        <a:t>20</a:t>
                      </a:r>
                      <a:endParaRPr lang="en-US" sz="2400" dirty="0"/>
                    </a:p>
                  </a:txBody>
                  <a:tcPr>
                    <a:solidFill>
                      <a:schemeClr val="accent3"/>
                    </a:solidFill>
                  </a:tcPr>
                </a:tc>
                <a:tc>
                  <a:txBody>
                    <a:bodyPr/>
                    <a:lstStyle/>
                    <a:p>
                      <a:r>
                        <a:rPr lang="en-US" sz="2400" dirty="0" smtClean="0"/>
                        <a:t>21</a:t>
                      </a:r>
                      <a:endParaRPr lang="en-US" sz="2400" dirty="0"/>
                    </a:p>
                  </a:txBody>
                  <a:tcPr>
                    <a:solidFill>
                      <a:schemeClr val="accent3"/>
                    </a:solidFill>
                  </a:tcPr>
                </a:tc>
                <a:extLst>
                  <a:ext uri="{0D108BD9-81ED-4DB2-BD59-A6C34878D82A}">
                    <a16:rowId xmlns:a16="http://schemas.microsoft.com/office/drawing/2014/main" val="2074393730"/>
                  </a:ext>
                </a:extLst>
              </a:tr>
              <a:tr h="409210">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r>
                        <a:rPr lang="en-US" sz="2400" dirty="0" smtClean="0"/>
                        <a:t>d</a:t>
                      </a:r>
                      <a:endParaRPr lang="en-US" sz="2400" dirty="0"/>
                    </a:p>
                  </a:txBody>
                  <a:tcPr>
                    <a:solidFill>
                      <a:schemeClr val="accent6">
                        <a:lumMod val="20000"/>
                        <a:lumOff val="80000"/>
                      </a:schemeClr>
                    </a:solidFill>
                  </a:tcPr>
                </a:tc>
                <a:tc>
                  <a:txBody>
                    <a:bodyPr/>
                    <a:lstStyle/>
                    <a:p>
                      <a:r>
                        <a:rPr lang="en-US" sz="2400" dirty="0" smtClean="0"/>
                        <a:t>l</a:t>
                      </a:r>
                      <a:endParaRPr lang="en-US" sz="2400" dirty="0"/>
                    </a:p>
                  </a:txBody>
                  <a:tcPr>
                    <a:solidFill>
                      <a:schemeClr val="accent6">
                        <a:lumMod val="20000"/>
                        <a:lumOff val="80000"/>
                      </a:schemeClr>
                    </a:solidFill>
                  </a:tcPr>
                </a:tc>
                <a:tc>
                  <a:txBody>
                    <a:bodyPr/>
                    <a:lstStyle/>
                    <a:p>
                      <a:r>
                        <a:rPr lang="en-US" sz="2400" dirty="0" smtClean="0"/>
                        <a:t>e</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err="1" smtClean="0"/>
                        <a:t>i</a:t>
                      </a:r>
                      <a:endParaRPr lang="en-US" sz="2400" dirty="0"/>
                    </a:p>
                  </a:txBody>
                  <a:tcPr>
                    <a:solidFill>
                      <a:schemeClr val="accent6">
                        <a:lumMod val="20000"/>
                        <a:lumOff val="80000"/>
                      </a:schemeClr>
                    </a:solidFill>
                  </a:tcPr>
                </a:tc>
                <a:tc>
                  <a:txBody>
                    <a:bodyPr/>
                    <a:lstStyle/>
                    <a:p>
                      <a:r>
                        <a:rPr lang="en-US" sz="2400" dirty="0" smtClean="0"/>
                        <a:t>n</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endParaRPr lang="en-US" sz="2400" dirty="0"/>
                    </a:p>
                  </a:txBody>
                  <a:tcPr>
                    <a:solidFill>
                      <a:schemeClr val="accent6">
                        <a:lumMod val="20000"/>
                        <a:lumOff val="80000"/>
                      </a:schemeClr>
                    </a:solidFill>
                  </a:tcPr>
                </a:tc>
                <a:tc>
                  <a:txBody>
                    <a:bodyPr/>
                    <a:lstStyle/>
                    <a:p>
                      <a:r>
                        <a:rPr lang="en-US" sz="2400" dirty="0" smtClean="0"/>
                        <a:t>h</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y</a:t>
                      </a:r>
                      <a:endParaRPr lang="en-US" sz="2400" dirty="0"/>
                    </a:p>
                  </a:txBody>
                  <a:tcPr>
                    <a:solidFill>
                      <a:schemeClr val="accent6">
                        <a:lumMod val="20000"/>
                        <a:lumOff val="80000"/>
                      </a:schemeClr>
                    </a:solidFill>
                  </a:tcPr>
                </a:tc>
                <a:tc>
                  <a:txBody>
                    <a:bodyPr/>
                    <a:lstStyle/>
                    <a:p>
                      <a:r>
                        <a:rPr lang="en-US" sz="2400" dirty="0" smtClean="0"/>
                        <a:t>s</a:t>
                      </a:r>
                      <a:endParaRPr lang="en-US" sz="2400" dirty="0"/>
                    </a:p>
                  </a:txBody>
                  <a:tcPr>
                    <a:solidFill>
                      <a:schemeClr val="accent6">
                        <a:lumMod val="20000"/>
                        <a:lumOff val="80000"/>
                      </a:schemeClr>
                    </a:solidFill>
                  </a:tcPr>
                </a:tc>
                <a:tc>
                  <a:txBody>
                    <a:bodyPr/>
                    <a:lstStyle/>
                    <a:p>
                      <a:r>
                        <a:rPr lang="en-US" sz="2400" dirty="0" smtClean="0"/>
                        <a:t>t</a:t>
                      </a:r>
                      <a:endParaRPr lang="en-US" sz="2400" dirty="0"/>
                    </a:p>
                  </a:txBody>
                  <a:tcPr>
                    <a:solidFill>
                      <a:schemeClr val="accent6">
                        <a:lumMod val="20000"/>
                        <a:lumOff val="80000"/>
                      </a:schemeClr>
                    </a:solidFill>
                  </a:tcPr>
                </a:tc>
                <a:tc>
                  <a:txBody>
                    <a:bodyPr/>
                    <a:lstStyle/>
                    <a:p>
                      <a:r>
                        <a:rPr lang="en-US" sz="2400" dirty="0" smtClean="0"/>
                        <a:t>a</a:t>
                      </a:r>
                      <a:endParaRPr lang="en-US" sz="2400" dirty="0"/>
                    </a:p>
                  </a:txBody>
                  <a:tcPr>
                    <a:solidFill>
                      <a:schemeClr val="accent6">
                        <a:lumMod val="20000"/>
                        <a:lumOff val="80000"/>
                      </a:schemeClr>
                    </a:solidFill>
                  </a:tcPr>
                </a:tc>
                <a:tc>
                  <a:txBody>
                    <a:bodyPr/>
                    <a:lstStyle/>
                    <a:p>
                      <a:r>
                        <a:rPr lang="en-US" sz="2400" dirty="0" smtClean="0"/>
                        <a:t>c</a:t>
                      </a:r>
                      <a:endParaRPr lang="en-US" sz="2400" dirty="0"/>
                    </a:p>
                  </a:txBody>
                  <a:tcPr>
                    <a:solidFill>
                      <a:schemeClr val="accent6">
                        <a:lumMod val="20000"/>
                        <a:lumOff val="80000"/>
                      </a:schemeClr>
                    </a:solidFill>
                  </a:tcPr>
                </a:tc>
                <a:tc>
                  <a:txBody>
                    <a:bodyPr/>
                    <a:lstStyle/>
                    <a:p>
                      <a:r>
                        <a:rPr lang="en-US" sz="2400" dirty="0" err="1" smtClean="0"/>
                        <a:t>k</a:t>
                      </a:r>
                      <a:endParaRPr lang="en-US" sz="2400" dirty="0"/>
                    </a:p>
                  </a:txBody>
                  <a:tcPr>
                    <a:solidFill>
                      <a:schemeClr val="accent6">
                        <a:lumMod val="20000"/>
                        <a:lumOff val="80000"/>
                      </a:schemeClr>
                    </a:solidFill>
                  </a:tcPr>
                </a:tc>
                <a:extLst>
                  <a:ext uri="{0D108BD9-81ED-4DB2-BD59-A6C34878D82A}">
                    <a16:rowId xmlns:a16="http://schemas.microsoft.com/office/drawing/2014/main" val="2659969371"/>
                  </a:ext>
                </a:extLst>
              </a:tr>
              <a:tr h="409210">
                <a:tc>
                  <a:txBody>
                    <a:bodyPr/>
                    <a:lstStyle/>
                    <a:p>
                      <a:r>
                        <a:rPr lang="en-US" sz="2400" dirty="0" smtClean="0"/>
                        <a:t>N</a:t>
                      </a:r>
                      <a:endParaRPr lang="en-US" sz="2400" dirty="0"/>
                    </a:p>
                  </a:txBody>
                  <a:tcPr>
                    <a:solidFill>
                      <a:srgbClr val="FF0000"/>
                    </a:solidFill>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955692095"/>
                  </a:ext>
                </a:extLst>
              </a:tr>
              <a:tr h="409210">
                <a:tc>
                  <a:txBody>
                    <a:bodyPr/>
                    <a:lstStyle/>
                    <a:p>
                      <a:endParaRPr lang="en-US" sz="2400"/>
                    </a:p>
                  </a:txBody>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389747421"/>
                  </a:ext>
                </a:extLst>
              </a:tr>
              <a:tr h="409210">
                <a:tc>
                  <a:txBody>
                    <a:bodyPr/>
                    <a:lstStyle/>
                    <a:p>
                      <a:endParaRPr lang="en-US" sz="2400"/>
                    </a:p>
                  </a:txBody>
                  <a:tcPr/>
                </a:tc>
                <a:tc>
                  <a:txBody>
                    <a:bodyPr/>
                    <a:lstStyle/>
                    <a:p>
                      <a:endParaRPr lang="en-US" sz="2400"/>
                    </a:p>
                  </a:txBody>
                  <a:tcPr/>
                </a:tc>
                <a:tc>
                  <a:txBody>
                    <a:bodyPr/>
                    <a:lstStyle/>
                    <a:p>
                      <a:r>
                        <a:rPr lang="en-US" sz="2400" dirty="0" smtClean="0"/>
                        <a:t>N</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chemeClr val="accent6">
                        <a:lumMod val="60000"/>
                        <a:lumOff val="40000"/>
                      </a:schemeClr>
                    </a:solidFill>
                  </a:tcPr>
                </a:tc>
                <a:tc>
                  <a:txBody>
                    <a:bodyPr/>
                    <a:lstStyle/>
                    <a:p>
                      <a:r>
                        <a:rPr lang="en-US" sz="2400" dirty="0" smtClean="0"/>
                        <a:t>m</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2891262776"/>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117976275"/>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sz="2400" dirty="0" smtClean="0"/>
                        <a:t>N</a:t>
                      </a:r>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354655897"/>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5243749"/>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641952057"/>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448875948"/>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2135427651"/>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98575022"/>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r>
                        <a:rPr lang="en-US" sz="2400" dirty="0" smtClean="0"/>
                        <a:t>N</a:t>
                      </a:r>
                      <a:endParaRPr lang="en-US" sz="2400" dirty="0"/>
                    </a:p>
                  </a:txBody>
                  <a:tcPr>
                    <a:solidFill>
                      <a:schemeClr val="accent6">
                        <a:lumMod val="60000"/>
                        <a:lumOff val="40000"/>
                      </a:schemeClr>
                    </a:solidFill>
                  </a:tcPr>
                </a:tc>
                <a:tc>
                  <a:txBody>
                    <a:bodyPr/>
                    <a:lstStyle/>
                    <a:p>
                      <a:r>
                        <a:rPr lang="en-US" sz="2400" dirty="0" smtClean="0"/>
                        <a:t>e</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4011171057"/>
                  </a:ext>
                </a:extLst>
              </a:tr>
              <a:tr h="409210">
                <a:tc>
                  <a:txBody>
                    <a:bodyPr/>
                    <a:lstStyle/>
                    <a:p>
                      <a:endParaRPr lang="en-US" sz="2400"/>
                    </a:p>
                  </a:txBody>
                  <a:tcPr/>
                </a:tc>
                <a:tc>
                  <a:txBody>
                    <a:bodyPr/>
                    <a:lstStyle/>
                    <a:p>
                      <a:endParaRPr lang="en-US" sz="2400"/>
                    </a:p>
                  </a:txBody>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no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r>
                        <a:rPr lang="en-US" sz="2400" dirty="0" smtClean="0"/>
                        <a:t>N</a:t>
                      </a:r>
                      <a:endParaRPr lang="en-US" sz="2400" dirty="0"/>
                    </a:p>
                  </a:txBody>
                  <a:tcPr>
                    <a:solidFill>
                      <a:srgbClr val="FF0000"/>
                    </a:solidFill>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2794319979"/>
                  </a:ext>
                </a:extLst>
              </a:tr>
              <a:tr h="409210">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noFill/>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tc>
                  <a:txBody>
                    <a:bodyPr/>
                    <a:lstStyle/>
                    <a:p>
                      <a:r>
                        <a:rPr lang="en-US" sz="2400" dirty="0" smtClean="0"/>
                        <a:t>.</a:t>
                      </a:r>
                      <a:endParaRPr lang="en-US" sz="2400" dirty="0"/>
                    </a:p>
                  </a:txBody>
                  <a:tcPr/>
                </a:tc>
                <a:extLst>
                  <a:ext uri="{0D108BD9-81ED-4DB2-BD59-A6C34878D82A}">
                    <a16:rowId xmlns:a16="http://schemas.microsoft.com/office/drawing/2014/main" val="3611183404"/>
                  </a:ext>
                </a:extLst>
              </a:tr>
            </a:tbl>
          </a:graphicData>
        </a:graphic>
      </p:graphicFrame>
    </p:spTree>
    <p:extLst>
      <p:ext uri="{BB962C8B-B14F-4D97-AF65-F5344CB8AC3E}">
        <p14:creationId xmlns:p14="http://schemas.microsoft.com/office/powerpoint/2010/main" val="8351546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3025"/>
            <a:ext cx="11099800" cy="2159000"/>
          </a:xfrm>
        </p:spPr>
        <p:txBody>
          <a:bodyPr/>
          <a:lstStyle/>
          <a:p>
            <a:r>
              <a:rPr lang="en-US" dirty="0" smtClean="0"/>
              <a:t>Worst Case</a:t>
            </a:r>
            <a:endParaRPr lang="en-US" dirty="0"/>
          </a:p>
        </p:txBody>
      </p:sp>
      <p:sp>
        <p:nvSpPr>
          <p:cNvPr id="3" name="Text Placeholder 2"/>
          <p:cNvSpPr>
            <a:spLocks noGrp="1"/>
          </p:cNvSpPr>
          <p:nvPr>
            <p:ph type="body" idx="1"/>
          </p:nvPr>
        </p:nvSpPr>
        <p:spPr>
          <a:xfrm>
            <a:off x="279918" y="1931436"/>
            <a:ext cx="12549674" cy="2789853"/>
          </a:xfrm>
        </p:spPr>
        <p:txBody>
          <a:bodyPr>
            <a:normAutofit fontScale="92500"/>
          </a:bodyPr>
          <a:lstStyle/>
          <a:p>
            <a:pPr>
              <a:spcBef>
                <a:spcPts val="2400"/>
              </a:spcBef>
            </a:pPr>
            <a:r>
              <a:rPr lang="en-US" dirty="0"/>
              <a:t>t</a:t>
            </a:r>
            <a:r>
              <a:rPr lang="en-US" dirty="0" smtClean="0"/>
              <a:t>ext=“</a:t>
            </a:r>
            <a:r>
              <a:rPr lang="en-US" i="1" dirty="0" err="1" smtClean="0"/>
              <a:t>aaaaaaaaab</a:t>
            </a:r>
            <a:r>
              <a:rPr lang="en-US" dirty="0" smtClean="0"/>
              <a:t>”, target=“</a:t>
            </a:r>
            <a:r>
              <a:rPr lang="en-US" i="1" dirty="0" err="1" smtClean="0"/>
              <a:t>aaac</a:t>
            </a:r>
            <a:r>
              <a:rPr lang="en-US" dirty="0" smtClean="0"/>
              <a:t>”, N=10, M=4</a:t>
            </a:r>
          </a:p>
          <a:p>
            <a:pPr>
              <a:spcBef>
                <a:spcPts val="2400"/>
              </a:spcBef>
            </a:pPr>
            <a:r>
              <a:rPr lang="en-US" dirty="0" smtClean="0"/>
              <a:t>For each N-M position, we need to check M chars… can only skip when we see a mismatch on the last char in the target</a:t>
            </a:r>
          </a:p>
          <a:p>
            <a:pPr>
              <a:spcBef>
                <a:spcPts val="2400"/>
              </a:spcBef>
            </a:pPr>
            <a:r>
              <a:rPr lang="en-US" dirty="0" smtClean="0"/>
              <a:t>Complexity: </a:t>
            </a:r>
            <a:r>
              <a:rPr lang="en-US" i="1" dirty="0" smtClean="0"/>
              <a:t>O(N * M)</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1564566433"/>
              </p:ext>
            </p:extLst>
          </p:nvPr>
        </p:nvGraphicFramePr>
        <p:xfrm>
          <a:off x="2945190" y="4954088"/>
          <a:ext cx="7114420" cy="4663440"/>
        </p:xfrm>
        <a:graphic>
          <a:graphicData uri="http://schemas.openxmlformats.org/drawingml/2006/table">
            <a:tbl>
              <a:tblPr firstRow="1" bandRow="1">
                <a:tableStyleId>{5940675A-B579-460E-94D1-54222C63F5DA}</a:tableStyleId>
              </a:tblPr>
              <a:tblGrid>
                <a:gridCol w="711442">
                  <a:extLst>
                    <a:ext uri="{9D8B030D-6E8A-4147-A177-3AD203B41FA5}">
                      <a16:colId xmlns:a16="http://schemas.microsoft.com/office/drawing/2014/main" val="3291294330"/>
                    </a:ext>
                  </a:extLst>
                </a:gridCol>
                <a:gridCol w="711442">
                  <a:extLst>
                    <a:ext uri="{9D8B030D-6E8A-4147-A177-3AD203B41FA5}">
                      <a16:colId xmlns:a16="http://schemas.microsoft.com/office/drawing/2014/main" val="2449873047"/>
                    </a:ext>
                  </a:extLst>
                </a:gridCol>
                <a:gridCol w="711442">
                  <a:extLst>
                    <a:ext uri="{9D8B030D-6E8A-4147-A177-3AD203B41FA5}">
                      <a16:colId xmlns:a16="http://schemas.microsoft.com/office/drawing/2014/main" val="1342379395"/>
                    </a:ext>
                  </a:extLst>
                </a:gridCol>
                <a:gridCol w="711442">
                  <a:extLst>
                    <a:ext uri="{9D8B030D-6E8A-4147-A177-3AD203B41FA5}">
                      <a16:colId xmlns:a16="http://schemas.microsoft.com/office/drawing/2014/main" val="2235243793"/>
                    </a:ext>
                  </a:extLst>
                </a:gridCol>
                <a:gridCol w="711442">
                  <a:extLst>
                    <a:ext uri="{9D8B030D-6E8A-4147-A177-3AD203B41FA5}">
                      <a16:colId xmlns:a16="http://schemas.microsoft.com/office/drawing/2014/main" val="2346815053"/>
                    </a:ext>
                  </a:extLst>
                </a:gridCol>
                <a:gridCol w="711442">
                  <a:extLst>
                    <a:ext uri="{9D8B030D-6E8A-4147-A177-3AD203B41FA5}">
                      <a16:colId xmlns:a16="http://schemas.microsoft.com/office/drawing/2014/main" val="1937363244"/>
                    </a:ext>
                  </a:extLst>
                </a:gridCol>
                <a:gridCol w="711442">
                  <a:extLst>
                    <a:ext uri="{9D8B030D-6E8A-4147-A177-3AD203B41FA5}">
                      <a16:colId xmlns:a16="http://schemas.microsoft.com/office/drawing/2014/main" val="2131676106"/>
                    </a:ext>
                  </a:extLst>
                </a:gridCol>
                <a:gridCol w="711442">
                  <a:extLst>
                    <a:ext uri="{9D8B030D-6E8A-4147-A177-3AD203B41FA5}">
                      <a16:colId xmlns:a16="http://schemas.microsoft.com/office/drawing/2014/main" val="2820348441"/>
                    </a:ext>
                  </a:extLst>
                </a:gridCol>
                <a:gridCol w="711442">
                  <a:extLst>
                    <a:ext uri="{9D8B030D-6E8A-4147-A177-3AD203B41FA5}">
                      <a16:colId xmlns:a16="http://schemas.microsoft.com/office/drawing/2014/main" val="3348706469"/>
                    </a:ext>
                  </a:extLst>
                </a:gridCol>
                <a:gridCol w="711442">
                  <a:extLst>
                    <a:ext uri="{9D8B030D-6E8A-4147-A177-3AD203B41FA5}">
                      <a16:colId xmlns:a16="http://schemas.microsoft.com/office/drawing/2014/main" val="945431576"/>
                    </a:ext>
                  </a:extLst>
                </a:gridCol>
              </a:tblGrid>
              <a:tr h="370840">
                <a:tc>
                  <a:txBody>
                    <a:bodyPr/>
                    <a:lstStyle/>
                    <a:p>
                      <a:r>
                        <a:rPr lang="en-US" sz="2800" dirty="0" smtClean="0"/>
                        <a:t>0</a:t>
                      </a:r>
                      <a:endParaRPr lang="en-US" sz="2800" dirty="0"/>
                    </a:p>
                  </a:txBody>
                  <a:tcPr>
                    <a:solidFill>
                      <a:schemeClr val="accent3"/>
                    </a:solidFill>
                  </a:tcPr>
                </a:tc>
                <a:tc>
                  <a:txBody>
                    <a:bodyPr/>
                    <a:lstStyle/>
                    <a:p>
                      <a:r>
                        <a:rPr lang="en-US" sz="2800" dirty="0" smtClean="0"/>
                        <a:t>1</a:t>
                      </a:r>
                      <a:endParaRPr lang="en-US" sz="2800" dirty="0"/>
                    </a:p>
                  </a:txBody>
                  <a:tcPr>
                    <a:solidFill>
                      <a:schemeClr val="accent3"/>
                    </a:solidFill>
                  </a:tcPr>
                </a:tc>
                <a:tc>
                  <a:txBody>
                    <a:bodyPr/>
                    <a:lstStyle/>
                    <a:p>
                      <a:r>
                        <a:rPr lang="en-US" sz="2800" dirty="0" smtClean="0"/>
                        <a:t>2</a:t>
                      </a:r>
                      <a:endParaRPr lang="en-US" sz="2800" dirty="0"/>
                    </a:p>
                  </a:txBody>
                  <a:tcPr>
                    <a:solidFill>
                      <a:schemeClr val="accent3"/>
                    </a:solidFill>
                  </a:tcPr>
                </a:tc>
                <a:tc>
                  <a:txBody>
                    <a:bodyPr/>
                    <a:lstStyle/>
                    <a:p>
                      <a:r>
                        <a:rPr lang="en-US" sz="2800" dirty="0" smtClean="0"/>
                        <a:t>3</a:t>
                      </a:r>
                      <a:endParaRPr lang="en-US" sz="2800" dirty="0"/>
                    </a:p>
                  </a:txBody>
                  <a:tcPr>
                    <a:solidFill>
                      <a:schemeClr val="accent3"/>
                    </a:solidFill>
                  </a:tcPr>
                </a:tc>
                <a:tc>
                  <a:txBody>
                    <a:bodyPr/>
                    <a:lstStyle/>
                    <a:p>
                      <a:r>
                        <a:rPr lang="en-US" sz="2800" dirty="0" smtClean="0"/>
                        <a:t>4</a:t>
                      </a:r>
                      <a:endParaRPr lang="en-US" sz="2800" dirty="0"/>
                    </a:p>
                  </a:txBody>
                  <a:tcPr>
                    <a:solidFill>
                      <a:schemeClr val="accent3"/>
                    </a:solidFill>
                  </a:tcPr>
                </a:tc>
                <a:tc>
                  <a:txBody>
                    <a:bodyPr/>
                    <a:lstStyle/>
                    <a:p>
                      <a:r>
                        <a:rPr lang="en-US" sz="2800" dirty="0" smtClean="0"/>
                        <a:t>5</a:t>
                      </a:r>
                      <a:endParaRPr lang="en-US" sz="2800" dirty="0"/>
                    </a:p>
                  </a:txBody>
                  <a:tcPr>
                    <a:solidFill>
                      <a:schemeClr val="accent3"/>
                    </a:solidFill>
                  </a:tcPr>
                </a:tc>
                <a:tc>
                  <a:txBody>
                    <a:bodyPr/>
                    <a:lstStyle/>
                    <a:p>
                      <a:r>
                        <a:rPr lang="en-US" sz="2800" dirty="0" smtClean="0"/>
                        <a:t>6</a:t>
                      </a:r>
                      <a:endParaRPr lang="en-US" sz="2800" dirty="0"/>
                    </a:p>
                  </a:txBody>
                  <a:tcPr>
                    <a:solidFill>
                      <a:schemeClr val="accent3"/>
                    </a:solidFill>
                  </a:tcPr>
                </a:tc>
                <a:tc>
                  <a:txBody>
                    <a:bodyPr/>
                    <a:lstStyle/>
                    <a:p>
                      <a:r>
                        <a:rPr lang="en-US" sz="2800" dirty="0" smtClean="0"/>
                        <a:t>7</a:t>
                      </a:r>
                      <a:endParaRPr lang="en-US" sz="2800" dirty="0"/>
                    </a:p>
                  </a:txBody>
                  <a:tcPr>
                    <a:solidFill>
                      <a:schemeClr val="accent3"/>
                    </a:solidFill>
                  </a:tcPr>
                </a:tc>
                <a:tc>
                  <a:txBody>
                    <a:bodyPr/>
                    <a:lstStyle/>
                    <a:p>
                      <a:r>
                        <a:rPr lang="en-US" sz="2800" dirty="0" smtClean="0"/>
                        <a:t>8</a:t>
                      </a:r>
                      <a:endParaRPr lang="en-US" sz="2800" dirty="0"/>
                    </a:p>
                  </a:txBody>
                  <a:tcPr>
                    <a:solidFill>
                      <a:schemeClr val="accent3"/>
                    </a:solidFill>
                  </a:tcPr>
                </a:tc>
                <a:tc>
                  <a:txBody>
                    <a:bodyPr/>
                    <a:lstStyle/>
                    <a:p>
                      <a:r>
                        <a:rPr lang="en-US" sz="2800" dirty="0" smtClean="0"/>
                        <a:t>9</a:t>
                      </a:r>
                      <a:endParaRPr lang="en-US" sz="2800" dirty="0"/>
                    </a:p>
                  </a:txBody>
                  <a:tcPr>
                    <a:solidFill>
                      <a:schemeClr val="accent3"/>
                    </a:solidFill>
                  </a:tcPr>
                </a:tc>
                <a:extLst>
                  <a:ext uri="{0D108BD9-81ED-4DB2-BD59-A6C34878D82A}">
                    <a16:rowId xmlns:a16="http://schemas.microsoft.com/office/drawing/2014/main" val="1729245899"/>
                  </a:ext>
                </a:extLst>
              </a:tr>
              <a:tr h="370840">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a</a:t>
                      </a:r>
                      <a:endParaRPr lang="en-US" sz="2800" dirty="0"/>
                    </a:p>
                  </a:txBody>
                  <a:tcPr>
                    <a:solidFill>
                      <a:schemeClr val="accent6">
                        <a:lumMod val="20000"/>
                        <a:lumOff val="80000"/>
                      </a:schemeClr>
                    </a:solidFill>
                  </a:tcPr>
                </a:tc>
                <a:tc>
                  <a:txBody>
                    <a:bodyPr/>
                    <a:lstStyle/>
                    <a:p>
                      <a:r>
                        <a:rPr lang="en-US" sz="2800" dirty="0" smtClean="0"/>
                        <a:t>b</a:t>
                      </a:r>
                      <a:endParaRPr lang="en-US" sz="2800" dirty="0"/>
                    </a:p>
                  </a:txBody>
                  <a:tcPr>
                    <a:solidFill>
                      <a:schemeClr val="accent6">
                        <a:lumMod val="20000"/>
                        <a:lumOff val="80000"/>
                      </a:schemeClr>
                    </a:solidFill>
                  </a:tcPr>
                </a:tc>
                <a:extLst>
                  <a:ext uri="{0D108BD9-81ED-4DB2-BD59-A6C34878D82A}">
                    <a16:rowId xmlns:a16="http://schemas.microsoft.com/office/drawing/2014/main" val="1962690294"/>
                  </a:ext>
                </a:extLst>
              </a:tr>
              <a:tr h="370840">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2152051048"/>
                  </a:ext>
                </a:extLst>
              </a:tr>
              <a:tr h="370840">
                <a:tc>
                  <a:txBody>
                    <a:bodyPr/>
                    <a:lstStyle/>
                    <a:p>
                      <a:endParaRPr lang="en-US" sz="280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2072173997"/>
                  </a:ext>
                </a:extLst>
              </a:tr>
              <a:tr h="370840">
                <a:tc>
                  <a:txBody>
                    <a:bodyPr/>
                    <a:lstStyle/>
                    <a:p>
                      <a:endParaRPr lang="en-US" sz="2800"/>
                    </a:p>
                  </a:txBody>
                  <a:tcPr/>
                </a:tc>
                <a:tc>
                  <a:txBody>
                    <a:bodyPr/>
                    <a:lstStyle/>
                    <a:p>
                      <a:endParaRPr lang="en-US" sz="280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2380429865"/>
                  </a:ext>
                </a:extLst>
              </a:tr>
              <a:tr h="370840">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3101229963"/>
                  </a:ext>
                </a:extLst>
              </a:tr>
              <a:tr h="370840">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dirty="0"/>
                    </a:p>
                  </a:txBody>
                  <a:tcPr>
                    <a:noFill/>
                  </a:tcPr>
                </a:tc>
                <a:tc>
                  <a:txBody>
                    <a:bodyPr/>
                    <a:lstStyle/>
                    <a:p>
                      <a:endParaRPr lang="en-US" sz="2800" dirty="0"/>
                    </a:p>
                  </a:txBody>
                  <a:tcPr/>
                </a:tc>
                <a:extLst>
                  <a:ext uri="{0D108BD9-81ED-4DB2-BD59-A6C34878D82A}">
                    <a16:rowId xmlns:a16="http://schemas.microsoft.com/office/drawing/2014/main" val="3356009235"/>
                  </a:ext>
                </a:extLst>
              </a:tr>
              <a:tr h="370840">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tc>
                  <a:txBody>
                    <a:bodyPr/>
                    <a:lstStyle/>
                    <a:p>
                      <a:endParaRPr lang="en-US" sz="2800"/>
                    </a:p>
                  </a:txBody>
                  <a:tcPr/>
                </a:tc>
                <a:extLst>
                  <a:ext uri="{0D108BD9-81ED-4DB2-BD59-A6C34878D82A}">
                    <a16:rowId xmlns:a16="http://schemas.microsoft.com/office/drawing/2014/main" val="1594166865"/>
                  </a:ext>
                </a:extLst>
              </a:tr>
              <a:tr h="370840">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a:p>
                  </a:txBody>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a</a:t>
                      </a:r>
                      <a:endParaRPr lang="en-US" sz="2800" dirty="0"/>
                    </a:p>
                  </a:txBody>
                  <a:tcPr>
                    <a:solidFill>
                      <a:schemeClr val="accent6">
                        <a:lumMod val="60000"/>
                        <a:lumOff val="40000"/>
                      </a:schemeClr>
                    </a:solidFill>
                  </a:tcPr>
                </a:tc>
                <a:tc>
                  <a:txBody>
                    <a:bodyPr/>
                    <a:lstStyle/>
                    <a:p>
                      <a:r>
                        <a:rPr lang="en-US" sz="2800" dirty="0" smtClean="0"/>
                        <a:t>c</a:t>
                      </a:r>
                      <a:endParaRPr lang="en-US" sz="2800" dirty="0"/>
                    </a:p>
                  </a:txBody>
                  <a:tcPr>
                    <a:solidFill>
                      <a:srgbClr val="FF0000"/>
                    </a:solidFill>
                  </a:tcPr>
                </a:tc>
                <a:extLst>
                  <a:ext uri="{0D108BD9-81ED-4DB2-BD59-A6C34878D82A}">
                    <a16:rowId xmlns:a16="http://schemas.microsoft.com/office/drawing/2014/main" val="774881045"/>
                  </a:ext>
                </a:extLst>
              </a:tr>
            </a:tbl>
          </a:graphicData>
        </a:graphic>
      </p:graphicFrame>
    </p:spTree>
    <p:extLst>
      <p:ext uri="{BB962C8B-B14F-4D97-AF65-F5344CB8AC3E}">
        <p14:creationId xmlns:p14="http://schemas.microsoft.com/office/powerpoint/2010/main" val="41745272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12700"/>
            <a:ext cx="11099800" cy="2159000"/>
          </a:xfrm>
        </p:spPr>
        <p:txBody>
          <a:bodyPr/>
          <a:lstStyle/>
          <a:p>
            <a:r>
              <a:rPr lang="en-US" dirty="0" smtClean="0"/>
              <a:t>Can We Do Better?</a:t>
            </a:r>
            <a:endParaRPr lang="en-US" dirty="0"/>
          </a:p>
        </p:txBody>
      </p:sp>
      <p:sp>
        <p:nvSpPr>
          <p:cNvPr id="3" name="Text Placeholder 2"/>
          <p:cNvSpPr>
            <a:spLocks noGrp="1"/>
          </p:cNvSpPr>
          <p:nvPr>
            <p:ph type="body" idx="1"/>
          </p:nvPr>
        </p:nvSpPr>
        <p:spPr>
          <a:xfrm>
            <a:off x="261257" y="2258008"/>
            <a:ext cx="12531012" cy="2435290"/>
          </a:xfrm>
        </p:spPr>
        <p:txBody>
          <a:bodyPr>
            <a:normAutofit fontScale="77500" lnSpcReduction="20000"/>
          </a:bodyPr>
          <a:lstStyle/>
          <a:p>
            <a:pPr>
              <a:spcBef>
                <a:spcPts val="2400"/>
              </a:spcBef>
            </a:pPr>
            <a:r>
              <a:rPr lang="en-US" dirty="0"/>
              <a:t>text=“</a:t>
            </a:r>
            <a:r>
              <a:rPr lang="en-US" i="1" dirty="0" err="1" smtClean="0"/>
              <a:t>aaazaaaaca</a:t>
            </a:r>
            <a:r>
              <a:rPr lang="en-US" dirty="0" smtClean="0"/>
              <a:t>”, </a:t>
            </a:r>
            <a:r>
              <a:rPr lang="en-US" dirty="0"/>
              <a:t>target=“</a:t>
            </a:r>
            <a:r>
              <a:rPr lang="en-US" i="1" dirty="0" err="1"/>
              <a:t>aaac</a:t>
            </a:r>
            <a:r>
              <a:rPr lang="en-US" dirty="0"/>
              <a:t>”, N=10, </a:t>
            </a:r>
            <a:r>
              <a:rPr lang="en-US" dirty="0" smtClean="0"/>
              <a:t>M=4</a:t>
            </a:r>
          </a:p>
          <a:p>
            <a:pPr>
              <a:spcBef>
                <a:spcPts val="2400"/>
              </a:spcBef>
            </a:pPr>
            <a:r>
              <a:rPr lang="en-US" dirty="0" smtClean="0"/>
              <a:t>When we see the char “z” which is not in the target, there is no point in looking at starting positions i+1 before it, as impossible for them to be correct (as they would contain “z”)</a:t>
            </a:r>
          </a:p>
          <a:p>
            <a:pPr>
              <a:spcBef>
                <a:spcPts val="2400"/>
              </a:spcBef>
            </a:pPr>
            <a:r>
              <a:rPr lang="en-US" dirty="0" smtClean="0"/>
              <a:t>Could just jump over at the position after “z” (</a:t>
            </a:r>
            <a:r>
              <a:rPr lang="en-US" dirty="0" err="1" smtClean="0"/>
              <a:t>i</a:t>
            </a:r>
            <a:r>
              <a:rPr lang="en-US" dirty="0" smtClean="0"/>
              <a:t>=4 in this case)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23231177"/>
              </p:ext>
            </p:extLst>
          </p:nvPr>
        </p:nvGraphicFramePr>
        <p:xfrm>
          <a:off x="2945190" y="4986435"/>
          <a:ext cx="7114420" cy="4632960"/>
        </p:xfrm>
        <a:graphic>
          <a:graphicData uri="http://schemas.openxmlformats.org/drawingml/2006/table">
            <a:tbl>
              <a:tblPr firstRow="1" bandRow="1">
                <a:tableStyleId>{5940675A-B579-460E-94D1-54222C63F5DA}</a:tableStyleId>
              </a:tblPr>
              <a:tblGrid>
                <a:gridCol w="711442">
                  <a:extLst>
                    <a:ext uri="{9D8B030D-6E8A-4147-A177-3AD203B41FA5}">
                      <a16:colId xmlns:a16="http://schemas.microsoft.com/office/drawing/2014/main" val="3291294330"/>
                    </a:ext>
                  </a:extLst>
                </a:gridCol>
                <a:gridCol w="711442">
                  <a:extLst>
                    <a:ext uri="{9D8B030D-6E8A-4147-A177-3AD203B41FA5}">
                      <a16:colId xmlns:a16="http://schemas.microsoft.com/office/drawing/2014/main" val="2449873047"/>
                    </a:ext>
                  </a:extLst>
                </a:gridCol>
                <a:gridCol w="711442">
                  <a:extLst>
                    <a:ext uri="{9D8B030D-6E8A-4147-A177-3AD203B41FA5}">
                      <a16:colId xmlns:a16="http://schemas.microsoft.com/office/drawing/2014/main" val="1342379395"/>
                    </a:ext>
                  </a:extLst>
                </a:gridCol>
                <a:gridCol w="711442">
                  <a:extLst>
                    <a:ext uri="{9D8B030D-6E8A-4147-A177-3AD203B41FA5}">
                      <a16:colId xmlns:a16="http://schemas.microsoft.com/office/drawing/2014/main" val="2235243793"/>
                    </a:ext>
                  </a:extLst>
                </a:gridCol>
                <a:gridCol w="711442">
                  <a:extLst>
                    <a:ext uri="{9D8B030D-6E8A-4147-A177-3AD203B41FA5}">
                      <a16:colId xmlns:a16="http://schemas.microsoft.com/office/drawing/2014/main" val="2346815053"/>
                    </a:ext>
                  </a:extLst>
                </a:gridCol>
                <a:gridCol w="711442">
                  <a:extLst>
                    <a:ext uri="{9D8B030D-6E8A-4147-A177-3AD203B41FA5}">
                      <a16:colId xmlns:a16="http://schemas.microsoft.com/office/drawing/2014/main" val="1937363244"/>
                    </a:ext>
                  </a:extLst>
                </a:gridCol>
                <a:gridCol w="711442">
                  <a:extLst>
                    <a:ext uri="{9D8B030D-6E8A-4147-A177-3AD203B41FA5}">
                      <a16:colId xmlns:a16="http://schemas.microsoft.com/office/drawing/2014/main" val="2131676106"/>
                    </a:ext>
                  </a:extLst>
                </a:gridCol>
                <a:gridCol w="711442">
                  <a:extLst>
                    <a:ext uri="{9D8B030D-6E8A-4147-A177-3AD203B41FA5}">
                      <a16:colId xmlns:a16="http://schemas.microsoft.com/office/drawing/2014/main" val="2820348441"/>
                    </a:ext>
                  </a:extLst>
                </a:gridCol>
                <a:gridCol w="711442">
                  <a:extLst>
                    <a:ext uri="{9D8B030D-6E8A-4147-A177-3AD203B41FA5}">
                      <a16:colId xmlns:a16="http://schemas.microsoft.com/office/drawing/2014/main" val="3348706469"/>
                    </a:ext>
                  </a:extLst>
                </a:gridCol>
                <a:gridCol w="711442">
                  <a:extLst>
                    <a:ext uri="{9D8B030D-6E8A-4147-A177-3AD203B41FA5}">
                      <a16:colId xmlns:a16="http://schemas.microsoft.com/office/drawing/2014/main" val="945431576"/>
                    </a:ext>
                  </a:extLst>
                </a:gridCol>
              </a:tblGrid>
              <a:tr h="370840">
                <a:tc>
                  <a:txBody>
                    <a:bodyPr/>
                    <a:lstStyle/>
                    <a:p>
                      <a:r>
                        <a:rPr lang="en-US" sz="3200" dirty="0" smtClean="0"/>
                        <a:t>0</a:t>
                      </a:r>
                      <a:endParaRPr lang="en-US" sz="3200" dirty="0"/>
                    </a:p>
                  </a:txBody>
                  <a:tcPr>
                    <a:solidFill>
                      <a:schemeClr val="accent3"/>
                    </a:solidFill>
                  </a:tcPr>
                </a:tc>
                <a:tc>
                  <a:txBody>
                    <a:bodyPr/>
                    <a:lstStyle/>
                    <a:p>
                      <a:r>
                        <a:rPr lang="en-US" sz="3200" dirty="0" smtClean="0"/>
                        <a:t>1</a:t>
                      </a:r>
                      <a:endParaRPr lang="en-US" sz="3200" dirty="0"/>
                    </a:p>
                  </a:txBody>
                  <a:tcPr>
                    <a:solidFill>
                      <a:schemeClr val="accent3"/>
                    </a:solidFill>
                  </a:tcPr>
                </a:tc>
                <a:tc>
                  <a:txBody>
                    <a:bodyPr/>
                    <a:lstStyle/>
                    <a:p>
                      <a:r>
                        <a:rPr lang="en-US" sz="3200" dirty="0" smtClean="0"/>
                        <a:t>2</a:t>
                      </a:r>
                      <a:endParaRPr lang="en-US" sz="3200" dirty="0"/>
                    </a:p>
                  </a:txBody>
                  <a:tcPr>
                    <a:solidFill>
                      <a:schemeClr val="accent3"/>
                    </a:solidFill>
                  </a:tcPr>
                </a:tc>
                <a:tc>
                  <a:txBody>
                    <a:bodyPr/>
                    <a:lstStyle/>
                    <a:p>
                      <a:r>
                        <a:rPr lang="en-US" sz="3200" dirty="0" smtClean="0"/>
                        <a:t>3</a:t>
                      </a:r>
                      <a:endParaRPr lang="en-US" sz="3200" dirty="0"/>
                    </a:p>
                  </a:txBody>
                  <a:tcPr>
                    <a:solidFill>
                      <a:schemeClr val="accent3"/>
                    </a:solidFill>
                  </a:tcPr>
                </a:tc>
                <a:tc>
                  <a:txBody>
                    <a:bodyPr/>
                    <a:lstStyle/>
                    <a:p>
                      <a:r>
                        <a:rPr lang="en-US" sz="3200" dirty="0" smtClean="0"/>
                        <a:t>4</a:t>
                      </a:r>
                      <a:endParaRPr lang="en-US" sz="3200" dirty="0"/>
                    </a:p>
                  </a:txBody>
                  <a:tcPr>
                    <a:solidFill>
                      <a:schemeClr val="accent3"/>
                    </a:solidFill>
                  </a:tcPr>
                </a:tc>
                <a:tc>
                  <a:txBody>
                    <a:bodyPr/>
                    <a:lstStyle/>
                    <a:p>
                      <a:r>
                        <a:rPr lang="en-US" sz="3200" dirty="0" smtClean="0"/>
                        <a:t>5</a:t>
                      </a:r>
                      <a:endParaRPr lang="en-US" sz="3200" dirty="0"/>
                    </a:p>
                  </a:txBody>
                  <a:tcPr>
                    <a:solidFill>
                      <a:schemeClr val="accent3"/>
                    </a:solidFill>
                  </a:tcPr>
                </a:tc>
                <a:tc>
                  <a:txBody>
                    <a:bodyPr/>
                    <a:lstStyle/>
                    <a:p>
                      <a:r>
                        <a:rPr lang="en-US" sz="3200" dirty="0" smtClean="0"/>
                        <a:t>6</a:t>
                      </a:r>
                      <a:endParaRPr lang="en-US" sz="3200" dirty="0"/>
                    </a:p>
                  </a:txBody>
                  <a:tcPr>
                    <a:solidFill>
                      <a:schemeClr val="accent3"/>
                    </a:solidFill>
                  </a:tcPr>
                </a:tc>
                <a:tc>
                  <a:txBody>
                    <a:bodyPr/>
                    <a:lstStyle/>
                    <a:p>
                      <a:r>
                        <a:rPr lang="en-US" sz="3200" dirty="0" smtClean="0"/>
                        <a:t>7</a:t>
                      </a:r>
                      <a:endParaRPr lang="en-US" sz="3200" dirty="0"/>
                    </a:p>
                  </a:txBody>
                  <a:tcPr>
                    <a:solidFill>
                      <a:schemeClr val="accent3"/>
                    </a:solidFill>
                  </a:tcPr>
                </a:tc>
                <a:tc>
                  <a:txBody>
                    <a:bodyPr/>
                    <a:lstStyle/>
                    <a:p>
                      <a:r>
                        <a:rPr lang="en-US" sz="3200" dirty="0" smtClean="0"/>
                        <a:t>8</a:t>
                      </a:r>
                      <a:endParaRPr lang="en-US" sz="3200" dirty="0"/>
                    </a:p>
                  </a:txBody>
                  <a:tcPr>
                    <a:solidFill>
                      <a:schemeClr val="accent3"/>
                    </a:solidFill>
                  </a:tcPr>
                </a:tc>
                <a:tc>
                  <a:txBody>
                    <a:bodyPr/>
                    <a:lstStyle/>
                    <a:p>
                      <a:r>
                        <a:rPr lang="en-US" sz="3200" dirty="0" smtClean="0"/>
                        <a:t>9</a:t>
                      </a:r>
                      <a:endParaRPr lang="en-US" sz="3200" dirty="0"/>
                    </a:p>
                  </a:txBody>
                  <a:tcPr>
                    <a:solidFill>
                      <a:schemeClr val="accent3"/>
                    </a:solidFill>
                  </a:tcPr>
                </a:tc>
                <a:extLst>
                  <a:ext uri="{0D108BD9-81ED-4DB2-BD59-A6C34878D82A}">
                    <a16:rowId xmlns:a16="http://schemas.microsoft.com/office/drawing/2014/main" val="1729245899"/>
                  </a:ext>
                </a:extLst>
              </a:tr>
              <a:tr h="370840">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z</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c</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extLst>
                  <a:ext uri="{0D108BD9-81ED-4DB2-BD59-A6C34878D82A}">
                    <a16:rowId xmlns:a16="http://schemas.microsoft.com/office/drawing/2014/main" val="1962690294"/>
                  </a:ext>
                </a:extLst>
              </a:tr>
              <a:tr h="370840">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rgbClr val="FF0000"/>
                    </a:solidFill>
                  </a:tcPr>
                </a:tc>
                <a:tc>
                  <a:txBody>
                    <a:bodyPr/>
                    <a:lstStyle/>
                    <a:p>
                      <a:endParaRPr lang="en-US" sz="3200" dirty="0"/>
                    </a:p>
                  </a:txBody>
                  <a:tcPr/>
                </a:tc>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2152051048"/>
                  </a:ext>
                </a:extLst>
              </a:tr>
              <a:tr h="370840">
                <a:tc>
                  <a:txBody>
                    <a:bodyPr/>
                    <a:lstStyle/>
                    <a:p>
                      <a:endParaRPr lang="en-US" sz="3200" dirty="0"/>
                    </a:p>
                  </a:txBody>
                  <a:tcPr>
                    <a:no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dirty="0"/>
                    </a:p>
                  </a:txBody>
                  <a:tcPr>
                    <a:solidFill>
                      <a:srgbClr val="FF0000"/>
                    </a:solidFill>
                  </a:tcPr>
                </a:tc>
                <a:tc>
                  <a:txBody>
                    <a:bodyPr/>
                    <a:lstStyle/>
                    <a:p>
                      <a:endParaRPr lang="en-US" sz="3200" dirty="0"/>
                    </a:p>
                  </a:txBody>
                  <a:tcPr>
                    <a:solidFill>
                      <a:srgbClr val="FFFF00"/>
                    </a:solidFill>
                  </a:tcPr>
                </a:tc>
                <a:tc>
                  <a:txBody>
                    <a:bodyPr/>
                    <a:lstStyle/>
                    <a:p>
                      <a:endParaRPr lang="en-US" sz="3200" dirty="0"/>
                    </a:p>
                  </a:txBody>
                  <a:tcPr/>
                </a:tc>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2088153612"/>
                  </a:ext>
                </a:extLst>
              </a:tr>
              <a:tr h="370840">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solidFill>
                      <a:srgbClr val="FFFF00"/>
                    </a:solidFill>
                  </a:tcPr>
                </a:tc>
                <a:tc>
                  <a:txBody>
                    <a:bodyPr/>
                    <a:lstStyle/>
                    <a:p>
                      <a:endParaRPr lang="en-US" sz="3200" dirty="0"/>
                    </a:p>
                  </a:txBody>
                  <a:tcPr>
                    <a:solidFill>
                      <a:srgbClr val="FF00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4221968316"/>
                  </a:ext>
                </a:extLst>
              </a:tr>
              <a:tr h="370840">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solidFill>
                      <a:srgbClr val="FF00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3680407304"/>
                  </a:ext>
                </a:extLst>
              </a:tr>
              <a:tr h="370840">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rgbClr val="FF0000"/>
                    </a:solid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1764813534"/>
                  </a:ext>
                </a:extLst>
              </a:tr>
              <a:tr h="370840">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dirty="0"/>
                    </a:p>
                  </a:txBody>
                  <a:tcPr>
                    <a:noFill/>
                  </a:tcPr>
                </a:tc>
                <a:tc>
                  <a:txBody>
                    <a:bodyPr/>
                    <a:lstStyle/>
                    <a:p>
                      <a:endParaRPr lang="en-US" sz="3200"/>
                    </a:p>
                  </a:txBody>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chemeClr val="accent6">
                        <a:lumMod val="60000"/>
                        <a:lumOff val="40000"/>
                      </a:schemeClr>
                    </a:solidFill>
                  </a:tcPr>
                </a:tc>
                <a:tc>
                  <a:txBody>
                    <a:bodyPr/>
                    <a:lstStyle/>
                    <a:p>
                      <a:endParaRPr lang="en-US" sz="3200" dirty="0"/>
                    </a:p>
                  </a:txBody>
                  <a:tcPr/>
                </a:tc>
                <a:extLst>
                  <a:ext uri="{0D108BD9-81ED-4DB2-BD59-A6C34878D82A}">
                    <a16:rowId xmlns:a16="http://schemas.microsoft.com/office/drawing/2014/main" val="491582516"/>
                  </a:ext>
                </a:extLst>
              </a:tr>
            </a:tbl>
          </a:graphicData>
        </a:graphic>
      </p:graphicFrame>
    </p:spTree>
    <p:extLst>
      <p:ext uri="{BB962C8B-B14F-4D97-AF65-F5344CB8AC3E}">
        <p14:creationId xmlns:p14="http://schemas.microsoft.com/office/powerpoint/2010/main" val="7383365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Partial Match</a:t>
            </a:r>
            <a:endParaRPr lang="en-US" dirty="0"/>
          </a:p>
        </p:txBody>
      </p:sp>
      <p:sp>
        <p:nvSpPr>
          <p:cNvPr id="3" name="Text Placeholder 2"/>
          <p:cNvSpPr>
            <a:spLocks noGrp="1"/>
          </p:cNvSpPr>
          <p:nvPr>
            <p:ph type="body" idx="1"/>
          </p:nvPr>
        </p:nvSpPr>
        <p:spPr>
          <a:xfrm>
            <a:off x="354563" y="2603499"/>
            <a:ext cx="12447037" cy="4254501"/>
          </a:xfrm>
        </p:spPr>
        <p:txBody>
          <a:bodyPr>
            <a:normAutofit fontScale="77500" lnSpcReduction="20000"/>
          </a:bodyPr>
          <a:lstStyle/>
          <a:p>
            <a:pPr>
              <a:spcBef>
                <a:spcPts val="2400"/>
              </a:spcBef>
            </a:pPr>
            <a:r>
              <a:rPr lang="en-US" dirty="0"/>
              <a:t>text=“</a:t>
            </a:r>
            <a:r>
              <a:rPr lang="en-US" i="1" dirty="0" err="1" smtClean="0"/>
              <a:t>ababacaa</a:t>
            </a:r>
            <a:r>
              <a:rPr lang="en-US" dirty="0" smtClean="0"/>
              <a:t>”, </a:t>
            </a:r>
            <a:r>
              <a:rPr lang="en-US" dirty="0"/>
              <a:t>target=“</a:t>
            </a:r>
            <a:r>
              <a:rPr lang="en-US" i="1" dirty="0" err="1" smtClean="0"/>
              <a:t>abac</a:t>
            </a:r>
            <a:r>
              <a:rPr lang="en-US" dirty="0" smtClean="0"/>
              <a:t>”, N=8, M=4</a:t>
            </a:r>
          </a:p>
          <a:p>
            <a:pPr>
              <a:spcBef>
                <a:spcPts val="2400"/>
              </a:spcBef>
            </a:pPr>
            <a:r>
              <a:rPr lang="en-US" dirty="0" smtClean="0"/>
              <a:t>For </a:t>
            </a:r>
            <a:r>
              <a:rPr lang="en-US" dirty="0" err="1" smtClean="0"/>
              <a:t>i</a:t>
            </a:r>
            <a:r>
              <a:rPr lang="en-US" dirty="0" smtClean="0"/>
              <a:t>=0, we have mismatch at position 3</a:t>
            </a:r>
          </a:p>
          <a:p>
            <a:pPr>
              <a:spcBef>
                <a:spcPts val="2400"/>
              </a:spcBef>
            </a:pPr>
            <a:r>
              <a:rPr lang="en-US" dirty="0" smtClean="0"/>
              <a:t>But we can skip </a:t>
            </a:r>
            <a:r>
              <a:rPr lang="en-US" dirty="0" err="1" smtClean="0"/>
              <a:t>i</a:t>
            </a:r>
            <a:r>
              <a:rPr lang="en-US" dirty="0" smtClean="0"/>
              <a:t>=1, and go to </a:t>
            </a:r>
            <a:r>
              <a:rPr lang="en-US" dirty="0" err="1" smtClean="0"/>
              <a:t>i</a:t>
            </a:r>
            <a:r>
              <a:rPr lang="en-US" dirty="0" smtClean="0"/>
              <a:t>=2</a:t>
            </a:r>
          </a:p>
          <a:p>
            <a:pPr>
              <a:spcBef>
                <a:spcPts val="2400"/>
              </a:spcBef>
            </a:pPr>
            <a:r>
              <a:rPr lang="en-US" dirty="0" smtClean="0"/>
              <a:t>If we had a match for target[1]=b at </a:t>
            </a:r>
            <a:r>
              <a:rPr lang="en-US" dirty="0" err="1" smtClean="0"/>
              <a:t>i</a:t>
            </a:r>
            <a:r>
              <a:rPr lang="en-US" dirty="0" smtClean="0"/>
              <a:t>=0, then </a:t>
            </a:r>
            <a:r>
              <a:rPr lang="en-US" b="1" dirty="0" smtClean="0"/>
              <a:t>FOR SURE </a:t>
            </a:r>
            <a:r>
              <a:rPr lang="en-US" dirty="0" smtClean="0"/>
              <a:t>we cannot have a match for target[0] at i+1, as we expect [0]=a, whereas we know that it is b </a:t>
            </a:r>
          </a:p>
          <a:p>
            <a:pPr>
              <a:spcBef>
                <a:spcPts val="2400"/>
              </a:spcBef>
            </a:pPr>
            <a:r>
              <a:rPr lang="en-US" dirty="0" smtClean="0"/>
              <a:t>Even if we have mismatch, </a:t>
            </a:r>
            <a:r>
              <a:rPr lang="en-US" dirty="0" err="1" smtClean="0"/>
              <a:t>ie</a:t>
            </a:r>
            <a:r>
              <a:rPr lang="en-US" dirty="0" smtClean="0"/>
              <a:t> b!=target[3], </a:t>
            </a:r>
            <a:r>
              <a:rPr lang="en-US" dirty="0"/>
              <a:t>then </a:t>
            </a:r>
            <a:r>
              <a:rPr lang="en-US" b="1" dirty="0"/>
              <a:t>FOR SURE </a:t>
            </a:r>
            <a:r>
              <a:rPr lang="en-US" dirty="0" smtClean="0"/>
              <a:t>we know that text[2] and text[3] would be the beginning (“ab”) of a match starting at </a:t>
            </a:r>
            <a:r>
              <a:rPr lang="en-US" dirty="0" err="1" smtClean="0"/>
              <a:t>i</a:t>
            </a:r>
            <a:r>
              <a:rPr lang="en-US" dirty="0" smtClean="0"/>
              <a:t>=2 </a:t>
            </a:r>
          </a:p>
        </p:txBody>
      </p:sp>
      <p:graphicFrame>
        <p:nvGraphicFramePr>
          <p:cNvPr id="4" name="Table 3"/>
          <p:cNvGraphicFramePr>
            <a:graphicFrameLocks noGrp="1"/>
          </p:cNvGraphicFramePr>
          <p:nvPr>
            <p:extLst>
              <p:ext uri="{D42A27DB-BD31-4B8C-83A1-F6EECF244321}">
                <p14:modId xmlns:p14="http://schemas.microsoft.com/office/powerpoint/2010/main" val="2764584973"/>
              </p:ext>
            </p:extLst>
          </p:nvPr>
        </p:nvGraphicFramePr>
        <p:xfrm>
          <a:off x="3656632" y="6712598"/>
          <a:ext cx="5691536" cy="2895600"/>
        </p:xfrm>
        <a:graphic>
          <a:graphicData uri="http://schemas.openxmlformats.org/drawingml/2006/table">
            <a:tbl>
              <a:tblPr firstRow="1" bandRow="1">
                <a:tableStyleId>{5940675A-B579-460E-94D1-54222C63F5DA}</a:tableStyleId>
              </a:tblPr>
              <a:tblGrid>
                <a:gridCol w="711442">
                  <a:extLst>
                    <a:ext uri="{9D8B030D-6E8A-4147-A177-3AD203B41FA5}">
                      <a16:colId xmlns:a16="http://schemas.microsoft.com/office/drawing/2014/main" val="3291294330"/>
                    </a:ext>
                  </a:extLst>
                </a:gridCol>
                <a:gridCol w="711442">
                  <a:extLst>
                    <a:ext uri="{9D8B030D-6E8A-4147-A177-3AD203B41FA5}">
                      <a16:colId xmlns:a16="http://schemas.microsoft.com/office/drawing/2014/main" val="2449873047"/>
                    </a:ext>
                  </a:extLst>
                </a:gridCol>
                <a:gridCol w="711442">
                  <a:extLst>
                    <a:ext uri="{9D8B030D-6E8A-4147-A177-3AD203B41FA5}">
                      <a16:colId xmlns:a16="http://schemas.microsoft.com/office/drawing/2014/main" val="1342379395"/>
                    </a:ext>
                  </a:extLst>
                </a:gridCol>
                <a:gridCol w="711442">
                  <a:extLst>
                    <a:ext uri="{9D8B030D-6E8A-4147-A177-3AD203B41FA5}">
                      <a16:colId xmlns:a16="http://schemas.microsoft.com/office/drawing/2014/main" val="2235243793"/>
                    </a:ext>
                  </a:extLst>
                </a:gridCol>
                <a:gridCol w="711442">
                  <a:extLst>
                    <a:ext uri="{9D8B030D-6E8A-4147-A177-3AD203B41FA5}">
                      <a16:colId xmlns:a16="http://schemas.microsoft.com/office/drawing/2014/main" val="2346815053"/>
                    </a:ext>
                  </a:extLst>
                </a:gridCol>
                <a:gridCol w="711442">
                  <a:extLst>
                    <a:ext uri="{9D8B030D-6E8A-4147-A177-3AD203B41FA5}">
                      <a16:colId xmlns:a16="http://schemas.microsoft.com/office/drawing/2014/main" val="1937363244"/>
                    </a:ext>
                  </a:extLst>
                </a:gridCol>
                <a:gridCol w="711442">
                  <a:extLst>
                    <a:ext uri="{9D8B030D-6E8A-4147-A177-3AD203B41FA5}">
                      <a16:colId xmlns:a16="http://schemas.microsoft.com/office/drawing/2014/main" val="2131676106"/>
                    </a:ext>
                  </a:extLst>
                </a:gridCol>
                <a:gridCol w="711442">
                  <a:extLst>
                    <a:ext uri="{9D8B030D-6E8A-4147-A177-3AD203B41FA5}">
                      <a16:colId xmlns:a16="http://schemas.microsoft.com/office/drawing/2014/main" val="2820348441"/>
                    </a:ext>
                  </a:extLst>
                </a:gridCol>
              </a:tblGrid>
              <a:tr h="370840">
                <a:tc>
                  <a:txBody>
                    <a:bodyPr/>
                    <a:lstStyle/>
                    <a:p>
                      <a:r>
                        <a:rPr lang="en-US" sz="3200" dirty="0" smtClean="0"/>
                        <a:t>0</a:t>
                      </a:r>
                      <a:endParaRPr lang="en-US" sz="3200" dirty="0"/>
                    </a:p>
                  </a:txBody>
                  <a:tcPr>
                    <a:solidFill>
                      <a:schemeClr val="accent3"/>
                    </a:solidFill>
                  </a:tcPr>
                </a:tc>
                <a:tc>
                  <a:txBody>
                    <a:bodyPr/>
                    <a:lstStyle/>
                    <a:p>
                      <a:r>
                        <a:rPr lang="en-US" sz="3200" dirty="0" smtClean="0"/>
                        <a:t>1</a:t>
                      </a:r>
                      <a:endParaRPr lang="en-US" sz="3200" dirty="0"/>
                    </a:p>
                  </a:txBody>
                  <a:tcPr>
                    <a:solidFill>
                      <a:schemeClr val="accent3"/>
                    </a:solidFill>
                  </a:tcPr>
                </a:tc>
                <a:tc>
                  <a:txBody>
                    <a:bodyPr/>
                    <a:lstStyle/>
                    <a:p>
                      <a:r>
                        <a:rPr lang="en-US" sz="3200" dirty="0" smtClean="0"/>
                        <a:t>2</a:t>
                      </a:r>
                      <a:endParaRPr lang="en-US" sz="3200" dirty="0"/>
                    </a:p>
                  </a:txBody>
                  <a:tcPr>
                    <a:solidFill>
                      <a:schemeClr val="accent3"/>
                    </a:solidFill>
                  </a:tcPr>
                </a:tc>
                <a:tc>
                  <a:txBody>
                    <a:bodyPr/>
                    <a:lstStyle/>
                    <a:p>
                      <a:r>
                        <a:rPr lang="en-US" sz="3200" dirty="0" smtClean="0"/>
                        <a:t>3</a:t>
                      </a:r>
                      <a:endParaRPr lang="en-US" sz="3200" dirty="0"/>
                    </a:p>
                  </a:txBody>
                  <a:tcPr>
                    <a:solidFill>
                      <a:schemeClr val="accent3"/>
                    </a:solidFill>
                  </a:tcPr>
                </a:tc>
                <a:tc>
                  <a:txBody>
                    <a:bodyPr/>
                    <a:lstStyle/>
                    <a:p>
                      <a:r>
                        <a:rPr lang="en-US" sz="3200" dirty="0" smtClean="0"/>
                        <a:t>4</a:t>
                      </a:r>
                      <a:endParaRPr lang="en-US" sz="3200" dirty="0"/>
                    </a:p>
                  </a:txBody>
                  <a:tcPr>
                    <a:solidFill>
                      <a:schemeClr val="accent3"/>
                    </a:solidFill>
                  </a:tcPr>
                </a:tc>
                <a:tc>
                  <a:txBody>
                    <a:bodyPr/>
                    <a:lstStyle/>
                    <a:p>
                      <a:r>
                        <a:rPr lang="en-US" sz="3200" dirty="0" smtClean="0"/>
                        <a:t>5</a:t>
                      </a:r>
                      <a:endParaRPr lang="en-US" sz="3200" dirty="0"/>
                    </a:p>
                  </a:txBody>
                  <a:tcPr>
                    <a:solidFill>
                      <a:schemeClr val="accent3"/>
                    </a:solidFill>
                  </a:tcPr>
                </a:tc>
                <a:tc>
                  <a:txBody>
                    <a:bodyPr/>
                    <a:lstStyle/>
                    <a:p>
                      <a:r>
                        <a:rPr lang="en-US" sz="3200" dirty="0" smtClean="0"/>
                        <a:t>6</a:t>
                      </a:r>
                      <a:endParaRPr lang="en-US" sz="3200" dirty="0"/>
                    </a:p>
                  </a:txBody>
                  <a:tcPr>
                    <a:solidFill>
                      <a:schemeClr val="accent3"/>
                    </a:solidFill>
                  </a:tcPr>
                </a:tc>
                <a:tc>
                  <a:txBody>
                    <a:bodyPr/>
                    <a:lstStyle/>
                    <a:p>
                      <a:r>
                        <a:rPr lang="en-US" sz="3200" dirty="0" smtClean="0"/>
                        <a:t>7</a:t>
                      </a:r>
                      <a:endParaRPr lang="en-US" sz="3200" dirty="0"/>
                    </a:p>
                  </a:txBody>
                  <a:tcPr>
                    <a:solidFill>
                      <a:schemeClr val="accent3"/>
                    </a:solidFill>
                  </a:tcPr>
                </a:tc>
                <a:extLst>
                  <a:ext uri="{0D108BD9-81ED-4DB2-BD59-A6C34878D82A}">
                    <a16:rowId xmlns:a16="http://schemas.microsoft.com/office/drawing/2014/main" val="1729245899"/>
                  </a:ext>
                </a:extLst>
              </a:tr>
              <a:tr h="370840">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b</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b</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c</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tc>
                  <a:txBody>
                    <a:bodyPr/>
                    <a:lstStyle/>
                    <a:p>
                      <a:r>
                        <a:rPr lang="en-US" sz="3200" dirty="0" smtClean="0"/>
                        <a:t>a</a:t>
                      </a:r>
                      <a:endParaRPr lang="en-US" sz="3200" dirty="0"/>
                    </a:p>
                  </a:txBody>
                  <a:tcPr>
                    <a:solidFill>
                      <a:schemeClr val="accent6">
                        <a:lumMod val="20000"/>
                        <a:lumOff val="80000"/>
                      </a:schemeClr>
                    </a:solidFill>
                  </a:tcPr>
                </a:tc>
                <a:extLst>
                  <a:ext uri="{0D108BD9-81ED-4DB2-BD59-A6C34878D82A}">
                    <a16:rowId xmlns:a16="http://schemas.microsoft.com/office/drawing/2014/main" val="1962690294"/>
                  </a:ext>
                </a:extLst>
              </a:tr>
              <a:tr h="370840">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b</a:t>
                      </a:r>
                      <a:endParaRPr lang="en-US" sz="3200" dirty="0"/>
                    </a:p>
                  </a:txBody>
                  <a:tcPr>
                    <a:solidFill>
                      <a:schemeClr val="accent6">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rgbClr val="FF0000"/>
                    </a:solidFill>
                  </a:tcPr>
                </a:tc>
                <a:tc>
                  <a:txBody>
                    <a:bodyPr/>
                    <a:lstStyle/>
                    <a:p>
                      <a:endParaRPr lang="en-US" sz="3200" dirty="0"/>
                    </a:p>
                  </a:txBody>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2152051048"/>
                  </a:ext>
                </a:extLst>
              </a:tr>
              <a:tr h="370840">
                <a:tc>
                  <a:txBody>
                    <a:bodyPr/>
                    <a:lstStyle/>
                    <a:p>
                      <a:endParaRPr lang="en-US" sz="3200" dirty="0"/>
                    </a:p>
                  </a:txBody>
                  <a:tcPr>
                    <a:no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dirty="0"/>
                    </a:p>
                  </a:txBody>
                  <a:tcPr>
                    <a:solidFill>
                      <a:srgbClr val="FFFF00"/>
                    </a:solidFill>
                  </a:tcPr>
                </a:tc>
                <a:tc>
                  <a:txBody>
                    <a:bodyPr/>
                    <a:lstStyle/>
                    <a:p>
                      <a:endParaRPr lang="en-US" sz="3200"/>
                    </a:p>
                  </a:txBody>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4211926999"/>
                  </a:ext>
                </a:extLst>
              </a:tr>
              <a:tr h="370840">
                <a:tc>
                  <a:txBody>
                    <a:bodyPr/>
                    <a:lstStyle/>
                    <a:p>
                      <a:endParaRPr lang="en-US" sz="3200" dirty="0"/>
                    </a:p>
                  </a:txBody>
                  <a:tcPr>
                    <a:noFill/>
                  </a:tcPr>
                </a:tc>
                <a:tc>
                  <a:txBody>
                    <a:bodyPr/>
                    <a:lstStyle/>
                    <a:p>
                      <a:endParaRPr lang="en-US" sz="3200" dirty="0"/>
                    </a:p>
                  </a:txBody>
                  <a:tcPr>
                    <a:noFill/>
                  </a:tcPr>
                </a:tc>
                <a:tc>
                  <a:txBody>
                    <a:bodyPr/>
                    <a:lstStyle/>
                    <a:p>
                      <a:r>
                        <a:rPr lang="en-US" sz="3200" dirty="0" smtClean="0"/>
                        <a:t>a</a:t>
                      </a:r>
                      <a:endParaRPr lang="en-US" sz="3200" dirty="0"/>
                    </a:p>
                  </a:txBody>
                  <a:tcPr>
                    <a:solidFill>
                      <a:schemeClr val="tx2">
                        <a:lumMod val="60000"/>
                        <a:lumOff val="40000"/>
                      </a:schemeClr>
                    </a:solidFill>
                  </a:tcPr>
                </a:tc>
                <a:tc>
                  <a:txBody>
                    <a:bodyPr/>
                    <a:lstStyle/>
                    <a:p>
                      <a:r>
                        <a:rPr lang="en-US" sz="3200" dirty="0" smtClean="0"/>
                        <a:t>b</a:t>
                      </a:r>
                      <a:endParaRPr lang="en-US" sz="3200" dirty="0"/>
                    </a:p>
                  </a:txBody>
                  <a:tcPr>
                    <a:solidFill>
                      <a:schemeClr val="tx2">
                        <a:lumMod val="60000"/>
                        <a:lumOff val="40000"/>
                      </a:schemeClr>
                    </a:solidFill>
                  </a:tcPr>
                </a:tc>
                <a:tc>
                  <a:txBody>
                    <a:bodyPr/>
                    <a:lstStyle/>
                    <a:p>
                      <a:r>
                        <a:rPr lang="en-US" sz="3200" dirty="0" smtClean="0"/>
                        <a:t>a</a:t>
                      </a:r>
                      <a:endParaRPr lang="en-US" sz="3200" dirty="0"/>
                    </a:p>
                  </a:txBody>
                  <a:tcPr>
                    <a:solidFill>
                      <a:schemeClr val="accent6">
                        <a:lumMod val="60000"/>
                        <a:lumOff val="40000"/>
                      </a:schemeClr>
                    </a:solidFill>
                  </a:tcPr>
                </a:tc>
                <a:tc>
                  <a:txBody>
                    <a:bodyPr/>
                    <a:lstStyle/>
                    <a:p>
                      <a:r>
                        <a:rPr lang="en-US" sz="3200" dirty="0" smtClean="0"/>
                        <a:t>c</a:t>
                      </a:r>
                      <a:endParaRPr lang="en-US" sz="3200" dirty="0"/>
                    </a:p>
                  </a:txBody>
                  <a:tcPr>
                    <a:solidFill>
                      <a:schemeClr val="accent6">
                        <a:lumMod val="60000"/>
                        <a:lumOff val="40000"/>
                      </a:schemeClr>
                    </a:solidFill>
                  </a:tcPr>
                </a:tc>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3068662890"/>
                  </a:ext>
                </a:extLst>
              </a:tr>
            </a:tbl>
          </a:graphicData>
        </a:graphic>
      </p:graphicFrame>
    </p:spTree>
    <p:extLst>
      <p:ext uri="{BB962C8B-B14F-4D97-AF65-F5344CB8AC3E}">
        <p14:creationId xmlns:p14="http://schemas.microsoft.com/office/powerpoint/2010/main" val="405169790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5354</TotalTime>
  <Words>1329</Words>
  <Application>Microsoft Office PowerPoint</Application>
  <PresentationFormat>Custom</PresentationFormat>
  <Paragraphs>373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Helvetica Light</vt:lpstr>
      <vt:lpstr>Helvetica Neue</vt:lpstr>
      <vt:lpstr>White</vt:lpstr>
      <vt:lpstr>PG4200: Algorithms And Data Structures  Lesson 09:  Text Search and  Regular Expressions</vt:lpstr>
      <vt:lpstr>Text Search</vt:lpstr>
      <vt:lpstr>Search Words in Text</vt:lpstr>
      <vt:lpstr>Definitions</vt:lpstr>
      <vt:lpstr>Brute Force</vt:lpstr>
      <vt:lpstr>Searching For “Nemo” (case-insensitive)</vt:lpstr>
      <vt:lpstr>Worst Case</vt:lpstr>
      <vt:lpstr>Can We Do Better?</vt:lpstr>
      <vt:lpstr>Partial Match</vt:lpstr>
      <vt:lpstr>Knut-Morris-Pratt Algorithm</vt:lpstr>
      <vt:lpstr>KMP Example</vt:lpstr>
      <vt:lpstr>Deterministic Finite-State Automaton (DFA)</vt:lpstr>
      <vt:lpstr>PowerPoint Presentation</vt:lpstr>
      <vt:lpstr>Regular Expressions</vt:lpstr>
      <vt:lpstr>PowerPoint Presentation</vt:lpstr>
      <vt:lpstr>PowerPoint Presentation</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dc:creator>arcur</dc:creator>
  <cp:lastModifiedBy>arcuri82@gmail.com</cp:lastModifiedBy>
  <cp:revision>472</cp:revision>
  <dcterms:modified xsi:type="dcterms:W3CDTF">2018-06-20T12:57:11Z</dcterms:modified>
</cp:coreProperties>
</file>