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87" r:id="rId2"/>
    <p:sldId id="306" r:id="rId3"/>
    <p:sldId id="259" r:id="rId4"/>
    <p:sldId id="260" r:id="rId5"/>
    <p:sldId id="261" r:id="rId6"/>
    <p:sldId id="286" r:id="rId7"/>
    <p:sldId id="262" r:id="rId8"/>
    <p:sldId id="263" r:id="rId9"/>
    <p:sldId id="311" r:id="rId10"/>
    <p:sldId id="312" r:id="rId11"/>
    <p:sldId id="313" r:id="rId12"/>
    <p:sldId id="315" r:id="rId13"/>
    <p:sldId id="283" r:id="rId14"/>
    <p:sldId id="281" r:id="rId15"/>
    <p:sldId id="282" r:id="rId16"/>
    <p:sldId id="284" r:id="rId17"/>
    <p:sldId id="289" r:id="rId18"/>
    <p:sldId id="264" r:id="rId19"/>
    <p:sldId id="309" r:id="rId20"/>
    <p:sldId id="316" r:id="rId21"/>
    <p:sldId id="265" r:id="rId22"/>
    <p:sldId id="266" r:id="rId23"/>
    <p:sldId id="307" r:id="rId24"/>
    <p:sldId id="288" r:id="rId25"/>
    <p:sldId id="310" r:id="rId26"/>
    <p:sldId id="290" r:id="rId27"/>
    <p:sldId id="292" r:id="rId28"/>
    <p:sldId id="295" r:id="rId29"/>
    <p:sldId id="305" r:id="rId30"/>
    <p:sldId id="317" r:id="rId31"/>
    <p:sldId id="296" r:id="rId32"/>
    <p:sldId id="293" r:id="rId33"/>
    <p:sldId id="291" r:id="rId34"/>
    <p:sldId id="297" r:id="rId35"/>
    <p:sldId id="298" r:id="rId36"/>
    <p:sldId id="299" r:id="rId37"/>
    <p:sldId id="301" r:id="rId38"/>
    <p:sldId id="302" r:id="rId39"/>
    <p:sldId id="300" r:id="rId40"/>
    <p:sldId id="304" r:id="rId41"/>
    <p:sldId id="303" r:id="rId42"/>
    <p:sldId id="318" r:id="rId43"/>
    <p:sldId id="294"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94613"/>
  </p:normalViewPr>
  <p:slideViewPr>
    <p:cSldViewPr snapToGrid="0" snapToObjects="1">
      <p:cViewPr varScale="1">
        <p:scale>
          <a:sx n="101" d="100"/>
          <a:sy n="101" d="100"/>
        </p:scale>
        <p:origin x="10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04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840"/>
            </a:lvl1pPr>
            <a:lvl2pPr>
              <a:defRPr sz="2987"/>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3690" y="9251950"/>
            <a:ext cx="384721" cy="379591"/>
          </a:xfrm>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3257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rcuri82/algorithm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6585604"/>
          </a:xfrm>
        </p:spPr>
        <p:txBody>
          <a:bodyPr>
            <a:normAutofit/>
          </a:bodyPr>
          <a:lstStyle/>
          <a:p>
            <a:pPr algn="l"/>
            <a:r>
              <a:rPr lang="en-US" dirty="0" smtClean="0"/>
              <a:t>PG4200: Algorithms And Data Structures</a:t>
            </a:r>
            <a:br>
              <a:rPr lang="en-US" dirty="0" smtClean="0"/>
            </a:br>
            <a:r>
              <a:rPr lang="en-US" dirty="0" smtClean="0"/>
              <a:t/>
            </a:r>
            <a:br>
              <a:rPr lang="en-US" dirty="0" smtClean="0"/>
            </a:br>
            <a:r>
              <a:rPr lang="en-US" dirty="0" smtClean="0"/>
              <a:t>Lesson 01</a:t>
            </a:r>
            <a:r>
              <a:rPr lang="en-US" dirty="0" smtClean="0"/>
              <a:t>: Arrays, Lists, and Unit Tests </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Prof. 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353732"/>
            <a:ext cx="3627357" cy="1413934"/>
          </a:xfrm>
        </p:spPr>
        <p:txBody>
          <a:bodyPr/>
          <a:lstStyle/>
          <a:p>
            <a:r>
              <a:rPr lang="en-US" dirty="0" smtClean="0"/>
              <a:t>GitHub</a:t>
            </a:r>
            <a:endParaRPr lang="en-US" dirty="0"/>
          </a:p>
        </p:txBody>
      </p:sp>
      <p:sp>
        <p:nvSpPr>
          <p:cNvPr id="3" name="Content Placeholder 2"/>
          <p:cNvSpPr>
            <a:spLocks noGrp="1"/>
          </p:cNvSpPr>
          <p:nvPr>
            <p:ph idx="1"/>
          </p:nvPr>
        </p:nvSpPr>
        <p:spPr>
          <a:xfrm>
            <a:off x="309998" y="2465727"/>
            <a:ext cx="12520900" cy="6753947"/>
          </a:xfrm>
        </p:spPr>
        <p:txBody>
          <a:bodyPr>
            <a:normAutofit/>
          </a:bodyPr>
          <a:lstStyle/>
          <a:p>
            <a:r>
              <a:rPr lang="en-US" sz="3200" dirty="0" smtClean="0"/>
              <a:t>Currently the main server repository for hosting open-source projects</a:t>
            </a:r>
          </a:p>
          <a:p>
            <a:pPr lvl="1"/>
            <a:r>
              <a:rPr lang="en-US" sz="2400" dirty="0" smtClean="0"/>
              <a:t>Before, the main one was </a:t>
            </a:r>
            <a:r>
              <a:rPr lang="en-US" sz="2400" i="1" dirty="0" err="1" smtClean="0"/>
              <a:t>SourceForge</a:t>
            </a:r>
            <a:endParaRPr lang="en-US" sz="2400" i="1" dirty="0" smtClean="0"/>
          </a:p>
          <a:p>
            <a:r>
              <a:rPr lang="en-US" sz="3200" i="1" dirty="0" smtClean="0"/>
              <a:t>GitHub</a:t>
            </a:r>
            <a:r>
              <a:rPr lang="en-US" sz="3200" dirty="0" smtClean="0"/>
              <a:t> provides a website in which projects can be browsed</a:t>
            </a:r>
          </a:p>
          <a:p>
            <a:r>
              <a:rPr lang="en-US" sz="3200" dirty="0" smtClean="0"/>
              <a:t>Projects on </a:t>
            </a:r>
            <a:r>
              <a:rPr lang="en-US" sz="3200" i="1" dirty="0" smtClean="0"/>
              <a:t>GitHub</a:t>
            </a:r>
            <a:r>
              <a:rPr lang="en-US" sz="3200" dirty="0" smtClean="0"/>
              <a:t> are handled with </a:t>
            </a:r>
            <a:r>
              <a:rPr lang="en-US" sz="3200" dirty="0" err="1" smtClean="0"/>
              <a:t>Git</a:t>
            </a:r>
            <a:endParaRPr lang="en-US" sz="3200" dirty="0" smtClean="0"/>
          </a:p>
          <a:p>
            <a:r>
              <a:rPr lang="en-US" sz="3200" i="1" dirty="0" smtClean="0"/>
              <a:t>GitHub</a:t>
            </a:r>
            <a:r>
              <a:rPr lang="en-US" sz="3200" dirty="0" smtClean="0"/>
              <a:t> is most famous/used, but there are others as well</a:t>
            </a:r>
          </a:p>
          <a:p>
            <a:pPr lvl="1"/>
            <a:r>
              <a:rPr lang="en-US" sz="2400" dirty="0" err="1" smtClean="0"/>
              <a:t>eg</a:t>
            </a:r>
            <a:r>
              <a:rPr lang="en-US" sz="2400" dirty="0" smtClean="0"/>
              <a:t>, </a:t>
            </a:r>
            <a:r>
              <a:rPr lang="en-US" sz="2400" i="1" dirty="0" err="1" smtClean="0"/>
              <a:t>BitBucket</a:t>
            </a:r>
            <a:r>
              <a:rPr lang="en-US" sz="2400" dirty="0" smtClean="0"/>
              <a:t> and </a:t>
            </a:r>
            <a:r>
              <a:rPr lang="en-US" sz="2400" i="1" dirty="0" err="1" smtClean="0"/>
              <a:t>GitLab</a:t>
            </a:r>
            <a:endParaRPr lang="en-US" sz="2400" i="1" dirty="0" smtClean="0"/>
          </a:p>
        </p:txBody>
      </p:sp>
      <p:pic>
        <p:nvPicPr>
          <p:cNvPr id="1026" name="Picture 2" descr="Image result for github"/>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98777" y="537103"/>
            <a:ext cx="2997515" cy="15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4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231" y="0"/>
            <a:ext cx="12229736" cy="9673389"/>
          </a:xfrm>
          <a:prstGeom prst="rect">
            <a:avLst/>
          </a:prstGeom>
        </p:spPr>
      </p:pic>
    </p:spTree>
    <p:extLst>
      <p:ext uri="{BB962C8B-B14F-4D97-AF65-F5344CB8AC3E}">
        <p14:creationId xmlns:p14="http://schemas.microsoft.com/office/powerpoint/2010/main" val="283598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What You Need To Do</a:t>
            </a:r>
            <a:endParaRPr lang="en-US" dirty="0"/>
          </a:p>
        </p:txBody>
      </p:sp>
      <p:sp>
        <p:nvSpPr>
          <p:cNvPr id="3" name="Content Placeholder 2"/>
          <p:cNvSpPr>
            <a:spLocks noGrp="1"/>
          </p:cNvSpPr>
          <p:nvPr>
            <p:ph idx="1"/>
          </p:nvPr>
        </p:nvSpPr>
        <p:spPr>
          <a:xfrm>
            <a:off x="279133" y="2603500"/>
            <a:ext cx="12522467" cy="6964012"/>
          </a:xfrm>
        </p:spPr>
        <p:txBody>
          <a:bodyPr/>
          <a:lstStyle/>
          <a:p>
            <a:pPr>
              <a:spcBef>
                <a:spcPts val="2100"/>
              </a:spcBef>
            </a:pPr>
            <a:r>
              <a:rPr lang="en-US" dirty="0" smtClean="0"/>
              <a:t>Install </a:t>
            </a:r>
            <a:r>
              <a:rPr lang="en-US" i="1" dirty="0" err="1" smtClean="0"/>
              <a:t>Git</a:t>
            </a:r>
            <a:r>
              <a:rPr lang="en-US" dirty="0" smtClean="0"/>
              <a:t>, if you don’t have it yet</a:t>
            </a:r>
          </a:p>
          <a:p>
            <a:pPr>
              <a:spcBef>
                <a:spcPts val="2100"/>
              </a:spcBef>
            </a:pPr>
            <a:r>
              <a:rPr lang="en-US" b="1" dirty="0" err="1" smtClean="0"/>
              <a:t>git</a:t>
            </a:r>
            <a:r>
              <a:rPr lang="en-US" b="1" dirty="0" smtClean="0"/>
              <a:t> clone https</a:t>
            </a:r>
            <a:r>
              <a:rPr lang="en-US" b="1" dirty="0"/>
              <a:t>://</a:t>
            </a:r>
            <a:r>
              <a:rPr lang="en-US" b="1" dirty="0" smtClean="0"/>
              <a:t>github.com/arcuri82/algorithms.git</a:t>
            </a:r>
            <a:endParaRPr lang="en-US" b="1" dirty="0"/>
          </a:p>
          <a:p>
            <a:pPr lvl="1">
              <a:spcBef>
                <a:spcPts val="2100"/>
              </a:spcBef>
            </a:pPr>
            <a:r>
              <a:rPr lang="en-US" dirty="0" smtClean="0"/>
              <a:t>clone </a:t>
            </a:r>
            <a:r>
              <a:rPr lang="en-US" dirty="0"/>
              <a:t>the repository on your local machine</a:t>
            </a:r>
          </a:p>
          <a:p>
            <a:pPr>
              <a:spcBef>
                <a:spcPts val="2100"/>
              </a:spcBef>
            </a:pPr>
            <a:r>
              <a:rPr lang="en-US" b="1" dirty="0" err="1" smtClean="0"/>
              <a:t>git</a:t>
            </a:r>
            <a:r>
              <a:rPr lang="en-US" b="1" dirty="0" smtClean="0"/>
              <a:t> pull</a:t>
            </a:r>
          </a:p>
          <a:p>
            <a:pPr lvl="1">
              <a:spcBef>
                <a:spcPts val="2100"/>
              </a:spcBef>
            </a:pPr>
            <a:r>
              <a:rPr lang="en-US" dirty="0"/>
              <a:t>update your local copy with the latest changes in the repository</a:t>
            </a:r>
          </a:p>
          <a:p>
            <a:pPr>
              <a:spcBef>
                <a:spcPts val="2100"/>
              </a:spcBef>
            </a:pPr>
            <a:r>
              <a:rPr lang="en-US" dirty="0"/>
              <a:t>Those commands can be run </a:t>
            </a:r>
            <a:r>
              <a:rPr lang="en-US" dirty="0" smtClean="0"/>
              <a:t>from a terminal, </a:t>
            </a:r>
            <a:r>
              <a:rPr lang="en-US" dirty="0"/>
              <a:t>or from your IDE (</a:t>
            </a:r>
            <a:r>
              <a:rPr lang="en-US" dirty="0" err="1"/>
              <a:t>eg</a:t>
            </a:r>
            <a:r>
              <a:rPr lang="en-US" dirty="0"/>
              <a:t>, </a:t>
            </a:r>
            <a:r>
              <a:rPr lang="en-US" dirty="0" smtClean="0"/>
              <a:t>IntelliJ)</a:t>
            </a:r>
            <a:endParaRPr lang="en-US" b="1" dirty="0" smtClean="0"/>
          </a:p>
          <a:p>
            <a:pPr>
              <a:spcBef>
                <a:spcPts val="2100"/>
              </a:spcBef>
            </a:pPr>
            <a:endParaRPr lang="en-US" b="1" dirty="0"/>
          </a:p>
        </p:txBody>
      </p:sp>
    </p:spTree>
    <p:extLst>
      <p:ext uri="{BB962C8B-B14F-4D97-AF65-F5344CB8AC3E}">
        <p14:creationId xmlns:p14="http://schemas.microsoft.com/office/powerpoint/2010/main" val="40440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dirty="0" smtClean="0"/>
              <a:t>8</a:t>
            </a:r>
            <a:r>
              <a:rPr lang="en-US" dirty="0" smtClean="0"/>
              <a:t> JDK</a:t>
            </a:r>
          </a:p>
          <a:p>
            <a:pPr lvl="1"/>
            <a:r>
              <a:rPr lang="en-US" dirty="0" smtClean="0"/>
              <a:t>JDK 11 will come out during the course, so will not use it this year</a:t>
            </a:r>
          </a:p>
          <a:p>
            <a:pPr lvl="1"/>
            <a:r>
              <a:rPr lang="en-US" dirty="0" smtClean="0"/>
              <a:t>JDK 9 and 10 should be avoided, as non-LTS (Long-Term-Support), and having lifespan of just 6 months</a:t>
            </a:r>
            <a:endParaRPr dirty="0"/>
          </a:p>
          <a:p>
            <a:r>
              <a:rPr dirty="0" smtClean="0"/>
              <a:t>Git</a:t>
            </a:r>
            <a:endParaRPr lang="en-US" dirty="0" smtClean="0"/>
          </a:p>
          <a:p>
            <a:r>
              <a:rPr lang="en-US" dirty="0" smtClean="0"/>
              <a:t>IntelliJ Ultimate Edition</a:t>
            </a:r>
          </a:p>
          <a:p>
            <a:pPr lvl="1"/>
            <a:r>
              <a:rPr lang="en-US" dirty="0"/>
              <a:t>y</a:t>
            </a:r>
            <a:r>
              <a:rPr lang="en-US" dirty="0" smtClean="0"/>
              <a:t>ou might want to install </a:t>
            </a:r>
            <a:r>
              <a:rPr lang="en-US" i="1" dirty="0" err="1" smtClean="0"/>
              <a:t>JetBrains</a:t>
            </a:r>
            <a:r>
              <a:rPr lang="en-US" i="1" dirty="0" smtClean="0"/>
              <a:t> Toolbox </a:t>
            </a:r>
            <a:r>
              <a:rPr lang="en-US" dirty="0" smtClean="0"/>
              <a:t>first</a:t>
            </a:r>
          </a:p>
          <a:p>
            <a:pPr lvl="1"/>
            <a:r>
              <a:rPr lang="en-US" dirty="0" smtClean="0"/>
              <a:t>anyway, any other IDE would do, </a:t>
            </a:r>
            <a:r>
              <a:rPr lang="en-US" dirty="0" err="1" smtClean="0"/>
              <a:t>eg</a:t>
            </a:r>
            <a:r>
              <a:rPr lang="en-US" dirty="0" smtClean="0"/>
              <a:t> </a:t>
            </a:r>
            <a:r>
              <a:rPr lang="en-US" i="1" dirty="0" smtClean="0"/>
              <a:t>Eclipse</a:t>
            </a:r>
            <a:r>
              <a:rPr lang="en-US" dirty="0" smtClean="0"/>
              <a:t> and </a:t>
            </a:r>
            <a:r>
              <a:rPr lang="en-US" i="1" dirty="0" smtClean="0"/>
              <a:t>NetBeans</a:t>
            </a:r>
            <a:endParaRPr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Text Placeholder 2"/>
          <p:cNvSpPr>
            <a:spLocks noGrp="1"/>
          </p:cNvSpPr>
          <p:nvPr>
            <p:ph type="body" idx="1"/>
          </p:nvPr>
        </p:nvSpPr>
        <p:spPr>
          <a:xfrm>
            <a:off x="269507" y="2603499"/>
            <a:ext cx="12493592" cy="6973637"/>
          </a:xfrm>
        </p:spPr>
        <p:txBody>
          <a:bodyPr/>
          <a:lstStyle/>
          <a:p>
            <a:r>
              <a:rPr lang="en-US" dirty="0" smtClean="0"/>
              <a:t>In this course, </a:t>
            </a:r>
            <a:r>
              <a:rPr lang="en-US" b="1" dirty="0" smtClean="0"/>
              <a:t>Java</a:t>
            </a:r>
            <a:r>
              <a:rPr lang="en-US" dirty="0" smtClean="0"/>
              <a:t> is used as programming language for the examples and exercises</a:t>
            </a:r>
          </a:p>
          <a:p>
            <a:r>
              <a:rPr lang="en-US" dirty="0" smtClean="0"/>
              <a:t>The concepts of Algorithms do apply to </a:t>
            </a:r>
            <a:r>
              <a:rPr lang="en-US" b="1" dirty="0" smtClean="0"/>
              <a:t>any</a:t>
            </a:r>
            <a:r>
              <a:rPr lang="en-US" dirty="0" smtClean="0"/>
              <a:t> programming language, and this is </a:t>
            </a:r>
            <a:r>
              <a:rPr lang="en-US" b="1" dirty="0" smtClean="0"/>
              <a:t>NOT</a:t>
            </a:r>
            <a:r>
              <a:rPr lang="en-US" dirty="0" smtClean="0"/>
              <a:t> a course on Java</a:t>
            </a:r>
          </a:p>
        </p:txBody>
      </p:sp>
    </p:spTree>
    <p:extLst>
      <p:ext uri="{BB962C8B-B14F-4D97-AF65-F5344CB8AC3E}">
        <p14:creationId xmlns:p14="http://schemas.microsoft.com/office/powerpoint/2010/main" val="3507756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61460" y="1310244"/>
            <a:ext cx="11216640" cy="1132570"/>
          </a:xfrm>
          <a:prstGeom prst="rect">
            <a:avLst/>
          </a:prstGeom>
        </p:spPr>
        <p:txBody>
          <a:bodyPr>
            <a:normAutofit fontScale="90000"/>
          </a:bodyPr>
          <a:lstStyle/>
          <a:p>
            <a:r>
              <a:rPr sz="7040" dirty="0"/>
              <a:t>About Me</a:t>
            </a:r>
          </a:p>
        </p:txBody>
      </p:sp>
      <p:pic>
        <p:nvPicPr>
          <p:cNvPr id="122" name="andrea_photo.jpg"/>
          <p:cNvPicPr>
            <a:picLocks noChangeAspect="1"/>
          </p:cNvPicPr>
          <p:nvPr/>
        </p:nvPicPr>
        <p:blipFill>
          <a:blip r:embed="rId2">
            <a:extLst/>
          </a:blip>
          <a:stretch>
            <a:fillRect/>
          </a:stretch>
        </p:blipFill>
        <p:spPr>
          <a:xfrm>
            <a:off x="10289964" y="2614771"/>
            <a:ext cx="1504950" cy="1885950"/>
          </a:xfrm>
          <a:prstGeom prst="rect">
            <a:avLst/>
          </a:prstGeom>
          <a:ln w="12700">
            <a:miter lim="400000"/>
          </a:ln>
        </p:spPr>
      </p:pic>
      <p:sp>
        <p:nvSpPr>
          <p:cNvPr id="123" name="Shape 123"/>
          <p:cNvSpPr/>
          <p:nvPr/>
        </p:nvSpPr>
        <p:spPr>
          <a:xfrm>
            <a:off x="10264220" y="4718278"/>
            <a:ext cx="1548501" cy="284693"/>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p>
            <a:r>
              <a:rPr lang="en-US" sz="1350" dirty="0" smtClean="0"/>
              <a:t>Prof</a:t>
            </a:r>
            <a:r>
              <a:rPr sz="1350" dirty="0" smtClean="0"/>
              <a:t>. </a:t>
            </a:r>
            <a:r>
              <a:rPr sz="1350" dirty="0"/>
              <a:t>Andrea Arcuri</a:t>
            </a:r>
          </a:p>
        </p:txBody>
      </p:sp>
      <p:pic>
        <p:nvPicPr>
          <p:cNvPr id="124" name="2000px-Italy_looking_like_the_flag.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9384" y="2689088"/>
            <a:ext cx="1615081" cy="1904179"/>
          </a:xfrm>
          <a:prstGeom prst="rect">
            <a:avLst/>
          </a:prstGeom>
          <a:ln w="12700">
            <a:miter lim="400000"/>
          </a:ln>
        </p:spPr>
      </p:pic>
      <p:pic>
        <p:nvPicPr>
          <p:cNvPr id="125" name="Leaning_Tower_of_Pisa_(April_201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79460" y="2638434"/>
            <a:ext cx="1275769" cy="2026190"/>
          </a:xfrm>
          <a:prstGeom prst="rect">
            <a:avLst/>
          </a:prstGeom>
          <a:ln w="12700">
            <a:miter lim="400000"/>
          </a:ln>
        </p:spPr>
      </p:pic>
      <p:pic>
        <p:nvPicPr>
          <p:cNvPr id="126" name="Flag_of_the_USA_Oct2011.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4506" y="3853289"/>
            <a:ext cx="1116798" cy="837599"/>
          </a:xfrm>
          <a:prstGeom prst="rect">
            <a:avLst/>
          </a:prstGeom>
          <a:ln w="12700">
            <a:miter lim="400000"/>
          </a:ln>
        </p:spPr>
      </p:pic>
      <p:pic>
        <p:nvPicPr>
          <p:cNvPr id="127" name="Flag_of_the_United_Kingdom.svg.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49615" y="2666521"/>
            <a:ext cx="1829277" cy="914639"/>
          </a:xfrm>
          <a:prstGeom prst="rect">
            <a:avLst/>
          </a:prstGeom>
          <a:ln w="12700">
            <a:miter lim="400000"/>
          </a:ln>
        </p:spPr>
      </p:pic>
      <p:pic>
        <p:nvPicPr>
          <p:cNvPr id="128" name="simula.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87471" y="5659641"/>
            <a:ext cx="3070867" cy="702889"/>
          </a:xfrm>
          <a:prstGeom prst="rect">
            <a:avLst/>
          </a:prstGeom>
          <a:ln w="12700">
            <a:miter lim="400000"/>
          </a:ln>
        </p:spPr>
      </p:pic>
      <p:pic>
        <p:nvPicPr>
          <p:cNvPr id="129" name="westerngeco.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05832" y="5477442"/>
            <a:ext cx="2369914" cy="914639"/>
          </a:xfrm>
          <a:prstGeom prst="rect">
            <a:avLst/>
          </a:prstGeom>
          <a:ln w="12700">
            <a:miter lim="400000"/>
          </a:ln>
        </p:spPr>
      </p:pic>
      <p:pic>
        <p:nvPicPr>
          <p:cNvPr id="130" name="scient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243" y="7204533"/>
            <a:ext cx="3160443" cy="1095882"/>
          </a:xfrm>
          <a:prstGeom prst="rect">
            <a:avLst/>
          </a:prstGeom>
          <a:ln w="12700">
            <a:miter lim="400000"/>
          </a:ln>
        </p:spPr>
      </p:pic>
      <p:pic>
        <p:nvPicPr>
          <p:cNvPr id="131" name="telenor-logo.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71753" y="7071646"/>
            <a:ext cx="2784999" cy="1228768"/>
          </a:xfrm>
          <a:prstGeom prst="rect">
            <a:avLst/>
          </a:prstGeom>
          <a:ln w="12700">
            <a:miter lim="400000"/>
          </a:ln>
        </p:spPr>
      </p:pic>
      <p:pic>
        <p:nvPicPr>
          <p:cNvPr id="132" name="University of Luxembourg-VTxOGTxAjWS9KLNLwY9KhzbIU5oKuGkG.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986666" y="6719586"/>
            <a:ext cx="1808249" cy="1619251"/>
          </a:xfrm>
          <a:prstGeom prst="rect">
            <a:avLst/>
          </a:prstGeom>
          <a:ln w="12700">
            <a:miter lim="400000"/>
          </a:ln>
        </p:spPr>
      </p:pic>
      <p:pic>
        <p:nvPicPr>
          <p:cNvPr id="2" name="Picture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5305" y="5530665"/>
            <a:ext cx="2258320" cy="1272293"/>
          </a:xfrm>
          <a:prstGeom prst="rect">
            <a:avLst/>
          </a:prstGeom>
        </p:spPr>
      </p:pic>
    </p:spTree>
    <p:extLst>
      <p:ext uri="{BB962C8B-B14F-4D97-AF65-F5344CB8AC3E}">
        <p14:creationId xmlns:p14="http://schemas.microsoft.com/office/powerpoint/2010/main" val="217382772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Text Placeholder 2"/>
          <p:cNvSpPr>
            <a:spLocks noGrp="1"/>
          </p:cNvSpPr>
          <p:nvPr>
            <p:ph type="body" idx="1"/>
          </p:nvPr>
        </p:nvSpPr>
        <p:spPr>
          <a:xfrm>
            <a:off x="308008" y="2603499"/>
            <a:ext cx="12522468" cy="6906261"/>
          </a:xfrm>
        </p:spPr>
        <p:txBody>
          <a:bodyPr>
            <a:normAutofit lnSpcReduction="10000"/>
          </a:bodyPr>
          <a:lstStyle/>
          <a:p>
            <a:pPr>
              <a:spcBef>
                <a:spcPts val="2100"/>
              </a:spcBef>
            </a:pPr>
            <a:r>
              <a:rPr lang="en-US" dirty="0"/>
              <a:t>Need </a:t>
            </a:r>
            <a:r>
              <a:rPr lang="en-US" i="1" dirty="0"/>
              <a:t>object-oriented</a:t>
            </a:r>
            <a:r>
              <a:rPr lang="en-US" dirty="0"/>
              <a:t> language that is </a:t>
            </a:r>
            <a:r>
              <a:rPr lang="en-US" b="1" dirty="0"/>
              <a:t>strongly </a:t>
            </a:r>
            <a:r>
              <a:rPr lang="en-US" b="1" dirty="0" smtClean="0"/>
              <a:t>typed</a:t>
            </a:r>
          </a:p>
          <a:p>
            <a:pPr>
              <a:spcBef>
                <a:spcPts val="2100"/>
              </a:spcBef>
            </a:pPr>
            <a:r>
              <a:rPr lang="en-US" b="1" dirty="0" smtClean="0"/>
              <a:t>Java:</a:t>
            </a:r>
            <a:r>
              <a:rPr lang="en-US" dirty="0" smtClean="0"/>
              <a:t> one </a:t>
            </a:r>
            <a:r>
              <a:rPr lang="en-US" dirty="0"/>
              <a:t>of the most popular </a:t>
            </a:r>
            <a:r>
              <a:rPr lang="en-US" dirty="0" smtClean="0"/>
              <a:t>languages, and you have already seen it in previous courses</a:t>
            </a:r>
          </a:p>
          <a:p>
            <a:pPr>
              <a:spcBef>
                <a:spcPts val="2100"/>
              </a:spcBef>
            </a:pPr>
            <a:r>
              <a:rPr lang="en-US" b="1" dirty="0" err="1" smtClean="0"/>
              <a:t>Kotlin</a:t>
            </a:r>
            <a:r>
              <a:rPr lang="en-US" dirty="0" smtClean="0"/>
              <a:t>: great language (my favorite), but too advanced</a:t>
            </a:r>
            <a:endParaRPr lang="en-US" dirty="0"/>
          </a:p>
          <a:p>
            <a:pPr>
              <a:spcBef>
                <a:spcPts val="2100"/>
              </a:spcBef>
            </a:pPr>
            <a:r>
              <a:rPr lang="en-US" b="1" dirty="0" smtClean="0"/>
              <a:t>C#: </a:t>
            </a:r>
            <a:r>
              <a:rPr lang="en-US" dirty="0"/>
              <a:t>would had been a great choice </a:t>
            </a:r>
            <a:r>
              <a:rPr lang="en-US" dirty="0" smtClean="0"/>
              <a:t>as well</a:t>
            </a:r>
            <a:endParaRPr lang="en-US" b="1" dirty="0"/>
          </a:p>
          <a:p>
            <a:pPr>
              <a:spcBef>
                <a:spcPts val="2100"/>
              </a:spcBef>
            </a:pPr>
            <a:r>
              <a:rPr lang="en-US" b="1" dirty="0" smtClean="0"/>
              <a:t>C++</a:t>
            </a:r>
            <a:r>
              <a:rPr lang="en-US" dirty="0" smtClean="0"/>
              <a:t>: good choice, but can get tricky when dealing with memory allocation issues and OS dependent</a:t>
            </a:r>
          </a:p>
          <a:p>
            <a:pPr>
              <a:spcBef>
                <a:spcPts val="2100"/>
              </a:spcBef>
            </a:pPr>
            <a:r>
              <a:rPr lang="en-US" b="1" dirty="0" smtClean="0"/>
              <a:t>JavaScript</a:t>
            </a:r>
            <a:r>
              <a:rPr lang="en-US" dirty="0" smtClean="0"/>
              <a:t>: HELL NO!!! There is a limit to sadism…</a:t>
            </a:r>
          </a:p>
          <a:p>
            <a:pPr>
              <a:spcBef>
                <a:spcPts val="2100"/>
              </a:spcBef>
            </a:pPr>
            <a:r>
              <a:rPr lang="en-US" b="1" dirty="0" smtClean="0"/>
              <a:t>Python</a:t>
            </a:r>
            <a:r>
              <a:rPr lang="en-US" dirty="0" smtClean="0"/>
              <a:t>: not statically typed</a:t>
            </a:r>
          </a:p>
          <a:p>
            <a:pPr>
              <a:spcBef>
                <a:spcPts val="2100"/>
              </a:spcBef>
            </a:pPr>
            <a:r>
              <a:rPr lang="en-US" b="1" dirty="0" smtClean="0"/>
              <a:t>Go</a:t>
            </a:r>
            <a:r>
              <a:rPr lang="en-US" dirty="0" smtClean="0"/>
              <a:t>: no </a:t>
            </a:r>
            <a:r>
              <a:rPr lang="en-US" i="1" dirty="0" smtClean="0"/>
              <a:t>Generic</a:t>
            </a:r>
            <a:r>
              <a:rPr lang="en-US" dirty="0" smtClean="0"/>
              <a:t> types</a:t>
            </a:r>
            <a:endParaRPr lang="en-US" dirty="0"/>
          </a:p>
        </p:txBody>
      </p:sp>
    </p:spTree>
    <p:extLst>
      <p:ext uri="{BB962C8B-B14F-4D97-AF65-F5344CB8AC3E}">
        <p14:creationId xmlns:p14="http://schemas.microsoft.com/office/powerpoint/2010/main" val="1705337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fontScale="92500" lnSpcReduction="10000"/>
          </a:bodyPr>
          <a:lstStyle/>
          <a:p>
            <a:r>
              <a:rPr lang="en-US" dirty="0" smtClean="0"/>
              <a:t>3 hour written exam</a:t>
            </a:r>
          </a:p>
          <a:p>
            <a:r>
              <a:rPr lang="en-US" dirty="0" smtClean="0"/>
              <a:t>Expect around 10 questions/exercises</a:t>
            </a:r>
          </a:p>
          <a:p>
            <a:pPr lvl="1"/>
            <a:r>
              <a:rPr lang="en-US" dirty="0" smtClean="0"/>
              <a:t>Based on slides and all code in the repository</a:t>
            </a:r>
          </a:p>
          <a:p>
            <a:pPr lvl="1"/>
            <a:r>
              <a:rPr lang="en-US" dirty="0" smtClean="0"/>
              <a:t>Typically only 1 question from the Advanced Topics</a:t>
            </a:r>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just gives you extra info and clarifications</a:t>
            </a:r>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a:t>
            </a:r>
            <a:r>
              <a:rPr lang="en-US" dirty="0"/>
              <a:t>T</a:t>
            </a:r>
            <a:r>
              <a:rPr lang="en-US" dirty="0" smtClean="0"/>
              <a:t>he </a:t>
            </a:r>
            <a:r>
              <a:rPr lang="en-US" dirty="0"/>
              <a:t>E</a:t>
            </a:r>
            <a:r>
              <a:rPr lang="en-US" dirty="0" smtClean="0"/>
              <a:t>xam</a:t>
            </a:r>
            <a:endParaRPr lang="en-US" dirty="0"/>
          </a:p>
        </p:txBody>
      </p:sp>
      <p:sp>
        <p:nvSpPr>
          <p:cNvPr id="3" name="Text Placeholder 2"/>
          <p:cNvSpPr>
            <a:spLocks noGrp="1"/>
          </p:cNvSpPr>
          <p:nvPr>
            <p:ph type="body" idx="1"/>
          </p:nvPr>
        </p:nvSpPr>
        <p:spPr>
          <a:xfrm>
            <a:off x="271167" y="2603499"/>
            <a:ext cx="12530433" cy="7019773"/>
          </a:xfrm>
        </p:spPr>
        <p:txBody>
          <a:bodyPr/>
          <a:lstStyle/>
          <a:p>
            <a:r>
              <a:rPr lang="en-US" dirty="0" smtClean="0"/>
              <a:t>There are 12 classes which you need to know by heart, and be able to write from scratch</a:t>
            </a:r>
          </a:p>
          <a:p>
            <a:pPr lvl="1"/>
            <a:r>
              <a:rPr lang="en-US" i="1" dirty="0" err="1"/>
              <a:t>MyLinkedList</a:t>
            </a:r>
            <a:r>
              <a:rPr lang="en-US" i="1" dirty="0"/>
              <a:t>, </a:t>
            </a:r>
            <a:r>
              <a:rPr lang="en-US" i="1" dirty="0" err="1"/>
              <a:t>MyStackLinkedList</a:t>
            </a:r>
            <a:r>
              <a:rPr lang="en-US" i="1" dirty="0"/>
              <a:t>, </a:t>
            </a:r>
            <a:r>
              <a:rPr lang="en-US" i="1" dirty="0" err="1" smtClean="0"/>
              <a:t>MyQueueArray</a:t>
            </a:r>
            <a:r>
              <a:rPr lang="en-US" i="1" dirty="0"/>
              <a:t>, </a:t>
            </a:r>
            <a:r>
              <a:rPr lang="en-US" i="1" dirty="0" err="1" smtClean="0"/>
              <a:t>BubbleSort</a:t>
            </a:r>
            <a:r>
              <a:rPr lang="en-US" i="1" dirty="0"/>
              <a:t>, </a:t>
            </a:r>
            <a:r>
              <a:rPr lang="en-US" i="1" dirty="0" err="1" smtClean="0"/>
              <a:t>InsertionSort</a:t>
            </a:r>
            <a:r>
              <a:rPr lang="en-US" i="1" dirty="0"/>
              <a:t>, </a:t>
            </a:r>
            <a:r>
              <a:rPr lang="en-US" i="1" dirty="0" err="1" smtClean="0"/>
              <a:t>MergeSort</a:t>
            </a:r>
            <a:r>
              <a:rPr lang="en-US" i="1" dirty="0"/>
              <a:t>, </a:t>
            </a:r>
            <a:r>
              <a:rPr lang="en-US" i="1" dirty="0" err="1" smtClean="0"/>
              <a:t>QuickSort</a:t>
            </a:r>
            <a:r>
              <a:rPr lang="en-US" i="1" dirty="0"/>
              <a:t>, </a:t>
            </a:r>
            <a:r>
              <a:rPr lang="en-US" i="1" dirty="0" err="1" smtClean="0"/>
              <a:t>MyMapBinarySearchTree</a:t>
            </a:r>
            <a:r>
              <a:rPr lang="en-US" i="1" dirty="0"/>
              <a:t>, </a:t>
            </a:r>
            <a:r>
              <a:rPr lang="en-US" i="1" dirty="0" err="1" smtClean="0"/>
              <a:t>MyHashMapWithLists</a:t>
            </a:r>
            <a:r>
              <a:rPr lang="en-US" i="1" dirty="0"/>
              <a:t>, </a:t>
            </a:r>
            <a:r>
              <a:rPr lang="en-US" i="1" dirty="0" err="1" smtClean="0"/>
              <a:t>MyStreamSupport</a:t>
            </a:r>
            <a:r>
              <a:rPr lang="en-US" i="1" dirty="0"/>
              <a:t>, </a:t>
            </a:r>
            <a:r>
              <a:rPr lang="en-US" i="1" dirty="0" err="1" smtClean="0"/>
              <a:t>UndirectedGraph</a:t>
            </a:r>
            <a:r>
              <a:rPr lang="en-US" i="1" dirty="0" smtClean="0"/>
              <a:t>, </a:t>
            </a:r>
            <a:r>
              <a:rPr lang="en-US" i="1" dirty="0" err="1" smtClean="0"/>
              <a:t>TextSearchKMP</a:t>
            </a:r>
            <a:endParaRPr lang="en-US" i="1" dirty="0" smtClean="0"/>
          </a:p>
          <a:p>
            <a:pPr lvl="1"/>
            <a:r>
              <a:rPr lang="en-US" dirty="0" smtClean="0"/>
              <a:t>In the exercises, you will be asked to write them on paper</a:t>
            </a:r>
          </a:p>
          <a:p>
            <a:pPr lvl="1"/>
            <a:r>
              <a:rPr lang="en-US" dirty="0" smtClean="0"/>
              <a:t>You can expect 1-3 of them ending up in the exam</a:t>
            </a:r>
          </a:p>
          <a:p>
            <a:r>
              <a:rPr lang="en-US" dirty="0" smtClean="0"/>
              <a:t>Note: you can still get questions from any of the code in the repository</a:t>
            </a:r>
          </a:p>
          <a:p>
            <a:pPr lvl="1"/>
            <a:r>
              <a:rPr lang="en-US" dirty="0" smtClean="0"/>
              <a:t>but </a:t>
            </a:r>
            <a:r>
              <a:rPr lang="en-US" i="1" dirty="0" smtClean="0"/>
              <a:t>usually</a:t>
            </a:r>
            <a:r>
              <a:rPr lang="en-US" dirty="0" smtClean="0"/>
              <a:t> in those cases it is just to complete the code from a starting snippet, or find bugs in them</a:t>
            </a:r>
            <a:endParaRPr lang="en-US" dirty="0"/>
          </a:p>
        </p:txBody>
      </p:sp>
    </p:spTree>
    <p:extLst>
      <p:ext uri="{BB962C8B-B14F-4D97-AF65-F5344CB8AC3E}">
        <p14:creationId xmlns:p14="http://schemas.microsoft.com/office/powerpoint/2010/main" val="609568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Exam Results</a:t>
            </a:r>
            <a:endParaRPr lang="en-US" dirty="0"/>
          </a:p>
        </p:txBody>
      </p:sp>
      <p:sp>
        <p:nvSpPr>
          <p:cNvPr id="3" name="Text Placeholder 2"/>
          <p:cNvSpPr>
            <a:spLocks noGrp="1"/>
          </p:cNvSpPr>
          <p:nvPr>
            <p:ph type="body" idx="1"/>
          </p:nvPr>
        </p:nvSpPr>
        <p:spPr>
          <a:xfrm>
            <a:off x="239636" y="2603499"/>
            <a:ext cx="12637638" cy="6981935"/>
          </a:xfrm>
        </p:spPr>
        <p:txBody>
          <a:bodyPr>
            <a:normAutofit fontScale="92500"/>
          </a:bodyPr>
          <a:lstStyle/>
          <a:p>
            <a:r>
              <a:rPr lang="en-US" b="1" dirty="0" smtClean="0"/>
              <a:t>40%</a:t>
            </a:r>
            <a:r>
              <a:rPr lang="en-US" dirty="0" smtClean="0"/>
              <a:t> score for </a:t>
            </a:r>
            <a:r>
              <a:rPr lang="en-US" b="1" dirty="0" smtClean="0"/>
              <a:t>E</a:t>
            </a:r>
            <a:r>
              <a:rPr lang="en-US" dirty="0" smtClean="0"/>
              <a:t>, and </a:t>
            </a:r>
            <a:r>
              <a:rPr lang="en-US" b="1" dirty="0" smtClean="0"/>
              <a:t>90%</a:t>
            </a:r>
            <a:r>
              <a:rPr lang="en-US" dirty="0" smtClean="0"/>
              <a:t> for </a:t>
            </a:r>
            <a:r>
              <a:rPr lang="en-US" b="1" dirty="0" smtClean="0"/>
              <a:t>A</a:t>
            </a:r>
          </a:p>
          <a:p>
            <a:r>
              <a:rPr lang="en-US" dirty="0" smtClean="0"/>
              <a:t>But that would usually mean </a:t>
            </a:r>
            <a:r>
              <a:rPr lang="en-US" b="1" dirty="0" smtClean="0"/>
              <a:t>60%-80% </a:t>
            </a:r>
            <a:r>
              <a:rPr lang="en-US" dirty="0" smtClean="0"/>
              <a:t>of students get an </a:t>
            </a:r>
            <a:r>
              <a:rPr lang="en-US" b="1" dirty="0" smtClean="0"/>
              <a:t>F</a:t>
            </a:r>
            <a:r>
              <a:rPr lang="en-US" dirty="0" smtClean="0"/>
              <a:t>, and top grade is a </a:t>
            </a:r>
            <a:r>
              <a:rPr lang="en-US" b="1" dirty="0" smtClean="0"/>
              <a:t>C</a:t>
            </a:r>
            <a:r>
              <a:rPr lang="en-US" dirty="0" smtClean="0"/>
              <a:t>, as </a:t>
            </a:r>
            <a:r>
              <a:rPr lang="en-US" i="1" dirty="0" smtClean="0"/>
              <a:t>most students underestimate this course</a:t>
            </a:r>
          </a:p>
          <a:p>
            <a:pPr lvl="1"/>
            <a:r>
              <a:rPr lang="en-US" dirty="0" err="1" smtClean="0"/>
              <a:t>eg</a:t>
            </a:r>
            <a:r>
              <a:rPr lang="en-US" dirty="0" smtClean="0"/>
              <a:t>, naively believe that can start studying just few days/weeks before the exam</a:t>
            </a:r>
          </a:p>
          <a:p>
            <a:r>
              <a:rPr lang="en-US" b="1" dirty="0" smtClean="0"/>
              <a:t>Rescaling</a:t>
            </a:r>
            <a:r>
              <a:rPr lang="en-US" dirty="0" smtClean="0"/>
              <a:t>: usually </a:t>
            </a:r>
            <a:r>
              <a:rPr lang="en-US" i="1" dirty="0" smtClean="0"/>
              <a:t>not failing </a:t>
            </a:r>
            <a:r>
              <a:rPr lang="en-US" dirty="0" smtClean="0"/>
              <a:t>more than </a:t>
            </a:r>
            <a:r>
              <a:rPr lang="en-US" b="1" dirty="0" smtClean="0"/>
              <a:t>50%</a:t>
            </a:r>
            <a:r>
              <a:rPr lang="en-US" dirty="0" smtClean="0"/>
              <a:t> of students, and top scores get an </a:t>
            </a:r>
            <a:r>
              <a:rPr lang="en-US" b="1" dirty="0" smtClean="0"/>
              <a:t>A</a:t>
            </a:r>
          </a:p>
          <a:p>
            <a:pPr lvl="1"/>
            <a:r>
              <a:rPr lang="en-US" dirty="0" err="1" smtClean="0"/>
              <a:t>eg</a:t>
            </a:r>
            <a:r>
              <a:rPr lang="en-US" dirty="0" smtClean="0"/>
              <a:t>, typically after rescaling, </a:t>
            </a:r>
            <a:r>
              <a:rPr lang="en-US" b="1" dirty="0" smtClean="0"/>
              <a:t>25%</a:t>
            </a:r>
            <a:r>
              <a:rPr lang="en-US" dirty="0" smtClean="0"/>
              <a:t> for </a:t>
            </a:r>
            <a:r>
              <a:rPr lang="en-US" b="1" dirty="0" smtClean="0"/>
              <a:t>E</a:t>
            </a:r>
            <a:r>
              <a:rPr lang="en-US" dirty="0" smtClean="0"/>
              <a:t>, and </a:t>
            </a:r>
            <a:r>
              <a:rPr lang="en-US" b="1" dirty="0" smtClean="0"/>
              <a:t>75%</a:t>
            </a:r>
            <a:r>
              <a:rPr lang="en-US" dirty="0" smtClean="0"/>
              <a:t> for </a:t>
            </a:r>
            <a:r>
              <a:rPr lang="en-US" b="1" dirty="0" smtClean="0"/>
              <a:t>A</a:t>
            </a:r>
            <a:r>
              <a:rPr lang="en-US" dirty="0" smtClean="0"/>
              <a:t> </a:t>
            </a:r>
          </a:p>
          <a:p>
            <a:pPr lvl="1"/>
            <a:r>
              <a:rPr lang="en-US" dirty="0" smtClean="0"/>
              <a:t>Rescaling does </a:t>
            </a:r>
            <a:r>
              <a:rPr lang="en-US" b="1" dirty="0" smtClean="0"/>
              <a:t>NOT</a:t>
            </a:r>
            <a:r>
              <a:rPr lang="en-US" dirty="0" smtClean="0"/>
              <a:t> apply to “</a:t>
            </a:r>
            <a:r>
              <a:rPr lang="en-US" i="1" dirty="0" smtClean="0"/>
              <a:t>continuation</a:t>
            </a:r>
            <a:r>
              <a:rPr lang="en-US" dirty="0" smtClean="0"/>
              <a:t>” exams</a:t>
            </a:r>
          </a:p>
          <a:p>
            <a:r>
              <a:rPr lang="en-US" i="1" dirty="0" smtClean="0"/>
              <a:t>Strongly suggest to have a chat with students that have taken this course before</a:t>
            </a:r>
            <a:endParaRPr lang="en-US" i="1" dirty="0"/>
          </a:p>
        </p:txBody>
      </p:sp>
    </p:spTree>
    <p:extLst>
      <p:ext uri="{BB962C8B-B14F-4D97-AF65-F5344CB8AC3E}">
        <p14:creationId xmlns:p14="http://schemas.microsoft.com/office/powerpoint/2010/main" val="3471320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a:t>
            </a:r>
            <a:r>
              <a:rPr lang="en-US" dirty="0" smtClean="0"/>
              <a:t>properties</a:t>
            </a:r>
          </a:p>
          <a:p>
            <a:r>
              <a:rPr lang="en-US" dirty="0" smtClean="0"/>
              <a:t>In this course, we will see </a:t>
            </a:r>
            <a:r>
              <a:rPr lang="en-US" b="1" dirty="0" smtClean="0"/>
              <a:t>Arrays</a:t>
            </a:r>
            <a:r>
              <a:rPr lang="en-US" dirty="0" smtClean="0"/>
              <a:t>, </a:t>
            </a:r>
            <a:r>
              <a:rPr lang="en-US" b="1" dirty="0" smtClean="0"/>
              <a:t>Lists</a:t>
            </a:r>
            <a:r>
              <a:rPr lang="en-US" dirty="0" smtClean="0"/>
              <a:t>, </a:t>
            </a:r>
            <a:r>
              <a:rPr lang="en-US" b="1" dirty="0" smtClean="0"/>
              <a:t>Maps</a:t>
            </a:r>
            <a:r>
              <a:rPr lang="en-US" dirty="0" smtClean="0"/>
              <a:t>, </a:t>
            </a:r>
            <a:r>
              <a:rPr lang="en-US" b="1" dirty="0" smtClean="0"/>
              <a:t>Sets</a:t>
            </a:r>
            <a:r>
              <a:rPr lang="en-US" dirty="0" smtClean="0"/>
              <a:t> and </a:t>
            </a:r>
            <a:r>
              <a:rPr lang="en-US" b="1" dirty="0" smtClean="0"/>
              <a:t>Graphs</a:t>
            </a:r>
            <a:r>
              <a:rPr lang="en-US" dirty="0" smtClean="0"/>
              <a:t>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smtClean="0"/>
              <a:t>Easy, direct access to all elements</a:t>
            </a:r>
          </a:p>
          <a:p>
            <a:pPr>
              <a:spcBef>
                <a:spcPts val="2400"/>
              </a:spcBef>
            </a:pPr>
            <a:r>
              <a:rPr lang="en-US" dirty="0" smtClean="0"/>
              <a:t>Possible issues when deleting elements (</a:t>
            </a:r>
            <a:r>
              <a:rPr lang="en-US" dirty="0" err="1" smtClean="0"/>
              <a:t>ie</a:t>
            </a:r>
            <a:r>
              <a:rPr lang="en-US" dirty="0" smtClean="0"/>
              <a:t> holes)</a:t>
            </a:r>
          </a:p>
          <a:p>
            <a:pPr>
              <a:spcBef>
                <a:spcPts val="2400"/>
              </a:spcBef>
            </a:pPr>
            <a:r>
              <a:rPr lang="en-US" dirty="0" smtClean="0"/>
              <a:t>Fixed size, decided at creation</a:t>
            </a:r>
          </a:p>
          <a:p>
            <a:pPr lvl="1">
              <a:spcBef>
                <a:spcPts val="2400"/>
              </a:spcBef>
            </a:pPr>
            <a:r>
              <a:rPr lang="en-US" dirty="0" smtClean="0"/>
              <a:t>If you create it for 10 elements, but then you need 11, you would need to create a new array</a:t>
            </a:r>
          </a:p>
          <a:p>
            <a:pPr>
              <a:spcBef>
                <a:spcPts val="2400"/>
              </a:spcBef>
            </a:pPr>
            <a:r>
              <a:rPr lang="en-US" dirty="0" smtClean="0"/>
              <a:t>Arrays are low-level constructs of Java language</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46314" y="2188029"/>
            <a:ext cx="12344400" cy="7424057"/>
          </a:xfrm>
        </p:spPr>
        <p:txBody>
          <a:bodyPr>
            <a:normAutofit fontScale="92500"/>
          </a:bodyPr>
          <a:lstStyle/>
          <a:p>
            <a:r>
              <a:rPr lang="en-US" dirty="0" smtClean="0"/>
              <a:t>Conceptually like arrays, but </a:t>
            </a:r>
            <a:r>
              <a:rPr lang="en-US" i="1" dirty="0" smtClean="0"/>
              <a:t>no fixed size</a:t>
            </a:r>
          </a:p>
          <a:p>
            <a:pPr lvl="1"/>
            <a:r>
              <a:rPr lang="en-US" dirty="0" err="1"/>
              <a:t>i</a:t>
            </a:r>
            <a:r>
              <a:rPr lang="en-US" dirty="0" err="1" smtClean="0"/>
              <a:t>e</a:t>
            </a:r>
            <a:r>
              <a:rPr lang="en-US" dirty="0" smtClean="0"/>
              <a:t>, you can add as many elements as you want, as long as you have enough memory</a:t>
            </a:r>
          </a:p>
          <a:p>
            <a:r>
              <a:rPr lang="en-US" dirty="0" smtClean="0"/>
              <a:t>Lists (and all data structures will see in this course) are Java objects, and not treated specially like arrays</a:t>
            </a:r>
          </a:p>
          <a:p>
            <a:r>
              <a:rPr lang="en-US" dirty="0" smtClean="0"/>
              <a:t>2 main ways to “</a:t>
            </a:r>
            <a:r>
              <a:rPr lang="en-US" i="1" dirty="0" smtClean="0"/>
              <a:t>implement</a:t>
            </a:r>
            <a:r>
              <a:rPr lang="en-US" dirty="0" smtClean="0"/>
              <a:t>” them</a:t>
            </a:r>
          </a:p>
          <a:p>
            <a:r>
              <a:rPr lang="en-US" i="1" dirty="0" smtClean="0"/>
              <a:t>Array-backed</a:t>
            </a:r>
            <a:r>
              <a:rPr lang="en-US" dirty="0" smtClean="0"/>
              <a:t>: internally storing an array. Need to create new one and move over old data when full.</a:t>
            </a:r>
          </a:p>
          <a:p>
            <a:r>
              <a:rPr lang="en-US" i="1" dirty="0" smtClean="0"/>
              <a:t>Linked-nodes</a:t>
            </a:r>
            <a:r>
              <a:rPr lang="en-US" dirty="0" smtClean="0"/>
              <a:t>: each element has its own node object, and nodes are connected with object pointers/links (see next slide)</a:t>
            </a:r>
          </a:p>
        </p:txBody>
      </p:sp>
    </p:spTree>
    <p:extLst>
      <p:ext uri="{BB962C8B-B14F-4D97-AF65-F5344CB8AC3E}">
        <p14:creationId xmlns:p14="http://schemas.microsoft.com/office/powerpoint/2010/main" val="316091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i="1" dirty="0"/>
              <a:t>Discussion </a:t>
            </a:r>
            <a:r>
              <a:rPr lang="en-US" sz="4400" i="1" dirty="0"/>
              <a:t>F</a:t>
            </a:r>
            <a:r>
              <a:rPr sz="4400" i="1" dirty="0" smtClean="0"/>
              <a:t>orum</a:t>
            </a:r>
            <a:r>
              <a:rPr sz="4400" dirty="0" smtClean="0"/>
              <a:t>”</a:t>
            </a:r>
            <a:r>
              <a:rPr lang="en-US" sz="4400" dirty="0" smtClean="0"/>
              <a:t> on Canvas</a:t>
            </a:r>
            <a:endParaRPr sz="4400" dirty="0"/>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your message</a:t>
            </a:r>
            <a:r>
              <a:rPr lang="mr-IN" i="1" dirty="0" smtClean="0"/>
              <a:t>…</a:t>
            </a:r>
            <a:endParaRPr lang="en-US" i="1" dirty="0" smtClean="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374566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smtClean="0"/>
              <a:t>Linked Lists</a:t>
            </a:r>
            <a:endParaRPr lang="en-US" dirty="0"/>
          </a:p>
        </p:txBody>
      </p:sp>
      <p:sp>
        <p:nvSpPr>
          <p:cNvPr id="3" name="Text Placeholder 2"/>
          <p:cNvSpPr>
            <a:spLocks noGrp="1"/>
          </p:cNvSpPr>
          <p:nvPr>
            <p:ph type="body" idx="1"/>
          </p:nvPr>
        </p:nvSpPr>
        <p:spPr>
          <a:xfrm>
            <a:off x="480767" y="4647415"/>
            <a:ext cx="12311406" cy="4835950"/>
          </a:xfrm>
        </p:spPr>
        <p:txBody>
          <a:bodyPr>
            <a:normAutofit fontScale="92500"/>
          </a:bodyPr>
          <a:lstStyle/>
          <a:p>
            <a:pPr>
              <a:spcBef>
                <a:spcPts val="2400"/>
              </a:spcBef>
            </a:pPr>
            <a:r>
              <a:rPr lang="en-US" dirty="0" smtClean="0"/>
              <a:t>A </a:t>
            </a:r>
            <a:r>
              <a:rPr lang="en-US" i="1" dirty="0" smtClean="0"/>
              <a:t>node</a:t>
            </a:r>
            <a:r>
              <a:rPr lang="en-US" dirty="0" smtClean="0"/>
              <a:t> for each element (they are objects)</a:t>
            </a:r>
          </a:p>
          <a:p>
            <a:pPr>
              <a:spcBef>
                <a:spcPts val="2400"/>
              </a:spcBef>
            </a:pPr>
            <a:r>
              <a:rPr lang="en-US" i="1" dirty="0" smtClean="0"/>
              <a:t>Links</a:t>
            </a:r>
            <a:r>
              <a:rPr lang="en-US" dirty="0" smtClean="0"/>
              <a:t> from node to node (</a:t>
            </a:r>
            <a:r>
              <a:rPr lang="en-US" dirty="0" err="1" smtClean="0"/>
              <a:t>eg</a:t>
            </a:r>
            <a:r>
              <a:rPr lang="en-US" dirty="0" smtClean="0"/>
              <a:t>, in a </a:t>
            </a:r>
            <a:r>
              <a:rPr lang="en-US" i="1" dirty="0" smtClean="0"/>
              <a:t>next</a:t>
            </a:r>
            <a:r>
              <a:rPr lang="en-US" dirty="0" smtClean="0"/>
              <a:t> field)</a:t>
            </a:r>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Stacks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53559"/>
              </p:ext>
            </p:extLst>
          </p:nvPr>
        </p:nvGraphicFramePr>
        <p:xfrm>
          <a:off x="4578547"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7901867"/>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2</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6169900"/>
              </p:ext>
            </p:extLst>
          </p:nvPr>
        </p:nvGraphicFramePr>
        <p:xfrm>
          <a:off x="160535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2196445"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5648226"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a:t>
            </a:r>
            <a:r>
              <a:rPr lang="en-US" i="1" dirty="0" smtClean="0"/>
              <a:t>Maven</a:t>
            </a:r>
            <a:r>
              <a:rPr lang="en-US" dirty="0" smtClean="0"/>
              <a:t>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each week to see if changes in schedule (time and room)</a:t>
            </a:r>
            <a:endParaRPr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190212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Intro</a:t>
            </a:r>
          </a:p>
          <a:p>
            <a:pPr marL="742950" indent="-742950">
              <a:spcBef>
                <a:spcPts val="1200"/>
              </a:spcBef>
              <a:buFont typeface="+mj-lt"/>
              <a:buAutoNum type="arabicPeriod"/>
            </a:pPr>
            <a:r>
              <a:rPr lang="en-US" dirty="0" smtClean="0"/>
              <a:t>Stacks/Queues</a:t>
            </a:r>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Advanced Sorting</a:t>
            </a:r>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dirty="0">
                <a:hlinkClick r:id="rId2"/>
              </a:rPr>
              <a:t>https://github.com/arcuri82/algorithms</a:t>
            </a:r>
            <a:endParaRPr lang="en-US" dirty="0" smtClean="0"/>
          </a:p>
          <a:p>
            <a:r>
              <a:rPr lang="en-US" dirty="0" smtClean="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a:t>
            </a:r>
            <a:r>
              <a:rPr lang="en-US" i="1" dirty="0" smtClean="0"/>
              <a:t>rebase</a:t>
            </a:r>
            <a:r>
              <a:rPr lang="en-US" dirty="0" smtClean="0"/>
              <a:t>” or “</a:t>
            </a:r>
            <a:r>
              <a:rPr lang="en-US" i="1" dirty="0" smtClean="0"/>
              <a:t>stash</a:t>
            </a:r>
            <a:r>
              <a:rPr lang="en-US" dirty="0" smtClean="0"/>
              <a:t>” before pulling (which otherwise might fail)</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150970"/>
          </a:xfrm>
        </p:spPr>
        <p:txBody>
          <a:bodyPr>
            <a:normAutofit fontScale="90000"/>
          </a:bodyPr>
          <a:lstStyle/>
          <a:p>
            <a:r>
              <a:rPr lang="en-US" dirty="0" err="1" smtClean="0"/>
              <a:t>Git</a:t>
            </a:r>
            <a:endParaRPr lang="en-US" dirty="0"/>
          </a:p>
        </p:txBody>
      </p:sp>
      <p:sp>
        <p:nvSpPr>
          <p:cNvPr id="3" name="Content Placeholder 2"/>
          <p:cNvSpPr>
            <a:spLocks noGrp="1"/>
          </p:cNvSpPr>
          <p:nvPr>
            <p:ph idx="1"/>
          </p:nvPr>
        </p:nvSpPr>
        <p:spPr>
          <a:xfrm>
            <a:off x="294877" y="2081049"/>
            <a:ext cx="12588704" cy="7561142"/>
          </a:xfrm>
        </p:spPr>
        <p:txBody>
          <a:bodyPr>
            <a:noAutofit/>
          </a:bodyPr>
          <a:lstStyle/>
          <a:p>
            <a:r>
              <a:rPr lang="en-US" sz="3200" i="1" dirty="0" err="1" smtClean="0"/>
              <a:t>Git</a:t>
            </a:r>
            <a:r>
              <a:rPr lang="en-US" sz="3200" dirty="0" smtClean="0"/>
              <a:t> is a tool to share code among different developers in the same project</a:t>
            </a:r>
          </a:p>
          <a:p>
            <a:r>
              <a:rPr lang="en-US" sz="3200" dirty="0" smtClean="0"/>
              <a:t>Also useful for single developers to keep track of changes, and automatically have backups on remote servers</a:t>
            </a:r>
          </a:p>
          <a:p>
            <a:r>
              <a:rPr lang="en-US" sz="3200" dirty="0" smtClean="0"/>
              <a:t>You should have already seen the details of </a:t>
            </a:r>
            <a:r>
              <a:rPr lang="en-US" sz="3200" i="1" dirty="0" err="1" smtClean="0"/>
              <a:t>Git</a:t>
            </a:r>
            <a:r>
              <a:rPr lang="en-US" sz="3200" dirty="0" smtClean="0"/>
              <a:t> in other courses…</a:t>
            </a:r>
          </a:p>
          <a:p>
            <a:r>
              <a:rPr lang="en-US" sz="3200" dirty="0" smtClean="0"/>
              <a:t>… but I am using </a:t>
            </a:r>
            <a:r>
              <a:rPr lang="en-US" sz="3200" i="1" dirty="0" err="1" smtClean="0"/>
              <a:t>Git</a:t>
            </a:r>
            <a:r>
              <a:rPr lang="en-US" sz="3200" dirty="0" smtClean="0"/>
              <a:t> to handle all the teaching material in this course</a:t>
            </a:r>
          </a:p>
          <a:p>
            <a:r>
              <a:rPr lang="en-US" sz="3200" dirty="0" smtClean="0"/>
              <a:t>Note: usage of </a:t>
            </a:r>
            <a:r>
              <a:rPr lang="en-US" sz="3200" i="1" dirty="0" err="1" smtClean="0"/>
              <a:t>Git</a:t>
            </a:r>
            <a:r>
              <a:rPr lang="en-US" sz="3200" dirty="0" smtClean="0"/>
              <a:t> will </a:t>
            </a:r>
            <a:r>
              <a:rPr lang="en-US" sz="3200" b="1" dirty="0" smtClean="0"/>
              <a:t>NOT</a:t>
            </a:r>
            <a:r>
              <a:rPr lang="en-US" sz="3200" dirty="0" smtClean="0"/>
              <a:t> be part of the exam…</a:t>
            </a:r>
          </a:p>
        </p:txBody>
      </p:sp>
    </p:spTree>
    <p:extLst>
      <p:ext uri="{BB962C8B-B14F-4D97-AF65-F5344CB8AC3E}">
        <p14:creationId xmlns:p14="http://schemas.microsoft.com/office/powerpoint/2010/main" val="20949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2035</TotalTime>
  <Words>2191</Words>
  <Application>Microsoft Office PowerPoint</Application>
  <PresentationFormat>Custom</PresentationFormat>
  <Paragraphs>244</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Courier New</vt:lpstr>
      <vt:lpstr>Helvetica</vt:lpstr>
      <vt:lpstr>Helvetica Light</vt:lpstr>
      <vt:lpstr>Helvetica Neue</vt:lpstr>
      <vt:lpstr>White</vt:lpstr>
      <vt:lpstr>PG4200: Algorithms And Data Structures  Lesson 01: Arrays, Lists, and Unit Tests </vt:lpstr>
      <vt:lpstr>About Me</vt:lpstr>
      <vt:lpstr>Contact</vt:lpstr>
      <vt:lpstr>Course Info</vt:lpstr>
      <vt:lpstr>Advanced</vt:lpstr>
      <vt:lpstr>Class Structure</vt:lpstr>
      <vt:lpstr>Course Material</vt:lpstr>
      <vt:lpstr>Git Repository</vt:lpstr>
      <vt:lpstr>Git</vt:lpstr>
      <vt:lpstr>GitHub</vt:lpstr>
      <vt:lpstr>PowerPoint Presentation</vt:lpstr>
      <vt:lpstr>Git: What You Need To Do</vt:lpstr>
      <vt:lpstr>Why Studying Algorithms?</vt:lpstr>
      <vt:lpstr>Like it or not…</vt:lpstr>
      <vt:lpstr>PowerPoint Presentation</vt:lpstr>
      <vt:lpstr>Math</vt:lpstr>
      <vt:lpstr>Coding</vt:lpstr>
      <vt:lpstr>Necessary Tools</vt:lpstr>
      <vt:lpstr>Java</vt:lpstr>
      <vt:lpstr>Why Java?</vt:lpstr>
      <vt:lpstr>If You Skip Class…</vt:lpstr>
      <vt:lpstr>Exams</vt:lpstr>
      <vt:lpstr>Code In The Exam</vt:lpstr>
      <vt:lpstr>Difficulty</vt:lpstr>
      <vt:lpstr>Typical Exam Results</vt:lpstr>
      <vt:lpstr>Arrays and Lists</vt:lpstr>
      <vt:lpstr>Containers</vt:lpstr>
      <vt:lpstr>Arrays</vt:lpstr>
      <vt:lpstr>Lists</vt:lpstr>
      <vt:lpstr>TODO</vt:lpstr>
      <vt:lpstr>Linked Lists</vt:lpstr>
      <vt:lpstr>Unit Testing</vt:lpstr>
      <vt:lpstr>Bugs</vt:lpstr>
      <vt:lpstr>Testing</vt:lpstr>
      <vt:lpstr>Writing Unit Tests</vt:lpstr>
      <vt:lpstr>Main @ Annotations</vt:lpstr>
      <vt:lpstr>Assertions</vt:lpstr>
      <vt:lpstr>Test Example</vt:lpstr>
      <vt:lpstr>Running a Test</vt:lpstr>
      <vt:lpstr>Run With Coverage</vt:lpstr>
      <vt:lpstr>Debugging</vt:lpstr>
      <vt:lpstr>TODO</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Andrea Arcuri</cp:lastModifiedBy>
  <cp:revision>176</cp:revision>
  <dcterms:modified xsi:type="dcterms:W3CDTF">2019-06-03T14:02:38Z</dcterms:modified>
</cp:coreProperties>
</file>