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81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82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8" autoAdjust="0"/>
    <p:restoredTop sz="94618"/>
  </p:normalViewPr>
  <p:slideViewPr>
    <p:cSldViewPr snapToGrid="0" snapToObjects="1">
      <p:cViewPr varScale="1">
        <p:scale>
          <a:sx n="103" d="100"/>
          <a:sy n="103" d="100"/>
        </p:scale>
        <p:origin x="11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rPr dirty="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889000" indent="-444500">
              <a:spcBef>
                <a:spcPts val="1300"/>
              </a:spcBef>
              <a:buFont typeface="Arial" panose="020B0604020202020204" pitchFamily="34" charset="0"/>
              <a:buChar char="•"/>
              <a:defRPr sz="2800"/>
            </a:lvl2pPr>
            <a:lvl3pPr>
              <a:spcBef>
                <a:spcPts val="1300"/>
              </a:spcBef>
              <a:buChar char="★"/>
              <a:defRPr sz="2800"/>
            </a:lvl3pPr>
            <a:lvl4pPr>
              <a:defRPr sz="2400"/>
            </a:lvl4pPr>
            <a:lvl5pPr>
              <a:defRPr sz="20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5988" y="-1015858"/>
            <a:ext cx="12858159" cy="7350670"/>
          </a:xfrm>
        </p:spPr>
        <p:txBody>
          <a:bodyPr>
            <a:normAutofit/>
          </a:bodyPr>
          <a:lstStyle/>
          <a:p>
            <a:pPr algn="l"/>
            <a:r>
              <a:rPr lang="en-US" sz="6600" dirty="0" smtClean="0"/>
              <a:t>PG4200: Algorithms And Data Structures</a:t>
            </a:r>
            <a:br>
              <a:rPr lang="en-US" sz="6600" dirty="0" smtClean="0"/>
            </a:b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 smtClean="0"/>
              <a:t>Lesson 06: </a:t>
            </a:r>
            <a:br>
              <a:rPr lang="en-US" sz="6600" dirty="0" smtClean="0"/>
            </a:br>
            <a:r>
              <a:rPr lang="en-US" sz="6600" dirty="0" smtClean="0"/>
              <a:t>Hash Maps and Sets</a:t>
            </a:r>
            <a:endParaRPr lang="en-US" sz="6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2243810" y="8221850"/>
            <a:ext cx="10464800" cy="1130300"/>
          </a:xfrm>
        </p:spPr>
        <p:txBody>
          <a:bodyPr/>
          <a:lstStyle/>
          <a:p>
            <a:pPr algn="r"/>
            <a:r>
              <a:rPr lang="en-US" dirty="0" smtClean="0"/>
              <a:t>Dr. Andrea Arcuri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3654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or RBT?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7909" y="2603499"/>
            <a:ext cx="12447037" cy="686707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Hash Maps is the most popular and widely used</a:t>
            </a:r>
          </a:p>
          <a:p>
            <a:r>
              <a:rPr lang="en-US" dirty="0" smtClean="0"/>
              <a:t>If you know how much data you </a:t>
            </a:r>
            <a:r>
              <a:rPr lang="en-US" dirty="0" err="1" smtClean="0"/>
              <a:t>ll</a:t>
            </a:r>
            <a:r>
              <a:rPr lang="en-US" dirty="0" smtClean="0"/>
              <a:t> insert at most, can choose a good large enough M</a:t>
            </a:r>
          </a:p>
          <a:p>
            <a:r>
              <a:rPr lang="en-US" dirty="0" smtClean="0"/>
              <a:t>So in most case, we are in O(1) Hash vs O(log N) RBT</a:t>
            </a:r>
          </a:p>
          <a:p>
            <a:r>
              <a:rPr lang="en-US" dirty="0" smtClean="0"/>
              <a:t>But Hash can be O(N) in worst case, vs RBT </a:t>
            </a:r>
            <a:r>
              <a:rPr lang="en-US" b="1" dirty="0" smtClean="0"/>
              <a:t>guarantees</a:t>
            </a:r>
            <a:r>
              <a:rPr lang="en-US" dirty="0" smtClean="0"/>
              <a:t> O(log N) in all cases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in critical systems where you MUST guarantee a response within a certain amount of time, might want to use RBT</a:t>
            </a:r>
          </a:p>
          <a:p>
            <a:r>
              <a:rPr lang="en-US" dirty="0" smtClean="0"/>
              <a:t>Hash does not need ordering of keys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00763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2596" y="2603500"/>
            <a:ext cx="11809704" cy="6286500"/>
          </a:xfrm>
        </p:spPr>
        <p:txBody>
          <a:bodyPr/>
          <a:lstStyle/>
          <a:p>
            <a:r>
              <a:rPr lang="en-US" dirty="0" smtClean="0"/>
              <a:t>In mathematics, a </a:t>
            </a:r>
            <a:r>
              <a:rPr lang="en-US" i="1" dirty="0" smtClean="0"/>
              <a:t>set</a:t>
            </a:r>
            <a:r>
              <a:rPr lang="en-US" dirty="0" smtClean="0"/>
              <a:t> is a collection of elements where:</a:t>
            </a:r>
          </a:p>
          <a:p>
            <a:pPr lvl="1"/>
            <a:r>
              <a:rPr lang="en-US" dirty="0" smtClean="0"/>
              <a:t>1) </a:t>
            </a:r>
            <a:r>
              <a:rPr lang="en-US" i="1" dirty="0" smtClean="0"/>
              <a:t>ordering is not important</a:t>
            </a:r>
            <a:r>
              <a:rPr lang="en-US" dirty="0" smtClean="0"/>
              <a:t>: </a:t>
            </a:r>
            <a:r>
              <a:rPr lang="en-US" dirty="0" err="1" smtClean="0"/>
              <a:t>ie</a:t>
            </a:r>
            <a:r>
              <a:rPr lang="en-US" dirty="0" smtClean="0"/>
              <a:t> {1,2,3} is equivalent to {2,3,1}</a:t>
            </a:r>
          </a:p>
          <a:p>
            <a:pPr lvl="1"/>
            <a:r>
              <a:rPr lang="en-US" dirty="0" smtClean="0"/>
              <a:t>2) </a:t>
            </a:r>
            <a:r>
              <a:rPr lang="en-US" i="1" dirty="0" smtClean="0"/>
              <a:t>no repetitions</a:t>
            </a:r>
            <a:r>
              <a:rPr lang="en-US" dirty="0" smtClean="0"/>
              <a:t>: </a:t>
            </a:r>
            <a:r>
              <a:rPr lang="en-US" dirty="0" err="1" smtClean="0"/>
              <a:t>ie</a:t>
            </a:r>
            <a:r>
              <a:rPr lang="en-US" dirty="0" smtClean="0"/>
              <a:t> {1,2} is the same as {2,1,1,2,2,1,1,2,1}</a:t>
            </a:r>
          </a:p>
          <a:p>
            <a:r>
              <a:rPr lang="en-US" dirty="0" smtClean="0"/>
              <a:t>How to implement a Set in Java?</a:t>
            </a:r>
          </a:p>
          <a:p>
            <a:r>
              <a:rPr lang="en-US" dirty="0" smtClean="0"/>
              <a:t>Easy: use an internal Map&lt;K,V&gt; were your values in the set are the keys K, and you just ignore the values 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99851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 and Immutability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571" y="2603500"/>
            <a:ext cx="11725729" cy="6286500"/>
          </a:xfrm>
        </p:spPr>
        <p:txBody>
          <a:bodyPr/>
          <a:lstStyle/>
          <a:p>
            <a:r>
              <a:rPr lang="en-US" i="1" dirty="0" smtClean="0"/>
              <a:t>Immutable Object</a:t>
            </a:r>
            <a:r>
              <a:rPr lang="en-US" dirty="0" smtClean="0"/>
              <a:t>: an object whose state cannot be changed once created</a:t>
            </a:r>
          </a:p>
          <a:p>
            <a:r>
              <a:rPr lang="en-US" dirty="0" smtClean="0"/>
              <a:t>Example: Strings are immutable 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concatenation with + and methods like </a:t>
            </a:r>
            <a:r>
              <a:rPr lang="en-US" i="1" dirty="0" err="1" smtClean="0"/>
              <a:t>toUpperCase</a:t>
            </a:r>
            <a:r>
              <a:rPr lang="en-US" i="1" dirty="0" smtClean="0"/>
              <a:t>()</a:t>
            </a:r>
            <a:r>
              <a:rPr lang="en-US" dirty="0" smtClean="0"/>
              <a:t> and </a:t>
            </a:r>
            <a:r>
              <a:rPr lang="en-US" i="1" dirty="0" smtClean="0"/>
              <a:t>substring()</a:t>
            </a:r>
            <a:r>
              <a:rPr lang="en-US" dirty="0" smtClean="0"/>
              <a:t> do NOT change the String, but rather </a:t>
            </a:r>
            <a:r>
              <a:rPr lang="en-US" i="1" dirty="0" smtClean="0"/>
              <a:t>create</a:t>
            </a:r>
            <a:r>
              <a:rPr lang="en-US" dirty="0" smtClean="0"/>
              <a:t> a NEW one</a:t>
            </a:r>
          </a:p>
          <a:p>
            <a:r>
              <a:rPr lang="en-US" dirty="0" smtClean="0"/>
              <a:t>Keys in a Map/Set </a:t>
            </a:r>
            <a:r>
              <a:rPr lang="en-US" b="1" dirty="0" smtClean="0"/>
              <a:t>MUST</a:t>
            </a:r>
            <a:r>
              <a:rPr lang="en-US" dirty="0" smtClean="0"/>
              <a:t> be </a:t>
            </a:r>
            <a:r>
              <a:rPr lang="en-US" i="1" dirty="0" smtClean="0"/>
              <a:t>immutable</a:t>
            </a:r>
            <a:r>
              <a:rPr lang="en-US" dirty="0" smtClean="0"/>
              <a:t>… 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95367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Hash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569168" y="2724797"/>
            <a:ext cx="7044612" cy="62865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Foo </a:t>
            </a:r>
            <a:r>
              <a:rPr lang="en-US" dirty="0" err="1" smtClean="0"/>
              <a:t>foo</a:t>
            </a:r>
            <a:r>
              <a:rPr lang="en-US" dirty="0" smtClean="0"/>
              <a:t> = new Foo();</a:t>
            </a:r>
          </a:p>
          <a:p>
            <a:r>
              <a:rPr lang="en-US" dirty="0" err="1" smtClean="0"/>
              <a:t>set.add</a:t>
            </a:r>
            <a:r>
              <a:rPr lang="en-US" dirty="0" smtClean="0"/>
              <a:t>(foo);</a:t>
            </a:r>
          </a:p>
          <a:p>
            <a:r>
              <a:rPr lang="en-US" dirty="0" err="1" smtClean="0"/>
              <a:t>assertTrue</a:t>
            </a:r>
            <a:r>
              <a:rPr lang="en-US" dirty="0" smtClean="0"/>
              <a:t>(</a:t>
            </a:r>
            <a:r>
              <a:rPr lang="en-US" dirty="0" err="1" smtClean="0"/>
              <a:t>set.contains</a:t>
            </a:r>
            <a:r>
              <a:rPr lang="en-US" dirty="0" smtClean="0"/>
              <a:t>(foo));</a:t>
            </a:r>
          </a:p>
          <a:p>
            <a:r>
              <a:rPr lang="en-US" dirty="0" smtClean="0"/>
              <a:t>// h(foo) = 42  ,  42 % M = 5</a:t>
            </a:r>
          </a:p>
          <a:p>
            <a:r>
              <a:rPr lang="en-US" dirty="0" err="1" smtClean="0"/>
              <a:t>foo.setSomeVariable</a:t>
            </a:r>
            <a:r>
              <a:rPr lang="en-US" dirty="0" smtClean="0"/>
              <a:t>(…);</a:t>
            </a:r>
          </a:p>
          <a:p>
            <a:r>
              <a:rPr lang="en-US" dirty="0" smtClean="0"/>
              <a:t>// </a:t>
            </a:r>
            <a:r>
              <a:rPr lang="en-US" dirty="0"/>
              <a:t>h(foo</a:t>
            </a:r>
            <a:r>
              <a:rPr lang="en-US" dirty="0" smtClean="0"/>
              <a:t>) = 55  ,  55 % M = 5</a:t>
            </a:r>
          </a:p>
          <a:p>
            <a:r>
              <a:rPr lang="en-US" dirty="0" err="1" smtClean="0"/>
              <a:t>assertFalse</a:t>
            </a:r>
            <a:r>
              <a:rPr lang="en-US" dirty="0" smtClean="0"/>
              <a:t>(</a:t>
            </a:r>
            <a:r>
              <a:rPr lang="en-US" dirty="0" err="1" smtClean="0"/>
              <a:t>set.contains</a:t>
            </a:r>
            <a:r>
              <a:rPr lang="en-US" dirty="0" smtClean="0"/>
              <a:t>(foo));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848565"/>
              </p:ext>
            </p:extLst>
          </p:nvPr>
        </p:nvGraphicFramePr>
        <p:xfrm>
          <a:off x="10396965" y="3768659"/>
          <a:ext cx="1384916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4916">
                  <a:extLst>
                    <a:ext uri="{9D8B030D-6E8A-4147-A177-3AD203B41FA5}">
                      <a16:colId xmlns:a16="http://schemas.microsoft.com/office/drawing/2014/main" val="4160022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80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434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foo</a:t>
                      </a:r>
                      <a:endParaRPr lang="en-US" sz="2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52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533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6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miss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11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952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927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198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929971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7025951" y="4665306"/>
            <a:ext cx="3172408" cy="484632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Right Arrow 6"/>
          <p:cNvSpPr/>
          <p:nvPr/>
        </p:nvSpPr>
        <p:spPr>
          <a:xfrm rot="20481430">
            <a:off x="6413151" y="6787219"/>
            <a:ext cx="4011598" cy="484632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91553577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java.lang.Object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249" y="2603499"/>
            <a:ext cx="12437706" cy="6913725"/>
          </a:xfrm>
        </p:spPr>
        <p:txBody>
          <a:bodyPr>
            <a:normAutofit lnSpcReduction="10000"/>
          </a:bodyPr>
          <a:lstStyle/>
          <a:p>
            <a:r>
              <a:rPr lang="en-US" i="1" dirty="0" smtClean="0"/>
              <a:t>Object</a:t>
            </a:r>
            <a:r>
              <a:rPr lang="en-US" dirty="0" smtClean="0"/>
              <a:t> does define two methods: </a:t>
            </a:r>
            <a:r>
              <a:rPr lang="en-US" i="1" dirty="0" err="1" smtClean="0"/>
              <a:t>hashCode</a:t>
            </a:r>
            <a:r>
              <a:rPr lang="en-US" i="1" dirty="0" smtClean="0"/>
              <a:t>() </a:t>
            </a:r>
            <a:r>
              <a:rPr lang="en-US" dirty="0" smtClean="0"/>
              <a:t>and </a:t>
            </a:r>
            <a:r>
              <a:rPr lang="en-US" i="1" dirty="0" smtClean="0"/>
              <a:t>equals()</a:t>
            </a:r>
          </a:p>
          <a:p>
            <a:r>
              <a:rPr lang="en-US" dirty="0" smtClean="0"/>
              <a:t>Those methods will depend on the internal fields of the object</a:t>
            </a:r>
          </a:p>
          <a:p>
            <a:r>
              <a:rPr lang="en-US" i="1" dirty="0" smtClean="0"/>
              <a:t>Important</a:t>
            </a:r>
            <a:r>
              <a:rPr lang="en-US" dirty="0" smtClean="0"/>
              <a:t>: if two objects are equals, then they </a:t>
            </a:r>
            <a:r>
              <a:rPr lang="en-US" b="1" dirty="0" smtClean="0"/>
              <a:t>MUST</a:t>
            </a:r>
            <a:r>
              <a:rPr lang="en-US" dirty="0" smtClean="0"/>
              <a:t> have same hash code </a:t>
            </a:r>
          </a:p>
          <a:p>
            <a:pPr lvl="1"/>
            <a:r>
              <a:rPr lang="en-US" i="1" dirty="0" err="1" smtClean="0"/>
              <a:t>A.equals</a:t>
            </a:r>
            <a:r>
              <a:rPr lang="en-US" i="1" dirty="0" smtClean="0"/>
              <a:t>(B)</a:t>
            </a:r>
            <a:r>
              <a:rPr lang="en-US" dirty="0" smtClean="0"/>
              <a:t> implies </a:t>
            </a:r>
            <a:r>
              <a:rPr lang="en-US" i="1" dirty="0" err="1" smtClean="0"/>
              <a:t>A.hashCode</a:t>
            </a:r>
            <a:r>
              <a:rPr lang="en-US" i="1" dirty="0" smtClean="0"/>
              <a:t>()==</a:t>
            </a:r>
            <a:r>
              <a:rPr lang="en-US" i="1" dirty="0" err="1" smtClean="0"/>
              <a:t>B.hashCode</a:t>
            </a:r>
            <a:r>
              <a:rPr lang="en-US" i="1" dirty="0" smtClean="0"/>
              <a:t>()</a:t>
            </a:r>
          </a:p>
          <a:p>
            <a:pPr lvl="1"/>
            <a:r>
              <a:rPr lang="en-US" dirty="0" smtClean="0"/>
              <a:t>The vice-versa is not necessarily true, </a:t>
            </a:r>
            <a:r>
              <a:rPr lang="en-US" dirty="0" err="1" smtClean="0"/>
              <a:t>ie</a:t>
            </a:r>
            <a:r>
              <a:rPr lang="en-US" dirty="0" smtClean="0"/>
              <a:t> </a:t>
            </a:r>
            <a:r>
              <a:rPr lang="en-US" i="1" dirty="0" err="1"/>
              <a:t>A.hashCode</a:t>
            </a:r>
            <a:r>
              <a:rPr lang="en-US" i="1" dirty="0"/>
              <a:t>()==</a:t>
            </a:r>
            <a:r>
              <a:rPr lang="en-US" i="1" dirty="0" err="1"/>
              <a:t>B.hashCode</a:t>
            </a:r>
            <a:r>
              <a:rPr lang="en-US" i="1" dirty="0" smtClean="0"/>
              <a:t>()</a:t>
            </a:r>
            <a:r>
              <a:rPr lang="en-US" dirty="0" smtClean="0"/>
              <a:t> does not imply </a:t>
            </a:r>
            <a:r>
              <a:rPr lang="en-US" i="1" dirty="0" err="1"/>
              <a:t>A.equals</a:t>
            </a:r>
            <a:r>
              <a:rPr lang="en-US" i="1" dirty="0"/>
              <a:t>(B</a:t>
            </a:r>
            <a:r>
              <a:rPr lang="en-US" i="1" dirty="0" smtClean="0"/>
              <a:t>)</a:t>
            </a:r>
            <a:r>
              <a:rPr lang="en-US" dirty="0" smtClean="0"/>
              <a:t>, although that could happen</a:t>
            </a:r>
          </a:p>
          <a:p>
            <a:r>
              <a:rPr lang="en-US" dirty="0" smtClean="0"/>
              <a:t>What if constraint is not satisfied? Expect weird bugs when using maps and sets… </a:t>
            </a:r>
          </a:p>
        </p:txBody>
      </p:sp>
    </p:spTree>
    <p:extLst>
      <p:ext uri="{BB962C8B-B14F-4D97-AF65-F5344CB8AC3E}">
        <p14:creationId xmlns:p14="http://schemas.microsoft.com/office/powerpoint/2010/main" val="45635059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Study Book </a:t>
            </a:r>
            <a:r>
              <a:rPr lang="en-US"/>
              <a:t>Chapter </a:t>
            </a:r>
            <a:r>
              <a:rPr lang="en-US" smtClean="0"/>
              <a:t>3.4 and 3.5</a:t>
            </a:r>
            <a:endParaRPr lang="en-US" dirty="0" smtClean="0"/>
          </a:p>
          <a:p>
            <a:r>
              <a:rPr lang="en-US" dirty="0" smtClean="0"/>
              <a:t>Study code in the </a:t>
            </a:r>
            <a:r>
              <a:rPr lang="en-US" i="1" dirty="0" smtClean="0"/>
              <a:t>org.pg4200.les06</a:t>
            </a:r>
            <a:r>
              <a:rPr lang="en-US" dirty="0" smtClean="0"/>
              <a:t> package</a:t>
            </a:r>
          </a:p>
          <a:p>
            <a:r>
              <a:rPr lang="en-US" dirty="0" smtClean="0"/>
              <a:t>Do exercises in </a:t>
            </a:r>
            <a:r>
              <a:rPr lang="en-US" i="1" dirty="0" smtClean="0"/>
              <a:t>exercises/ex06</a:t>
            </a:r>
          </a:p>
          <a:p>
            <a:r>
              <a:rPr lang="en-US" dirty="0" smtClean="0"/>
              <a:t>Extra: do exercises in the 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0513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Function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06027" y="2603499"/>
            <a:ext cx="12011488" cy="6966629"/>
          </a:xfrm>
        </p:spPr>
        <p:txBody>
          <a:bodyPr/>
          <a:lstStyle/>
          <a:p>
            <a:r>
              <a:rPr lang="en-US" dirty="0" smtClean="0"/>
              <a:t>A function that maps data from an arbitrary size to a specific size</a:t>
            </a:r>
          </a:p>
          <a:p>
            <a:pPr lvl="1"/>
            <a:r>
              <a:rPr lang="en-US" dirty="0" err="1"/>
              <a:t>e</a:t>
            </a:r>
            <a:r>
              <a:rPr lang="en-US" dirty="0" err="1" smtClean="0"/>
              <a:t>g</a:t>
            </a:r>
            <a:r>
              <a:rPr lang="en-US" dirty="0" smtClean="0"/>
              <a:t>, mapping strings to a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i="1" dirty="0"/>
              <a:t>h</a:t>
            </a:r>
            <a:r>
              <a:rPr lang="en-US" i="1" dirty="0" smtClean="0"/>
              <a:t>(x)=y</a:t>
            </a:r>
            <a:r>
              <a:rPr lang="en-US" dirty="0" smtClean="0"/>
              <a:t> , mapping from domain X to a value in domain Y</a:t>
            </a:r>
          </a:p>
          <a:p>
            <a:r>
              <a:rPr lang="en-US" dirty="0" smtClean="0"/>
              <a:t>|X| is often much larger than |Y|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21080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Properties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3983" y="2603499"/>
            <a:ext cx="12304451" cy="6984384"/>
          </a:xfrm>
        </p:spPr>
        <p:txBody>
          <a:bodyPr/>
          <a:lstStyle/>
          <a:p>
            <a:r>
              <a:rPr lang="en-US" i="1" dirty="0" smtClean="0"/>
              <a:t>Deterministic</a:t>
            </a:r>
            <a:r>
              <a:rPr lang="en-US" dirty="0" smtClean="0"/>
              <a:t>: for a given input </a:t>
            </a:r>
            <a:r>
              <a:rPr lang="en-US" i="1" dirty="0" smtClean="0"/>
              <a:t>x’</a:t>
            </a:r>
            <a:r>
              <a:rPr lang="en-US" dirty="0" smtClean="0"/>
              <a:t>, should always get the same output </a:t>
            </a:r>
            <a:r>
              <a:rPr lang="en-US" i="1" dirty="0" smtClean="0"/>
              <a:t>y’</a:t>
            </a:r>
          </a:p>
          <a:p>
            <a:r>
              <a:rPr lang="en-US" i="1" dirty="0" smtClean="0"/>
              <a:t>Uniform</a:t>
            </a:r>
            <a:r>
              <a:rPr lang="en-US" dirty="0" smtClean="0"/>
              <a:t>: mapping from X to Y should be ideally spread uniformly over Y,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ie</a:t>
            </a:r>
            <a:r>
              <a:rPr lang="en-US" dirty="0" smtClean="0"/>
              <a:t> the number of elements in X that map to a specific </a:t>
            </a:r>
            <a:r>
              <a:rPr lang="en-US" i="1" dirty="0" smtClean="0"/>
              <a:t>y’</a:t>
            </a:r>
            <a:r>
              <a:rPr lang="en-US" dirty="0" smtClean="0"/>
              <a:t> should be close to |X|/|Y|</a:t>
            </a:r>
          </a:p>
          <a:p>
            <a:r>
              <a:rPr lang="en-US" i="1" dirty="0" smtClean="0"/>
              <a:t>Performance</a:t>
            </a:r>
            <a:r>
              <a:rPr lang="en-US" dirty="0" smtClean="0"/>
              <a:t>: either fast (in this course) or slow (security, </a:t>
            </a:r>
            <a:r>
              <a:rPr lang="en-US" dirty="0" err="1" smtClean="0"/>
              <a:t>eg</a:t>
            </a:r>
            <a:r>
              <a:rPr lang="en-US" dirty="0" smtClean="0"/>
              <a:t> hashing of passwords)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8539371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93087"/>
            <a:ext cx="11099800" cy="1409530"/>
          </a:xfrm>
        </p:spPr>
        <p:txBody>
          <a:bodyPr>
            <a:normAutofit/>
          </a:bodyPr>
          <a:lstStyle/>
          <a:p>
            <a:r>
              <a:rPr lang="en-US" dirty="0" smtClean="0"/>
              <a:t>Collisions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430" y="2035649"/>
            <a:ext cx="12443904" cy="1431607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2400"/>
              </a:spcBef>
            </a:pPr>
            <a:r>
              <a:rPr lang="en-US" dirty="0" smtClean="0"/>
              <a:t>If |X| &gt; |Y|, you cannot avoid </a:t>
            </a:r>
            <a:r>
              <a:rPr lang="en-US" i="1" dirty="0" smtClean="0"/>
              <a:t>h(x’)=h(x’’), </a:t>
            </a:r>
            <a:r>
              <a:rPr lang="en-US" dirty="0" smtClean="0"/>
              <a:t>two different values in X mapping to the same value in Y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Ideally, if uniform, no more than |X|/|Y| collisions per element</a:t>
            </a:r>
            <a:r>
              <a:rPr lang="en-US" i="1" dirty="0" smtClean="0"/>
              <a:t> </a:t>
            </a:r>
            <a:endParaRPr lang="en-US" i="1" dirty="0"/>
          </a:p>
        </p:txBody>
      </p:sp>
      <p:sp>
        <p:nvSpPr>
          <p:cNvPr id="4" name="Oval 3"/>
          <p:cNvSpPr/>
          <p:nvPr/>
        </p:nvSpPr>
        <p:spPr>
          <a:xfrm>
            <a:off x="8595475" y="5708430"/>
            <a:ext cx="2252717" cy="276422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Oval 4"/>
          <p:cNvSpPr/>
          <p:nvPr/>
        </p:nvSpPr>
        <p:spPr>
          <a:xfrm>
            <a:off x="1237607" y="4762500"/>
            <a:ext cx="3426373" cy="465608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16648" y="5078450"/>
            <a:ext cx="410369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Y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45608" y="4105910"/>
            <a:ext cx="41037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X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Oval 7"/>
          <p:cNvSpPr/>
          <p:nvPr/>
        </p:nvSpPr>
        <p:spPr>
          <a:xfrm>
            <a:off x="2698545" y="5399053"/>
            <a:ext cx="252248" cy="241738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9" name="Straight Connector 8"/>
          <p:cNvCxnSpPr>
            <a:stCxn id="8" idx="6"/>
            <a:endCxn id="10" idx="2"/>
          </p:cNvCxnSpPr>
          <p:nvPr/>
        </p:nvCxnSpPr>
        <p:spPr>
          <a:xfrm>
            <a:off x="2950793" y="5519922"/>
            <a:ext cx="6455543" cy="90006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Oval 9"/>
          <p:cNvSpPr/>
          <p:nvPr/>
        </p:nvSpPr>
        <p:spPr>
          <a:xfrm>
            <a:off x="9406336" y="6299116"/>
            <a:ext cx="252248" cy="241738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025322" y="7520868"/>
            <a:ext cx="252248" cy="241738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5" name="Straight Connector 14"/>
          <p:cNvCxnSpPr>
            <a:stCxn id="14" idx="6"/>
            <a:endCxn id="10" idx="3"/>
          </p:cNvCxnSpPr>
          <p:nvPr/>
        </p:nvCxnSpPr>
        <p:spPr>
          <a:xfrm flipV="1">
            <a:off x="2277570" y="6505452"/>
            <a:ext cx="7165707" cy="113628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TextBox 16"/>
          <p:cNvSpPr txBox="1"/>
          <p:nvPr/>
        </p:nvSpPr>
        <p:spPr>
          <a:xfrm>
            <a:off x="9222403" y="6514244"/>
            <a:ext cx="615554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42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98884" y="5580357"/>
            <a:ext cx="105157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“foo”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12836" y="7641737"/>
            <a:ext cx="1077219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“bar”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9428158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Maps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841" y="2603499"/>
            <a:ext cx="12499759" cy="6931117"/>
          </a:xfrm>
        </p:spPr>
        <p:txBody>
          <a:bodyPr/>
          <a:lstStyle/>
          <a:p>
            <a:r>
              <a:rPr lang="en-US" dirty="0" smtClean="0"/>
              <a:t>Still a map from a K key to a V value</a:t>
            </a:r>
          </a:p>
          <a:p>
            <a:r>
              <a:rPr lang="en-US" dirty="0" smtClean="0"/>
              <a:t>No requirement on ordering of K keys, just being able to compute an </a:t>
            </a:r>
            <a:r>
              <a:rPr lang="en-US" i="1" dirty="0" smtClean="0"/>
              <a:t>hash</a:t>
            </a:r>
            <a:r>
              <a:rPr lang="en-US" dirty="0" smtClean="0"/>
              <a:t> of it</a:t>
            </a:r>
          </a:p>
          <a:p>
            <a:r>
              <a:rPr lang="en-US" dirty="0" smtClean="0"/>
              <a:t>In Java, all objects inherits from </a:t>
            </a:r>
            <a:r>
              <a:rPr lang="en-US" i="1" dirty="0" err="1" smtClean="0"/>
              <a:t>java.lang.Object</a:t>
            </a:r>
            <a:r>
              <a:rPr lang="en-US" dirty="0" smtClean="0"/>
              <a:t>, which defines </a:t>
            </a:r>
            <a:r>
              <a:rPr lang="en-US" dirty="0"/>
              <a:t>a </a:t>
            </a:r>
            <a:r>
              <a:rPr lang="en-US" i="1" dirty="0" err="1" smtClean="0"/>
              <a:t>hashCode</a:t>
            </a:r>
            <a:r>
              <a:rPr lang="en-US" i="1" dirty="0" smtClean="0"/>
              <a:t>()</a:t>
            </a:r>
            <a:r>
              <a:rPr lang="en-US" dirty="0" smtClean="0"/>
              <a:t> method</a:t>
            </a:r>
          </a:p>
          <a:p>
            <a:r>
              <a:rPr lang="en-US" dirty="0" smtClean="0"/>
              <a:t>Hash code used as an index for an internal array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49569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27" y="2603500"/>
            <a:ext cx="5589035" cy="6286500"/>
          </a:xfrm>
        </p:spPr>
        <p:txBody>
          <a:bodyPr/>
          <a:lstStyle/>
          <a:p>
            <a:r>
              <a:rPr lang="en-US" i="1" dirty="0"/>
              <a:t>put</a:t>
            </a:r>
            <a:r>
              <a:rPr lang="en-US" dirty="0"/>
              <a:t>(“foo”, v</a:t>
            </a:r>
            <a:r>
              <a:rPr lang="en-US" dirty="0" smtClean="0"/>
              <a:t>)</a:t>
            </a:r>
          </a:p>
          <a:p>
            <a:r>
              <a:rPr lang="en-US" dirty="0" smtClean="0"/>
              <a:t>h(“foo”)=42</a:t>
            </a:r>
          </a:p>
          <a:p>
            <a:r>
              <a:rPr lang="en-US" dirty="0"/>
              <a:t>h</a:t>
            </a:r>
            <a:r>
              <a:rPr lang="en-US" dirty="0" smtClean="0"/>
              <a:t>(“foo”)%10 = 2</a:t>
            </a:r>
          </a:p>
          <a:p>
            <a:r>
              <a:rPr lang="en-US" dirty="0" smtClean="0"/>
              <a:t>Benefit: operations (insert/search/</a:t>
            </a:r>
            <a:r>
              <a:rPr lang="en-US" dirty="0" err="1" smtClean="0"/>
              <a:t>etc</a:t>
            </a:r>
            <a:r>
              <a:rPr lang="en-US" dirty="0" smtClean="0"/>
              <a:t>) have cost due to hash independent of size N of the collection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286433"/>
              </p:ext>
            </p:extLst>
          </p:nvPr>
        </p:nvGraphicFramePr>
        <p:xfrm>
          <a:off x="8194940" y="3460750"/>
          <a:ext cx="1384916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4916">
                  <a:extLst>
                    <a:ext uri="{9D8B030D-6E8A-4147-A177-3AD203B41FA5}">
                      <a16:colId xmlns:a16="http://schemas.microsoft.com/office/drawing/2014/main" val="4160022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80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434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[2] = v</a:t>
                      </a:r>
                      <a:endParaRPr lang="en-US" sz="2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52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533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6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11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952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927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198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92997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444152" y="2703830"/>
            <a:ext cx="6886501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Internal array buffer of size M=10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80176428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Collisions?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952500" y="2603499"/>
            <a:ext cx="4374102" cy="6745773"/>
          </a:xfrm>
        </p:spPr>
        <p:txBody>
          <a:bodyPr/>
          <a:lstStyle/>
          <a:p>
            <a:r>
              <a:rPr lang="en-US" i="1" dirty="0"/>
              <a:t>put</a:t>
            </a:r>
            <a:r>
              <a:rPr lang="en-US" dirty="0"/>
              <a:t>(“foo”, v</a:t>
            </a:r>
            <a:r>
              <a:rPr lang="en-US" dirty="0" smtClean="0"/>
              <a:t>)</a:t>
            </a:r>
          </a:p>
          <a:p>
            <a:r>
              <a:rPr lang="en-US" dirty="0"/>
              <a:t>p</a:t>
            </a:r>
            <a:r>
              <a:rPr lang="en-US" dirty="0" smtClean="0"/>
              <a:t>ut(“bar”, z)</a:t>
            </a:r>
          </a:p>
          <a:p>
            <a:r>
              <a:rPr lang="en-US" dirty="0" smtClean="0"/>
              <a:t>h(“foo”)=h(“bar”)</a:t>
            </a:r>
          </a:p>
          <a:p>
            <a:pPr lvl="1"/>
            <a:r>
              <a:rPr lang="en-US" dirty="0" err="1" smtClean="0"/>
              <a:t>ie</a:t>
            </a:r>
            <a:r>
              <a:rPr lang="en-US" dirty="0" smtClean="0"/>
              <a:t>, collision due to same hash</a:t>
            </a:r>
          </a:p>
          <a:p>
            <a:r>
              <a:rPr lang="en-US" dirty="0"/>
              <a:t>h</a:t>
            </a:r>
            <a:r>
              <a:rPr lang="en-US" dirty="0" smtClean="0"/>
              <a:t>(“foo”)%10 = 2</a:t>
            </a:r>
          </a:p>
          <a:p>
            <a:r>
              <a:rPr lang="en-US" dirty="0" smtClean="0"/>
              <a:t>What to do?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269038"/>
              </p:ext>
            </p:extLst>
          </p:nvPr>
        </p:nvGraphicFramePr>
        <p:xfrm>
          <a:off x="8194940" y="3460750"/>
          <a:ext cx="1384916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4916">
                  <a:extLst>
                    <a:ext uri="{9D8B030D-6E8A-4147-A177-3AD203B41FA5}">
                      <a16:colId xmlns:a16="http://schemas.microsoft.com/office/drawing/2014/main" val="4160022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80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434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 or z?</a:t>
                      </a:r>
                      <a:endParaRPr lang="en-US" sz="2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52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533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6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11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952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927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198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92997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444152" y="2703830"/>
            <a:ext cx="6886501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Internal array buffer of size M=10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32445020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Strategies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952500" y="2603499"/>
            <a:ext cx="4374102" cy="6745773"/>
          </a:xfrm>
        </p:spPr>
        <p:txBody>
          <a:bodyPr/>
          <a:lstStyle/>
          <a:p>
            <a:r>
              <a:rPr lang="en-US" i="1" dirty="0"/>
              <a:t>put</a:t>
            </a:r>
            <a:r>
              <a:rPr lang="en-US" dirty="0"/>
              <a:t>(“foo”, v</a:t>
            </a:r>
            <a:r>
              <a:rPr lang="en-US" dirty="0" smtClean="0"/>
              <a:t>)</a:t>
            </a:r>
          </a:p>
          <a:p>
            <a:r>
              <a:rPr lang="en-US" dirty="0"/>
              <a:t>p</a:t>
            </a:r>
            <a:r>
              <a:rPr lang="en-US" dirty="0" smtClean="0"/>
              <a:t>ut(“bar”, z)</a:t>
            </a:r>
          </a:p>
          <a:p>
            <a:r>
              <a:rPr lang="en-US" dirty="0" smtClean="0"/>
              <a:t>h(“foo”)=h(“bar”)</a:t>
            </a:r>
          </a:p>
          <a:p>
            <a:pPr lvl="1"/>
            <a:r>
              <a:rPr lang="en-US" dirty="0" err="1" smtClean="0"/>
              <a:t>ie</a:t>
            </a:r>
            <a:r>
              <a:rPr lang="en-US" dirty="0" smtClean="0"/>
              <a:t>, collision due to same hash</a:t>
            </a:r>
          </a:p>
          <a:p>
            <a:r>
              <a:rPr lang="en-US" dirty="0" smtClean="0"/>
              <a:t>Use list at each position sharing same hash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869819"/>
              </p:ext>
            </p:extLst>
          </p:nvPr>
        </p:nvGraphicFramePr>
        <p:xfrm>
          <a:off x="6612077" y="3690386"/>
          <a:ext cx="1384916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4916">
                  <a:extLst>
                    <a:ext uri="{9D8B030D-6E8A-4147-A177-3AD203B41FA5}">
                      <a16:colId xmlns:a16="http://schemas.microsoft.com/office/drawing/2014/main" val="4160022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80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434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52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533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6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11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952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927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198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92997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444152" y="2703830"/>
            <a:ext cx="6886501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Internal array buffer of size M=10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538249" y="4487454"/>
            <a:ext cx="698305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Oval 7"/>
          <p:cNvSpPr/>
          <p:nvPr/>
        </p:nvSpPr>
        <p:spPr>
          <a:xfrm>
            <a:off x="9744269" y="4487454"/>
            <a:ext cx="698305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chemeClr val="tx1"/>
                </a:solidFill>
              </a:rPr>
              <a:t>z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0" name="Straight Arrow Connector 9"/>
          <p:cNvCxnSpPr>
            <a:endCxn id="7" idx="2"/>
          </p:cNvCxnSpPr>
          <p:nvPr/>
        </p:nvCxnSpPr>
        <p:spPr>
          <a:xfrm>
            <a:off x="8030534" y="4819262"/>
            <a:ext cx="507715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/>
          <p:cNvCxnSpPr>
            <a:stCxn id="7" idx="6"/>
            <a:endCxn id="8" idx="2"/>
          </p:cNvCxnSpPr>
          <p:nvPr/>
        </p:nvCxnSpPr>
        <p:spPr>
          <a:xfrm>
            <a:off x="9236554" y="4819262"/>
            <a:ext cx="507715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11311275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Worst case: </a:t>
            </a:r>
            <a:r>
              <a:rPr lang="en-US" b="1" dirty="0" smtClean="0"/>
              <a:t>O(N)</a:t>
            </a:r>
            <a:r>
              <a:rPr lang="en-US" dirty="0" smtClean="0"/>
              <a:t> if all elements end up in same “bucket” (</a:t>
            </a:r>
            <a:r>
              <a:rPr lang="en-US" dirty="0" err="1" smtClean="0"/>
              <a:t>ie</a:t>
            </a:r>
            <a:r>
              <a:rPr lang="en-US" dirty="0" smtClean="0"/>
              <a:t> same value for </a:t>
            </a:r>
            <a:r>
              <a:rPr lang="en-US" i="1" dirty="0" smtClean="0"/>
              <a:t>h()%M</a:t>
            </a:r>
            <a:r>
              <a:rPr lang="en-US" dirty="0" smtClean="0"/>
              <a:t>), the map would be equivalent to a list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perations to search on list would be O(N), albeit insert would be O(1) </a:t>
            </a:r>
          </a:p>
          <a:p>
            <a:r>
              <a:rPr lang="en-US" dirty="0" smtClean="0"/>
              <a:t>But, </a:t>
            </a:r>
            <a:r>
              <a:rPr lang="en-US" b="1" dirty="0" smtClean="0"/>
              <a:t>if</a:t>
            </a:r>
            <a:r>
              <a:rPr lang="en-US" dirty="0" smtClean="0"/>
              <a:t> M large enough compared to N, and hash function is uniform enough, you can have a </a:t>
            </a:r>
            <a:r>
              <a:rPr lang="en-US" b="1" dirty="0" smtClean="0"/>
              <a:t>O(1) </a:t>
            </a:r>
            <a:r>
              <a:rPr lang="en-US" dirty="0" smtClean="0"/>
              <a:t>cost in many cases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ven if you have some collisions, it will not be a problem, as you would have a small number of elements in the list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894855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2499</TotalTime>
  <Words>864</Words>
  <Application>Microsoft Office PowerPoint</Application>
  <PresentationFormat>Custom</PresentationFormat>
  <Paragraphs>95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Helvetica Light</vt:lpstr>
      <vt:lpstr>Helvetica Neue</vt:lpstr>
      <vt:lpstr>White</vt:lpstr>
      <vt:lpstr>PG4200: Algorithms And Data Structures  Lesson 06:  Hash Maps and Sets</vt:lpstr>
      <vt:lpstr>Hash Function</vt:lpstr>
      <vt:lpstr>Hash Properties</vt:lpstr>
      <vt:lpstr>Collisions</vt:lpstr>
      <vt:lpstr>Hash Maps</vt:lpstr>
      <vt:lpstr>Example</vt:lpstr>
      <vt:lpstr>What About Collisions?</vt:lpstr>
      <vt:lpstr>Different Strategies</vt:lpstr>
      <vt:lpstr>Cost</vt:lpstr>
      <vt:lpstr>Hash or RBT?</vt:lpstr>
      <vt:lpstr>Set</vt:lpstr>
      <vt:lpstr>Keys and Immutability</vt:lpstr>
      <vt:lpstr>Different Hash</vt:lpstr>
      <vt:lpstr>java.lang.Object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PG5100 Enterprise Programmering 1</dc:title>
  <dc:creator>arcur</dc:creator>
  <cp:lastModifiedBy>arcuri82@gmail.com</cp:lastModifiedBy>
  <cp:revision>244</cp:revision>
  <dcterms:modified xsi:type="dcterms:W3CDTF">2018-06-15T10:28:04Z</dcterms:modified>
</cp:coreProperties>
</file>