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83" r:id="rId2"/>
    <p:sldId id="259" r:id="rId3"/>
    <p:sldId id="260" r:id="rId4"/>
    <p:sldId id="31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71" r:id="rId26"/>
    <p:sldId id="272" r:id="rId27"/>
    <p:sldId id="285" r:id="rId28"/>
    <p:sldId id="273" r:id="rId29"/>
    <p:sldId id="274" r:id="rId30"/>
    <p:sldId id="311" r:id="rId31"/>
    <p:sldId id="276" r:id="rId32"/>
    <p:sldId id="275" r:id="rId33"/>
    <p:sldId id="286" r:id="rId34"/>
    <p:sldId id="277" r:id="rId35"/>
    <p:sldId id="278" r:id="rId36"/>
    <p:sldId id="280" r:id="rId37"/>
    <p:sldId id="281" r:id="rId38"/>
    <p:sldId id="282" r:id="rId39"/>
    <p:sldId id="287" r:id="rId40"/>
    <p:sldId id="288" r:id="rId41"/>
    <p:sldId id="299" r:id="rId42"/>
    <p:sldId id="300" r:id="rId43"/>
    <p:sldId id="301" r:id="rId44"/>
    <p:sldId id="307" r:id="rId45"/>
    <p:sldId id="302" r:id="rId46"/>
    <p:sldId id="303" r:id="rId47"/>
    <p:sldId id="304" r:id="rId48"/>
    <p:sldId id="305" r:id="rId49"/>
    <p:sldId id="308" r:id="rId50"/>
    <p:sldId id="309" r:id="rId51"/>
    <p:sldId id="312" r:id="rId52"/>
    <p:sldId id="284" r:id="rId5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9"/>
    <p:restoredTop sz="94659"/>
  </p:normalViewPr>
  <p:slideViewPr>
    <p:cSldViewPr snapToGrid="0" snapToObjects="1">
      <p:cViewPr varScale="1">
        <p:scale>
          <a:sx n="126" d="100"/>
          <a:sy n="126" d="100"/>
        </p:scale>
        <p:origin x="10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6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5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63891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PG4200: Algorithms And Data Structures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03: </a:t>
            </a:r>
            <a:br>
              <a:rPr lang="en-US" dirty="0"/>
            </a:br>
            <a:r>
              <a:rPr lang="en-US" dirty="0"/>
              <a:t>Runtime Analysis and Sorting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/>
              <a:t>Prof. Andrea Arcuri</a:t>
            </a:r>
          </a:p>
        </p:txBody>
      </p:sp>
    </p:spTree>
    <p:extLst>
      <p:ext uri="{BB962C8B-B14F-4D97-AF65-F5344CB8AC3E}">
        <p14:creationId xmlns:p14="http://schemas.microsoft.com/office/powerpoint/2010/main" val="237796269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556260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+9000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small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better, but it become worse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will look at </a:t>
                </a:r>
                <a:r>
                  <a:rPr lang="en-US" i="1" dirty="0"/>
                  <a:t>large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so for 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better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5562600" cy="6286500"/>
              </a:xfrm>
              <a:blipFill>
                <a:blip r:embed="rId2"/>
                <a:stretch>
                  <a:fillRect l="-2519" r="-2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514599"/>
            <a:ext cx="6142038" cy="613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528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N???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define </a:t>
            </a:r>
            <a:r>
              <a:rPr lang="en-US" i="1" dirty="0"/>
              <a:t>large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10? 50? 10000000000000000???</a:t>
            </a:r>
          </a:p>
          <a:p>
            <a:r>
              <a:rPr lang="en-US" dirty="0"/>
              <a:t>We can’t really say… however, things grow so fast… what we think is </a:t>
            </a:r>
            <a:r>
              <a:rPr lang="en-US" i="1" dirty="0"/>
              <a:t>large</a:t>
            </a:r>
            <a:r>
              <a:rPr lang="en-US" dirty="0"/>
              <a:t> today, is likely going to be considered </a:t>
            </a:r>
            <a:r>
              <a:rPr lang="en-US" i="1" dirty="0"/>
              <a:t>tiny </a:t>
            </a:r>
            <a:r>
              <a:rPr lang="en-US" dirty="0"/>
              <a:t>in few years… </a:t>
            </a:r>
          </a:p>
          <a:p>
            <a:r>
              <a:rPr lang="en-US" dirty="0"/>
              <a:t>Today I know how fast my algorithms are, because I run them. But I want to know how they will </a:t>
            </a:r>
            <a:r>
              <a:rPr lang="en-US" i="1" dirty="0"/>
              <a:t>scale</a:t>
            </a:r>
            <a:r>
              <a:rPr lang="en-US" dirty="0"/>
              <a:t> to the larger problem instances of tomorrow.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when my apps get more 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866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FPS… large increase in number of polygons to render…</a:t>
            </a:r>
          </a:p>
        </p:txBody>
      </p:sp>
      <p:pic>
        <p:nvPicPr>
          <p:cNvPr id="5122" name="Picture 2" descr="Image result for fps games d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762250"/>
            <a:ext cx="4749558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959" y="6257925"/>
            <a:ext cx="27956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Doom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(1993)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46386" y="4681855"/>
            <a:ext cx="27956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Doom 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(2016)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561" y="5458792"/>
            <a:ext cx="6651625" cy="37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315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8625" y="2603500"/>
                <a:ext cx="122491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I am interested in scalability, the constants 5 and 100 are </a:t>
                </a:r>
                <a:r>
                  <a:rPr lang="en-US" i="1" dirty="0"/>
                  <a:t>irrelevant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constants 2, 10 and 7 are irrelevant. But what about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compared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??? It is smaller, but maybe still important?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8625" y="2603500"/>
                <a:ext cx="12249150" cy="6286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5951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Upper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there exists positive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b="1" dirty="0"/>
                  <a:t>upper bound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large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Useful to consider </a:t>
                </a:r>
                <a:r>
                  <a:rPr lang="en-US" i="1" dirty="0"/>
                  <a:t>worst case scenarios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1719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/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Examples: </a:t>
            </a:r>
            <a:r>
              <a:rPr lang="en-US" i="1" dirty="0"/>
              <a:t>c = 2, n’ = 1</a:t>
            </a:r>
          </a:p>
          <a:p>
            <a:r>
              <a:rPr lang="en-US" i="1" dirty="0"/>
              <a:t>n &lt; 2n </a:t>
            </a:r>
            <a:r>
              <a:rPr lang="en-US" dirty="0"/>
              <a:t> for n &gt;= 1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38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</p:spPr>
            <p:txBody>
              <a:bodyPr/>
              <a:lstStyle/>
              <a:p>
                <a:r>
                  <a:rPr lang="en-US" i="1" dirty="0"/>
                  <a:t>g(n)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r>
                  <a:rPr lang="en-US" dirty="0"/>
                  <a:t>Examples: </a:t>
                </a:r>
                <a:r>
                  <a:rPr lang="en-US" i="1" dirty="0"/>
                  <a:t>c = 1, n’ = 2</a:t>
                </a:r>
              </a:p>
              <a:p>
                <a:r>
                  <a:rPr lang="en-US" i="1" dirty="0"/>
                  <a:t>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 for n &gt;= 2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  <a:blipFill>
                <a:blip r:embed="rId3"/>
                <a:stretch>
                  <a:fillRect l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1027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/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Examples: </a:t>
            </a:r>
            <a:r>
              <a:rPr lang="en-US" i="1" dirty="0"/>
              <a:t>c = 11, n’ = 1</a:t>
            </a:r>
          </a:p>
          <a:p>
            <a:r>
              <a:rPr lang="en-US" i="1" dirty="0"/>
              <a:t>10n &lt; 11n   </a:t>
            </a:r>
            <a:r>
              <a:rPr lang="en-US" dirty="0"/>
              <a:t>for  n &gt;= 1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358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Examples: </a:t>
            </a:r>
            <a:r>
              <a:rPr lang="en-US" i="1" dirty="0"/>
              <a:t>c = 12, n’ = 3</a:t>
            </a:r>
          </a:p>
          <a:p>
            <a:r>
              <a:rPr lang="en-US" i="1" dirty="0"/>
              <a:t>10n + 5 &lt; 12n  </a:t>
            </a:r>
            <a:r>
              <a:rPr lang="en-US" dirty="0"/>
              <a:t>for n &gt;= 3</a:t>
            </a:r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i="1" dirty="0"/>
              <a:t>n=3 -&gt; f(n)=35, g(n)=36</a:t>
            </a:r>
          </a:p>
          <a:p>
            <a:r>
              <a:rPr lang="en-US" dirty="0"/>
              <a:t>Note: for </a:t>
            </a:r>
            <a:r>
              <a:rPr lang="en-US" i="1" dirty="0"/>
              <a:t>n&lt;=2</a:t>
            </a:r>
            <a:r>
              <a:rPr lang="en-US" dirty="0"/>
              <a:t>, </a:t>
            </a:r>
            <a:r>
              <a:rPr lang="en-US" i="1" dirty="0"/>
              <a:t>f(n)</a:t>
            </a:r>
            <a:r>
              <a:rPr lang="en-US" dirty="0"/>
              <a:t> is actually larger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842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g(n)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r>
                  <a:rPr lang="en-US" dirty="0"/>
                  <a:t>Examples: </a:t>
                </a:r>
                <a:r>
                  <a:rPr lang="en-US" i="1" dirty="0"/>
                  <a:t>c = 2, n’ = 3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 +2n &lt;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for n &gt;= 3</a:t>
                </a:r>
              </a:p>
              <a:p>
                <a:r>
                  <a:rPr lang="en-US" dirty="0" err="1"/>
                  <a:t>Eg</a:t>
                </a:r>
                <a:r>
                  <a:rPr lang="en-US" dirty="0"/>
                  <a:t>: </a:t>
                </a:r>
                <a:r>
                  <a:rPr lang="en-US" i="1" dirty="0"/>
                  <a:t>n=3 -&gt; f(n)=15, g(n)=18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  <a:blipFill>
                <a:blip r:embed="rId3"/>
                <a:stretch>
                  <a:fillRect l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972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How Long?</a:t>
            </a:r>
            <a:endParaRPr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952500" y="26543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want </a:t>
            </a:r>
            <a:r>
              <a:rPr lang="en-US" b="1" dirty="0"/>
              <a:t>fast</a:t>
            </a:r>
            <a:r>
              <a:rPr lang="en-US" dirty="0"/>
              <a:t> algorithms</a:t>
            </a:r>
          </a:p>
          <a:p>
            <a:r>
              <a:rPr lang="en-US" dirty="0"/>
              <a:t>You could just run some “experiments”, and check how long your algorithm takes</a:t>
            </a:r>
          </a:p>
          <a:p>
            <a:r>
              <a:rPr lang="en-US" dirty="0"/>
              <a:t>But what if  algorithm will need to be run on a larger problem than I used in the experiments?</a:t>
            </a:r>
          </a:p>
          <a:p>
            <a:r>
              <a:rPr lang="en-US" dirty="0"/>
              <a:t>If the problem is </a:t>
            </a:r>
            <a:r>
              <a:rPr lang="en-US" b="1" dirty="0"/>
              <a:t>twice as big</a:t>
            </a:r>
            <a:r>
              <a:rPr lang="en-US" dirty="0"/>
              <a:t>, will my algorithm take just </a:t>
            </a:r>
            <a:r>
              <a:rPr lang="en-US" b="1" dirty="0"/>
              <a:t>twice as long</a:t>
            </a:r>
            <a:r>
              <a:rPr lang="en-US" dirty="0"/>
              <a:t>???</a:t>
            </a:r>
            <a:endParaRPr dirty="0"/>
          </a:p>
        </p:txBody>
      </p:sp>
      <p:pic>
        <p:nvPicPr>
          <p:cNvPr id="1026" name="Picture 2" descr="Image result for stopwat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090" y="493712"/>
            <a:ext cx="2060575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Examples: </a:t>
            </a:r>
            <a:r>
              <a:rPr lang="en-US" i="1" dirty="0"/>
              <a:t>c = 1, n’ = 6</a:t>
            </a:r>
          </a:p>
          <a:p>
            <a:r>
              <a:rPr lang="en-US" i="1" dirty="0"/>
              <a:t>5 &lt; n  </a:t>
            </a:r>
            <a:r>
              <a:rPr lang="en-US" dirty="0"/>
              <a:t>for n &gt;=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869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7</a:t>
            </a:r>
          </a:p>
          <a:p>
            <a:r>
              <a:rPr lang="en-US" dirty="0"/>
              <a:t>Examples: </a:t>
            </a:r>
            <a:r>
              <a:rPr lang="en-US" i="1" dirty="0"/>
              <a:t>c = 1, n’ = 1</a:t>
            </a:r>
          </a:p>
          <a:p>
            <a:r>
              <a:rPr lang="en-US" i="1" dirty="0"/>
              <a:t>5 &lt; 7  </a:t>
            </a:r>
            <a:r>
              <a:rPr lang="en-US" dirty="0"/>
              <a:t>for regardless of </a:t>
            </a:r>
            <a:r>
              <a:rPr lang="en-US" i="1" dirty="0"/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729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1</a:t>
            </a:r>
          </a:p>
          <a:p>
            <a:r>
              <a:rPr lang="en-US" dirty="0"/>
              <a:t>Examples: </a:t>
            </a:r>
            <a:r>
              <a:rPr lang="en-US" i="1" dirty="0"/>
              <a:t>c = 7, n’ = 1</a:t>
            </a:r>
          </a:p>
          <a:p>
            <a:r>
              <a:rPr lang="en-US" i="1" dirty="0"/>
              <a:t>5 &lt; 7  </a:t>
            </a:r>
            <a:r>
              <a:rPr lang="en-US" dirty="0"/>
              <a:t>for regardless of </a:t>
            </a:r>
            <a:r>
              <a:rPr lang="en-US" i="1" dirty="0"/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6374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1</a:t>
            </a:r>
          </a:p>
          <a:p>
            <a:r>
              <a:rPr lang="en-US" dirty="0"/>
              <a:t>Whatever </a:t>
            </a:r>
            <a:r>
              <a:rPr lang="en-US" i="1" dirty="0"/>
              <a:t>c</a:t>
            </a:r>
            <a:r>
              <a:rPr lang="en-US" dirty="0"/>
              <a:t> I use (</a:t>
            </a:r>
            <a:r>
              <a:rPr lang="en-US" dirty="0" err="1"/>
              <a:t>eg</a:t>
            </a:r>
            <a:r>
              <a:rPr lang="en-US" dirty="0"/>
              <a:t> 5), </a:t>
            </a:r>
            <a:r>
              <a:rPr lang="en-US" i="1" dirty="0"/>
              <a:t>f(n)&lt;c </a:t>
            </a:r>
            <a:r>
              <a:rPr lang="en-US" dirty="0"/>
              <a:t>will not hold for </a:t>
            </a:r>
            <a:r>
              <a:rPr lang="en-US" i="1" dirty="0"/>
              <a:t>n’&gt;c,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n’=c+1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0218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Whatever </a:t>
            </a:r>
            <a:r>
              <a:rPr lang="en-US" i="1" dirty="0"/>
              <a:t>c</a:t>
            </a:r>
            <a:r>
              <a:rPr lang="en-US" dirty="0"/>
              <a:t> I use (</a:t>
            </a:r>
            <a:r>
              <a:rPr lang="en-US" dirty="0" err="1"/>
              <a:t>eg</a:t>
            </a:r>
            <a:r>
              <a:rPr lang="en-US" dirty="0"/>
              <a:t> 5), </a:t>
            </a:r>
            <a:r>
              <a:rPr lang="en-US" i="1" dirty="0"/>
              <a:t>f(n)&lt;</a:t>
            </a:r>
            <a:r>
              <a:rPr lang="en-US" i="1" dirty="0" err="1"/>
              <a:t>cn</a:t>
            </a:r>
            <a:r>
              <a:rPr lang="en-US" i="1" dirty="0"/>
              <a:t> </a:t>
            </a:r>
            <a:r>
              <a:rPr lang="en-US" dirty="0"/>
              <a:t>will not hold for </a:t>
            </a:r>
            <a:r>
              <a:rPr lang="en-US" i="1" dirty="0"/>
              <a:t>n’&gt;c,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n’=c+1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298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66800" y="3155950"/>
                <a:ext cx="4391025" cy="6286500"/>
              </a:xfrm>
            </p:spPr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6800" y="3155950"/>
                <a:ext cx="4391025" cy="62865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 txBox="1">
                <a:spLocks/>
              </p:cNvSpPr>
              <p:nvPr/>
            </p:nvSpPr>
            <p:spPr>
              <a:xfrm>
                <a:off x="7048500" y="2603500"/>
                <a:ext cx="4391025" cy="62865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marL="444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1pPr>
                <a:lvl2pPr marL="889000" marR="0" indent="-444500" algn="l" defTabSz="584200" rtl="0" latinLnBrk="0">
                  <a:lnSpc>
                    <a:spcPct val="100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Pct val="75000"/>
                  <a:buFont typeface="Arial" panose="020B0604020202020204" pitchFamily="34" charset="0"/>
                  <a:buChar char="•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2pPr>
                <a:lvl3pPr marL="1333500" marR="0" indent="-444500" algn="l" defTabSz="584200" rtl="0" latinLnBrk="0">
                  <a:lnSpc>
                    <a:spcPct val="100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Pct val="75000"/>
                  <a:buFontTx/>
                  <a:buChar char="★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3pPr>
                <a:lvl4pPr marL="1778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2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4pPr>
                <a:lvl5pPr marL="2222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20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5pPr>
                <a:lvl6pPr marL="2667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6pPr>
                <a:lvl7pPr marL="3111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7pPr>
                <a:lvl8pPr marL="3556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8pPr>
                <a:lvl9pPr marL="4000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9pPr>
              </a:lstStyle>
              <a:p>
                <a:pPr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dirty="0"/>
              </a:p>
              <a:p>
                <a:pPr hangingPunct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hangingPunct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2603500"/>
                <a:ext cx="4391025" cy="628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5219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Rules of Thumb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When you have a polynomial, for upper bound just look at the highest exponent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means that, when analyzing an algorithm, you can ignore the parts with less impact </a:t>
                </a:r>
              </a:p>
              <a:p>
                <a:r>
                  <a:rPr lang="en-US" dirty="0"/>
                  <a:t>When representing constants independent from the problem size, just use 1 by convention, </a:t>
                </a:r>
                <a:r>
                  <a:rPr lang="en-US" dirty="0" err="1"/>
                  <a:t>eg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64525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= { </a:t>
                </a:r>
                <a:r>
                  <a:rPr lang="en-US" i="1" dirty="0"/>
                  <a:t>f(n)</a:t>
                </a:r>
                <a:r>
                  <a:rPr lang="en-US" dirty="0"/>
                  <a:t> : there exists positive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i="1" dirty="0"/>
                  <a:t>O(g(n)) </a:t>
                </a:r>
                <a:r>
                  <a:rPr lang="en-US" dirty="0"/>
                  <a:t> is actually a </a:t>
                </a:r>
                <a:r>
                  <a:rPr lang="en-US" i="1" dirty="0"/>
                  <a:t>set</a:t>
                </a:r>
                <a:r>
                  <a:rPr lang="en-US" dirty="0"/>
                  <a:t> of functions</a:t>
                </a:r>
              </a:p>
              <a:p>
                <a:r>
                  <a:rPr lang="en-US" i="1" dirty="0"/>
                  <a:t>f(n) = O(g(n)) </a:t>
                </a:r>
                <a:r>
                  <a:rPr lang="en-US" dirty="0"/>
                  <a:t>is not fully correct as notation, as we use it to represent the fact that </a:t>
                </a:r>
                <a:r>
                  <a:rPr lang="en-US" i="1" dirty="0"/>
                  <a:t>f(n)</a:t>
                </a:r>
                <a:r>
                  <a:rPr lang="en-US" dirty="0"/>
                  <a:t> is one member of the set </a:t>
                </a:r>
                <a:r>
                  <a:rPr lang="en-US" i="1" dirty="0"/>
                  <a:t>O(g(n))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ea typeface="Cambria Math" charset="0"/>
                    <a:cs typeface="Cambria Math" charset="0"/>
                  </a:rPr>
                  <a:t>would be more precise, but often for simplicity you will see “=” instead of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”</a:t>
                </a:r>
                <a:endParaRPr lang="en-US" b="0" i="1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098" t="-679" r="-769" b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26128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l-GR" dirty="0"/>
              <a:t>Ω</a:t>
            </a:r>
            <a:r>
              <a:rPr lang="en-US" dirty="0"/>
              <a:t>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there exists  positive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</a:t>
                </a:r>
                <a:r>
                  <a:rPr lang="en-US" i="1" dirty="0"/>
                  <a:t>lower bound</a:t>
                </a:r>
              </a:p>
              <a:p>
                <a:r>
                  <a:rPr lang="en-US" dirty="0"/>
                  <a:t>Useful to consider </a:t>
                </a:r>
                <a:r>
                  <a:rPr lang="en-US" i="1" dirty="0"/>
                  <a:t>how expensive </a:t>
                </a:r>
                <a:r>
                  <a:rPr lang="en-US" dirty="0"/>
                  <a:t>algorithm is even in the </a:t>
                </a:r>
                <a:r>
                  <a:rPr lang="en-US" i="1" dirty="0"/>
                  <a:t>best possible scenario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is a trivial lower bound valid for all functions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2361" b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70865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Big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Tight Bound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If there exists  positive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In other words, this happens when the lower and upper bounds are asymptotically the same (and just differ by the constant)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63" r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3835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125" y="4708524"/>
            <a:ext cx="12363450" cy="44859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“Cost” can be measured in number of executed statements</a:t>
            </a:r>
          </a:p>
          <a:p>
            <a:r>
              <a:rPr lang="en-US" dirty="0"/>
              <a:t>Given size of array N, the loop will be taken N times</a:t>
            </a:r>
          </a:p>
          <a:p>
            <a:r>
              <a:rPr lang="en-US" dirty="0"/>
              <a:t>There is some constant cost independent of N, </a:t>
            </a:r>
            <a:r>
              <a:rPr lang="en-US" dirty="0" err="1"/>
              <a:t>eg</a:t>
            </a:r>
            <a:r>
              <a:rPr lang="en-US" dirty="0"/>
              <a:t> creation of “</a:t>
            </a:r>
            <a:r>
              <a:rPr lang="en-US" i="1" dirty="0" err="1"/>
              <a:t>int</a:t>
            </a:r>
            <a:r>
              <a:rPr lang="en-US" i="1" dirty="0"/>
              <a:t> sum</a:t>
            </a:r>
            <a:r>
              <a:rPr lang="en-US" dirty="0"/>
              <a:t>” variable</a:t>
            </a:r>
          </a:p>
          <a:p>
            <a:r>
              <a:rPr lang="en-US" dirty="0"/>
              <a:t>If N doubles, would expect function will be </a:t>
            </a:r>
            <a:r>
              <a:rPr lang="en-US" i="1" dirty="0"/>
              <a:t>roughly</a:t>
            </a:r>
            <a:r>
              <a:rPr lang="en-US" dirty="0"/>
              <a:t> twice as slow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6725" y="730240"/>
            <a:ext cx="91249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 += array[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203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3884622"/>
            <a:ext cx="11718071" cy="5549463"/>
          </a:xfrm>
        </p:spPr>
        <p:txBody>
          <a:bodyPr/>
          <a:lstStyle/>
          <a:p>
            <a:r>
              <a:rPr lang="en-US" dirty="0"/>
              <a:t>In this case, the actual cost in number of instructions is </a:t>
            </a:r>
            <a:r>
              <a:rPr lang="en-US" i="1" dirty="0"/>
              <a:t>f(n) = 3n + 4</a:t>
            </a:r>
          </a:p>
          <a:p>
            <a:r>
              <a:rPr lang="en-US" dirty="0"/>
              <a:t>Asymptotically, we can say that </a:t>
            </a:r>
            <a:r>
              <a:rPr lang="en-US" i="1" dirty="0"/>
              <a:t>3n+4 = </a:t>
            </a:r>
            <a:r>
              <a:rPr lang="el-GR" i="1" dirty="0"/>
              <a:t>Θ</a:t>
            </a:r>
            <a:r>
              <a:rPr lang="en-US" i="1" dirty="0"/>
              <a:t>(n)</a:t>
            </a:r>
          </a:p>
          <a:p>
            <a:r>
              <a:rPr lang="en-US" dirty="0"/>
              <a:t>As the number of instructions does not depend on the content of the array, the </a:t>
            </a:r>
            <a:r>
              <a:rPr lang="en-US" i="1" dirty="0"/>
              <a:t>best case </a:t>
            </a:r>
            <a:r>
              <a:rPr lang="en-US" dirty="0"/>
              <a:t>and </a:t>
            </a:r>
            <a:r>
              <a:rPr lang="en-US" i="1" dirty="0"/>
              <a:t>worst case</a:t>
            </a:r>
            <a:r>
              <a:rPr lang="en-US" dirty="0"/>
              <a:t> for the runtime are the </a:t>
            </a:r>
            <a:r>
              <a:rPr lang="en-US" i="1" dirty="0"/>
              <a:t>same</a:t>
            </a:r>
          </a:p>
          <a:p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6725" y="1099572"/>
            <a:ext cx="912495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 += array[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3981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444500"/>
            <a:ext cx="12544425" cy="2159000"/>
          </a:xfrm>
        </p:spPr>
        <p:txBody>
          <a:bodyPr>
            <a:normAutofit/>
          </a:bodyPr>
          <a:lstStyle/>
          <a:p>
            <a:r>
              <a:rPr lang="en-US" sz="6000" dirty="0"/>
              <a:t>Order Of Growth Classification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499" y="2603500"/>
            <a:ext cx="11706225" cy="62865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1: </a:t>
            </a:r>
            <a:r>
              <a:rPr lang="en-US" b="1" dirty="0"/>
              <a:t>constant </a:t>
            </a:r>
            <a:r>
              <a:rPr lang="en-US" dirty="0"/>
              <a:t>(best you can have)</a:t>
            </a:r>
            <a:endParaRPr lang="en-US" b="1" dirty="0"/>
          </a:p>
          <a:p>
            <a:r>
              <a:rPr lang="en-US" dirty="0"/>
              <a:t>log(N): </a:t>
            </a:r>
            <a:r>
              <a:rPr lang="en-US" b="1" dirty="0"/>
              <a:t>logarithmic </a:t>
            </a:r>
            <a:r>
              <a:rPr lang="en-US" dirty="0"/>
              <a:t>(very, very efficient)</a:t>
            </a:r>
            <a:endParaRPr lang="en-US" b="1" dirty="0"/>
          </a:p>
          <a:p>
            <a:r>
              <a:rPr lang="en-US" dirty="0"/>
              <a:t>N: </a:t>
            </a:r>
            <a:r>
              <a:rPr lang="en-US" b="1" dirty="0"/>
              <a:t>linear  </a:t>
            </a:r>
            <a:r>
              <a:rPr lang="en-US" dirty="0"/>
              <a:t>(OK for most cases)</a:t>
            </a:r>
            <a:endParaRPr lang="en-US" b="1" dirty="0"/>
          </a:p>
          <a:p>
            <a:r>
              <a:rPr lang="en-US" dirty="0"/>
              <a:t>N log(N): </a:t>
            </a:r>
            <a:r>
              <a:rPr lang="en-US" b="1" dirty="0" err="1"/>
              <a:t>linearithmic</a:t>
            </a:r>
            <a:r>
              <a:rPr lang="en-US" b="1" dirty="0"/>
              <a:t>  </a:t>
            </a:r>
            <a:r>
              <a:rPr lang="en-US" dirty="0"/>
              <a:t>(OK for most cases)</a:t>
            </a:r>
            <a:endParaRPr lang="en-US" b="1" dirty="0"/>
          </a:p>
          <a:p>
            <a:r>
              <a:rPr lang="en-US" dirty="0"/>
              <a:t>N</a:t>
            </a:r>
            <a:r>
              <a:rPr lang="en-US" baseline="60000" dirty="0"/>
              <a:t>2</a:t>
            </a:r>
            <a:r>
              <a:rPr lang="en-US" dirty="0"/>
              <a:t>: </a:t>
            </a:r>
            <a:r>
              <a:rPr lang="en-US" b="1" dirty="0"/>
              <a:t>quadratic  </a:t>
            </a:r>
            <a:r>
              <a:rPr lang="en-US" dirty="0"/>
              <a:t>(bearable, but things start to get expensive)</a:t>
            </a:r>
            <a:r>
              <a:rPr lang="en-US" baseline="60000" dirty="0"/>
              <a:t> </a:t>
            </a:r>
          </a:p>
          <a:p>
            <a:r>
              <a:rPr lang="en-US" dirty="0"/>
              <a:t>N</a:t>
            </a:r>
            <a:r>
              <a:rPr lang="en-US" baseline="60000" dirty="0"/>
              <a:t>3</a:t>
            </a:r>
            <a:r>
              <a:rPr lang="en-US" dirty="0"/>
              <a:t>: </a:t>
            </a:r>
            <a:r>
              <a:rPr lang="en-US" b="1" dirty="0"/>
              <a:t>cubic </a:t>
            </a:r>
            <a:r>
              <a:rPr lang="en-US" dirty="0"/>
              <a:t>(becoming painful)</a:t>
            </a:r>
            <a:endParaRPr lang="en-US" b="1" baseline="60000" dirty="0"/>
          </a:p>
          <a:p>
            <a:r>
              <a:rPr lang="en-US" dirty="0"/>
              <a:t>2</a:t>
            </a:r>
            <a:r>
              <a:rPr lang="en-US" baseline="60000" dirty="0"/>
              <a:t>N</a:t>
            </a:r>
            <a:r>
              <a:rPr lang="en-US" dirty="0"/>
              <a:t>: </a:t>
            </a:r>
            <a:r>
              <a:rPr lang="en-US" b="1" dirty="0"/>
              <a:t>exponential </a:t>
            </a:r>
            <a:r>
              <a:rPr lang="en-US" dirty="0"/>
              <a:t>(</a:t>
            </a:r>
            <a:r>
              <a:rPr lang="en-US" i="1" dirty="0"/>
              <a:t>completely hopeless</a:t>
            </a:r>
            <a:r>
              <a:rPr lang="en-US" dirty="0"/>
              <a:t>, time to cry in a corner)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291880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Scales Best?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46672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z(n)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4667250" cy="6286500"/>
              </a:xfrm>
              <a:blipFill>
                <a:blip r:embed="rId2"/>
                <a:stretch>
                  <a:fillRect l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75578" y="4021572"/>
                <a:ext cx="6129222" cy="1764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dirty="0"/>
                  <a:t>The</a:t>
                </a:r>
                <a:r>
                  <a:rPr kumimoji="0" lang="en-US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</a:t>
                </a:r>
                <a:r>
                  <a:rPr kumimoji="0" lang="en-US" sz="3600" b="1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only</a:t>
                </a:r>
                <a:r>
                  <a:rPr kumimoji="0" lang="en-US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thing that I can say for sure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is better tha</a:t>
                </a:r>
                <a:r>
                  <a:rPr lang="en-US" dirty="0"/>
                  <a:t>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. Why???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578" y="4021572"/>
                <a:ext cx="6129222" cy="1764586"/>
              </a:xfrm>
              <a:prstGeom prst="rect">
                <a:avLst/>
              </a:prstGeom>
              <a:blipFill>
                <a:blip r:embed="rId3"/>
                <a:stretch>
                  <a:fillRect l="-3682" t="-4844" r="-2388" b="-124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90815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86232"/>
                  </p:ext>
                </p:extLst>
              </p:nvPr>
            </p:nvGraphicFramePr>
            <p:xfrm>
              <a:off x="1168927" y="1515505"/>
              <a:ext cx="10695152" cy="72763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1601">
                      <a:extLst>
                        <a:ext uri="{9D8B030D-6E8A-4147-A177-3AD203B41FA5}">
                          <a16:colId xmlns:a16="http://schemas.microsoft.com/office/drawing/2014/main" val="842974714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75775168"/>
                        </a:ext>
                      </a:extLst>
                    </a:gridCol>
                    <a:gridCol w="1197204">
                      <a:extLst>
                        <a:ext uri="{9D8B030D-6E8A-4147-A177-3AD203B41FA5}">
                          <a16:colId xmlns:a16="http://schemas.microsoft.com/office/drawing/2014/main" val="1914839310"/>
                        </a:ext>
                      </a:extLst>
                    </a:gridCol>
                    <a:gridCol w="1077237">
                      <a:extLst>
                        <a:ext uri="{9D8B030D-6E8A-4147-A177-3AD203B41FA5}">
                          <a16:colId xmlns:a16="http://schemas.microsoft.com/office/drawing/2014/main" val="1695561390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067558408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2976133629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33504347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40518306"/>
                        </a:ext>
                      </a:extLst>
                    </a:gridCol>
                  </a:tblGrid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1</a:t>
                          </a: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log</a:t>
                          </a:r>
                          <a:r>
                            <a:rPr lang="en-US" sz="2800" i="1" baseline="0" dirty="0"/>
                            <a:t>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n</a:t>
                          </a: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n log n</a:t>
                          </a: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baseline="0" dirty="0"/>
                            <a:t>n</a:t>
                          </a:r>
                          <a:r>
                            <a:rPr lang="en-US" sz="2800" i="1" baseline="60000" dirty="0"/>
                            <a:t>2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1" baseline="0" dirty="0"/>
                            <a:t>n</a:t>
                          </a:r>
                          <a:r>
                            <a:rPr lang="en-US" sz="2800" i="1" baseline="60000" dirty="0"/>
                            <a:t>3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2</a:t>
                          </a:r>
                          <a:r>
                            <a:rPr lang="en-US" sz="2800" i="1" baseline="60000" dirty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23175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b="0" i="0" dirty="0" smtClean="0"/>
                                  <m:t>O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8349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8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808120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8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60477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/>
                            <a:t>)</a:t>
                          </a: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7218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5035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86232"/>
                  </p:ext>
                </p:extLst>
              </p:nvPr>
            </p:nvGraphicFramePr>
            <p:xfrm>
              <a:off x="1168927" y="1515505"/>
              <a:ext cx="10695152" cy="72763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1601">
                      <a:extLst>
                        <a:ext uri="{9D8B030D-6E8A-4147-A177-3AD203B41FA5}">
                          <a16:colId xmlns:a16="http://schemas.microsoft.com/office/drawing/2014/main" val="842974714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75775168"/>
                        </a:ext>
                      </a:extLst>
                    </a:gridCol>
                    <a:gridCol w="1197204">
                      <a:extLst>
                        <a:ext uri="{9D8B030D-6E8A-4147-A177-3AD203B41FA5}">
                          <a16:colId xmlns:a16="http://schemas.microsoft.com/office/drawing/2014/main" val="1914839310"/>
                        </a:ext>
                      </a:extLst>
                    </a:gridCol>
                    <a:gridCol w="1077237">
                      <a:extLst>
                        <a:ext uri="{9D8B030D-6E8A-4147-A177-3AD203B41FA5}">
                          <a16:colId xmlns:a16="http://schemas.microsoft.com/office/drawing/2014/main" val="1695561390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067558408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2976133629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33504347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40518306"/>
                        </a:ext>
                      </a:extLst>
                    </a:gridCol>
                  </a:tblGrid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1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log</a:t>
                          </a:r>
                          <a:r>
                            <a:rPr lang="en-US" sz="2800" i="1" baseline="0" dirty="0" smtClean="0"/>
                            <a:t>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 log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2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3</a:t>
                          </a:r>
                          <a:endParaRPr lang="en-US" sz="2800" i="1" dirty="0" smtClean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2</a:t>
                          </a:r>
                          <a:r>
                            <a:rPr lang="en-US" sz="2800" i="1" baseline="60000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23175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100503" r="-406628" b="-401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8349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199500" r="-406628" b="-299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808120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301005" r="-406628" b="-2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60477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401005" r="-406628" b="-1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7218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501005" r="-406628" b="-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5035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970062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0999" y="2603500"/>
                <a:ext cx="12334875" cy="67500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Proving tight bounds is often infeasible</a:t>
                </a:r>
              </a:p>
              <a:p>
                <a:r>
                  <a:rPr lang="en-US" dirty="0"/>
                  <a:t>Usually, from practical standpoint, the </a:t>
                </a:r>
                <a:r>
                  <a:rPr lang="en-US" i="1" dirty="0"/>
                  <a:t>worst case scenario </a:t>
                </a:r>
                <a:r>
                  <a:rPr lang="en-US" dirty="0"/>
                  <a:t>is what matters, so most discussions are about O(g(n))</a:t>
                </a:r>
              </a:p>
              <a:p>
                <a:r>
                  <a:rPr lang="en-US" dirty="0"/>
                  <a:t>Often, lower bound is not so interesting, as in happy-day scenario you get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0999" y="2603500"/>
                <a:ext cx="12334875" cy="6750050"/>
              </a:xfrm>
              <a:blipFill>
                <a:blip r:embed="rId2"/>
                <a:stretch>
                  <a:fillRect l="-1136" r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58651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Big Mistake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BIG MISTAKE</a:t>
                </a:r>
                <a:r>
                  <a:rPr lang="en-US" dirty="0"/>
                  <a:t>: assuming that an upper bound is tight, </a:t>
                </a:r>
                <a:r>
                  <a:rPr lang="en-US" dirty="0" err="1"/>
                  <a:t>eg</a:t>
                </a:r>
                <a:r>
                  <a:rPr lang="en-US" dirty="0"/>
                  <a:t> claiming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necessarily better than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Although you might still want to prefer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if you do not have any other information</a:t>
                </a:r>
              </a:p>
              <a:p>
                <a:r>
                  <a:rPr lang="en-US" dirty="0"/>
                  <a:t>Even if a lower upper bound O exists, it might be too difficult to formally prove it,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might just be the best approximation we currently have </a:t>
                </a:r>
              </a:p>
              <a:p>
                <a:r>
                  <a:rPr lang="en-US" dirty="0"/>
                  <a:t>However, it is also important to consider that worst case scenario is different from the average one, but proving averages is much more difficult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3" t="-679" r="-1263" b="-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73026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8601" y="3576636"/>
                <a:ext cx="12515850" cy="57102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Note the “</a:t>
                </a:r>
                <a:r>
                  <a:rPr lang="en-US" dirty="0" err="1"/>
                  <a:t>int</a:t>
                </a:r>
                <a:r>
                  <a:rPr lang="en-US" dirty="0"/>
                  <a:t> j=</a:t>
                </a:r>
                <a:r>
                  <a:rPr lang="en-US" dirty="0" err="1"/>
                  <a:t>i</a:t>
                </a:r>
                <a:r>
                  <a:rPr lang="en-US" dirty="0"/>
                  <a:t>”. What can we say about that function?</a:t>
                </a:r>
              </a:p>
              <a:p>
                <a:r>
                  <a:rPr lang="en-US" dirty="0"/>
                  <a:t>Without digging into the math, we can say that, even in best case, first loop is taken at least once,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worst case, not worse than assuming “</a:t>
                </a:r>
                <a:r>
                  <a:rPr lang="en-US" dirty="0" err="1"/>
                  <a:t>int</a:t>
                </a:r>
                <a:r>
                  <a:rPr lang="en-US" dirty="0"/>
                  <a:t> j=0”,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In other words, we can mentally consider a more expensive algorithm which does more iterations, but that is easier then to analyze</a:t>
                </a:r>
              </a:p>
              <a:p>
                <a:r>
                  <a:rPr lang="en-US" dirty="0"/>
                  <a:t>Is the true complexity closer to the lower or to the upper bound?  Maybe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 ???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1" y="3576636"/>
                <a:ext cx="12515850" cy="5710239"/>
              </a:xfrm>
              <a:blipFill>
                <a:blip r:embed="rId2"/>
                <a:stretch>
                  <a:fillRect l="-1169" t="-1603" r="-438" b="-3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449" y="482024"/>
            <a:ext cx="945832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 something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027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444500"/>
            <a:ext cx="12306300" cy="2159000"/>
          </a:xfrm>
        </p:spPr>
        <p:txBody>
          <a:bodyPr>
            <a:normAutofit/>
          </a:bodyPr>
          <a:lstStyle/>
          <a:p>
            <a:r>
              <a:rPr lang="en-US" dirty="0"/>
              <a:t>Let’s Dig Into the Math…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5057774"/>
                <a:ext cx="11099800" cy="3832225"/>
              </a:xfrm>
            </p:spPr>
            <p:txBody>
              <a:bodyPr/>
              <a:lstStyle/>
              <a:p>
                <a:r>
                  <a:rPr lang="en-US" dirty="0"/>
                  <a:t>Outer loop is taken N times</a:t>
                </a:r>
              </a:p>
              <a:p>
                <a:r>
                  <a:rPr lang="en-US" dirty="0"/>
                  <a:t>Inner loop is shorter by 1 at each iteration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 …+1=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5057774"/>
                <a:ext cx="11099800" cy="3832225"/>
              </a:xfrm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9699" y="2565856"/>
            <a:ext cx="945832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 something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566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48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8175" y="3300588"/>
                <a:ext cx="5715000" cy="54814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Think about a rectangle with sides N and N+1</a:t>
                </a:r>
              </a:p>
              <a:p>
                <a:r>
                  <a:rPr lang="en-US" dirty="0"/>
                  <a:t>Its area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But we are interested only in the colored area, so divide by 2</a:t>
                </a:r>
              </a:p>
              <a:p>
                <a:r>
                  <a:rPr lang="en-US" dirty="0"/>
                  <a:t>1+2+3+4 = 4 * 5 / 2 = 10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8175" y="3300588"/>
                <a:ext cx="5715000" cy="5481462"/>
              </a:xfrm>
              <a:blipFill>
                <a:blip r:embed="rId3"/>
                <a:stretch>
                  <a:fillRect l="-2561" r="-2241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02708"/>
              </p:ext>
            </p:extLst>
          </p:nvPr>
        </p:nvGraphicFramePr>
        <p:xfrm>
          <a:off x="6768041" y="3278363"/>
          <a:ext cx="5119160" cy="5433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790">
                  <a:extLst>
                    <a:ext uri="{9D8B030D-6E8A-4147-A177-3AD203B41FA5}">
                      <a16:colId xmlns:a16="http://schemas.microsoft.com/office/drawing/2014/main" val="1427888952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2800842422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829614565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1942014112"/>
                    </a:ext>
                  </a:extLst>
                </a:gridCol>
              </a:tblGrid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017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73903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79432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82809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5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32385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6552950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367" y="1790000"/>
            <a:ext cx="5095153" cy="3286497"/>
          </a:xfrm>
        </p:spPr>
        <p:txBody>
          <a:bodyPr/>
          <a:lstStyle/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102453" y="1942400"/>
            <a:ext cx="5454606" cy="7358643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Tx/>
              <a:buChar char="★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+= array[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+= array[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+= array[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08077" y="1168042"/>
            <a:ext cx="500938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/>
              <a:t>instructions(N=3)=13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367" y="1482428"/>
            <a:ext cx="617125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/>
              <a:t>instructions(N=0)=4 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367" y="74250"/>
            <a:ext cx="660757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dirty="0"/>
              <a:t>instructions(N)= 3N + 4 </a:t>
            </a:r>
          </a:p>
        </p:txBody>
      </p:sp>
      <p:sp>
        <p:nvSpPr>
          <p:cNvPr id="9" name="Left Brace 8"/>
          <p:cNvSpPr/>
          <p:nvPr/>
        </p:nvSpPr>
        <p:spPr>
          <a:xfrm>
            <a:off x="6655853" y="4023763"/>
            <a:ext cx="395346" cy="1103586"/>
          </a:xfrm>
          <a:prstGeom prst="leftBrace">
            <a:avLst>
              <a:gd name="adj1" fmla="val 8333"/>
              <a:gd name="adj2" fmla="val 5206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6652832" y="5621721"/>
            <a:ext cx="395346" cy="1103586"/>
          </a:xfrm>
          <a:prstGeom prst="leftBrace">
            <a:avLst>
              <a:gd name="adj1" fmla="val 8333"/>
              <a:gd name="adj2" fmla="val 5206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6662690" y="7264926"/>
            <a:ext cx="395346" cy="1103586"/>
          </a:xfrm>
          <a:prstGeom prst="leftBrace">
            <a:avLst>
              <a:gd name="adj1" fmla="val 8333"/>
              <a:gd name="adj2" fmla="val 5206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27" y="4924100"/>
            <a:ext cx="6250859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Number of instructions depends on size N of the array, plus some constant cost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Can be represented with a function,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f(N)=3N+4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For large N, constants are not important</a:t>
            </a:r>
          </a:p>
        </p:txBody>
      </p:sp>
    </p:spTree>
    <p:extLst>
      <p:ext uri="{BB962C8B-B14F-4D97-AF65-F5344CB8AC3E}">
        <p14:creationId xmlns:p14="http://schemas.microsoft.com/office/powerpoint/2010/main" val="180485127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Playlist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1" y="2906252"/>
            <a:ext cx="12690706" cy="55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8585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0" y="2265229"/>
            <a:ext cx="11639767" cy="5115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996" y="293630"/>
            <a:ext cx="12518795" cy="1677971"/>
          </a:xfrm>
        </p:spPr>
        <p:txBody>
          <a:bodyPr>
            <a:noAutofit/>
          </a:bodyPr>
          <a:lstStyle/>
          <a:p>
            <a:r>
              <a:rPr lang="en-US" sz="6600" dirty="0"/>
              <a:t>Sort by Title or Artist, </a:t>
            </a:r>
            <a:br>
              <a:rPr lang="en-US" sz="6600" dirty="0"/>
            </a:br>
            <a:r>
              <a:rPr lang="en-US" sz="6600" dirty="0"/>
              <a:t>Ascending or Descending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40" y="5466761"/>
            <a:ext cx="9867573" cy="42868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7002929">
            <a:off x="5752970" y="3868294"/>
            <a:ext cx="1498862" cy="876693"/>
          </a:xfrm>
          <a:prstGeom prst="right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 rot="3625450">
            <a:off x="4273369" y="6661959"/>
            <a:ext cx="1498862" cy="876693"/>
          </a:xfrm>
          <a:prstGeom prst="right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149341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844" y="3806963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you sort when playing cards? </a:t>
            </a:r>
          </a:p>
        </p:txBody>
      </p:sp>
      <p:pic>
        <p:nvPicPr>
          <p:cNvPr id="1030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7" y="339732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7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7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627" y="339732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2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0" y="6581848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2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7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7" y="6564483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02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8453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03" y="2603500"/>
            <a:ext cx="12433955" cy="68233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Many different sorting algorithms, with different properties</a:t>
            </a:r>
          </a:p>
          <a:p>
            <a:r>
              <a:rPr lang="en-US" dirty="0"/>
              <a:t>Given two items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just need a </a:t>
            </a:r>
            <a:r>
              <a:rPr lang="en-US" i="1" dirty="0"/>
              <a:t>comparator </a:t>
            </a:r>
            <a:r>
              <a:rPr lang="en-US" dirty="0"/>
              <a:t>that can state which one is greater or equal</a:t>
            </a:r>
          </a:p>
          <a:p>
            <a:pPr lvl="1"/>
            <a:r>
              <a:rPr lang="en-US" dirty="0"/>
              <a:t>easy to say that 5 greater than 2, but what does it mean that song </a:t>
            </a:r>
            <a:r>
              <a:rPr lang="en-US" i="1" dirty="0"/>
              <a:t>A </a:t>
            </a:r>
            <a:r>
              <a:rPr lang="en-US" dirty="0"/>
              <a:t>is greater than song </a:t>
            </a:r>
            <a:r>
              <a:rPr lang="en-US" i="1" dirty="0"/>
              <a:t>B</a:t>
            </a:r>
            <a:r>
              <a:rPr lang="en-US" dirty="0"/>
              <a:t>? e.g., could look at alphabetic ordering of titles or artist names </a:t>
            </a:r>
          </a:p>
          <a:p>
            <a:r>
              <a:rPr lang="en-US" dirty="0"/>
              <a:t>Most language APIs provides good defaults</a:t>
            </a:r>
          </a:p>
          <a:p>
            <a:pPr lvl="1"/>
            <a:r>
              <a:rPr lang="en-US" dirty="0"/>
              <a:t>Unless very large data, default will be fine 99% of the cases</a:t>
            </a:r>
          </a:p>
          <a:p>
            <a:r>
              <a:rPr lang="en-US" dirty="0"/>
              <a:t>Sorting is very popular in programming</a:t>
            </a:r>
          </a:p>
          <a:p>
            <a:pPr lvl="1"/>
            <a:r>
              <a:rPr lang="en-US" dirty="0"/>
              <a:t>Important to understand how it works under the hood</a:t>
            </a:r>
          </a:p>
          <a:p>
            <a:r>
              <a:rPr lang="en-US" dirty="0"/>
              <a:t>Tractable mathematically</a:t>
            </a:r>
          </a:p>
          <a:p>
            <a:pPr lvl="1"/>
            <a:r>
              <a:rPr lang="en-US" dirty="0"/>
              <a:t>So good example to show how to analyze algorithms</a:t>
            </a:r>
          </a:p>
        </p:txBody>
      </p:sp>
    </p:spTree>
    <p:extLst>
      <p:ext uri="{BB962C8B-B14F-4D97-AF65-F5344CB8AC3E}">
        <p14:creationId xmlns:p14="http://schemas.microsoft.com/office/powerpoint/2010/main" val="26381889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Bubble Sort</a:t>
            </a:r>
          </a:p>
          <a:p>
            <a:r>
              <a:rPr lang="en-US" b="1" dirty="0"/>
              <a:t>Insertion Sort</a:t>
            </a:r>
          </a:p>
          <a:p>
            <a:r>
              <a:rPr lang="en-US" b="1" dirty="0"/>
              <a:t>Merge Sort</a:t>
            </a:r>
            <a:r>
              <a:rPr lang="en-US" dirty="0"/>
              <a:t> (next class)</a:t>
            </a:r>
          </a:p>
          <a:p>
            <a:r>
              <a:rPr lang="en-US" b="1" dirty="0"/>
              <a:t>Quick Sort </a:t>
            </a:r>
            <a:r>
              <a:rPr lang="en-US" dirty="0"/>
              <a:t>(next class)</a:t>
            </a:r>
          </a:p>
          <a:p>
            <a:r>
              <a:rPr lang="en-US" dirty="0"/>
              <a:t>There are more, but those are the most famous that you need to know </a:t>
            </a:r>
          </a:p>
          <a:p>
            <a:r>
              <a:rPr lang="en-US" dirty="0"/>
              <a:t>Good way to see a problem been solved in many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85937759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Easiest</a:t>
            </a:r>
            <a:r>
              <a:rPr lang="en-US" dirty="0"/>
              <a:t> sorting algorithms</a:t>
            </a:r>
          </a:p>
          <a:p>
            <a:r>
              <a:rPr lang="en-US" dirty="0"/>
              <a:t>From left to right</a:t>
            </a:r>
          </a:p>
          <a:p>
            <a:r>
              <a:rPr lang="en-US" dirty="0"/>
              <a:t>Look at adjacent cards, and swap them if not in order</a:t>
            </a:r>
          </a:p>
          <a:p>
            <a:r>
              <a:rPr lang="en-US" dirty="0"/>
              <a:t>Repeat from left to right till no more swap</a:t>
            </a:r>
          </a:p>
        </p:txBody>
      </p:sp>
    </p:spTree>
    <p:extLst>
      <p:ext uri="{BB962C8B-B14F-4D97-AF65-F5344CB8AC3E}">
        <p14:creationId xmlns:p14="http://schemas.microsoft.com/office/powerpoint/2010/main" val="84159511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339732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339732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35405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339732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339732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1150186" y="1913641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0678" y="2009552"/>
            <a:ext cx="5514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swap,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they are in order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3555843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3555843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357016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3555843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3555843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Up Arrow 15"/>
          <p:cNvSpPr/>
          <p:nvPr/>
        </p:nvSpPr>
        <p:spPr>
          <a:xfrm>
            <a:off x="2855345" y="5198953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937" y="5294864"/>
            <a:ext cx="12567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wap</a:t>
            </a:r>
          </a:p>
        </p:txBody>
      </p:sp>
      <p:pic>
        <p:nvPicPr>
          <p:cNvPr id="18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6649406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664940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664940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6649406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6663730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rved Up Arrow 22"/>
          <p:cNvSpPr/>
          <p:nvPr/>
        </p:nvSpPr>
        <p:spPr>
          <a:xfrm>
            <a:off x="4311499" y="8405852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23181" y="8501763"/>
            <a:ext cx="5514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swap,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they are in order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85865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5326" y="276887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553" y="27688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9194" y="27688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0929" y="276887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835" y="291211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5367301" y="1714291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2409" y="1810202"/>
            <a:ext cx="12567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wap</a:t>
            </a:r>
          </a:p>
        </p:txBody>
      </p:sp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3627" y="3624974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553" y="3624974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9194" y="3624974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5326" y="3639298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835" y="3639298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Up Arrow 15"/>
          <p:cNvSpPr/>
          <p:nvPr/>
        </p:nvSpPr>
        <p:spPr>
          <a:xfrm>
            <a:off x="630619" y="5158289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1746" y="5398265"/>
            <a:ext cx="957506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Restart from beginning.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 each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iteration, at least one card </a:t>
            </a:r>
            <a:r>
              <a:rPr lang="en-US" dirty="0"/>
              <a:t>will be in right position, as it </a:t>
            </a:r>
            <a:r>
              <a:rPr lang="en-US" i="1" dirty="0"/>
              <a:t>bubbles up</a:t>
            </a:r>
            <a:r>
              <a:rPr lang="en-US" dirty="0"/>
              <a:t> to the to top.</a:t>
            </a:r>
          </a:p>
        </p:txBody>
      </p:sp>
    </p:spTree>
    <p:extLst>
      <p:ext uri="{BB962C8B-B14F-4D97-AF65-F5344CB8AC3E}">
        <p14:creationId xmlns:p14="http://schemas.microsoft.com/office/powerpoint/2010/main" val="1438517052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of 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r>
                  <a:rPr lang="en-US" dirty="0"/>
                  <a:t>To sort N cards, need </a:t>
                </a:r>
                <a:r>
                  <a:rPr lang="en-US" i="1" dirty="0"/>
                  <a:t>at most </a:t>
                </a:r>
                <a:r>
                  <a:rPr lang="en-US" dirty="0"/>
                  <a:t>N iterations, in which you check </a:t>
                </a:r>
                <a:r>
                  <a:rPr lang="en-US" i="1" dirty="0"/>
                  <a:t>at most</a:t>
                </a:r>
                <a:r>
                  <a:rPr lang="en-US" dirty="0"/>
                  <a:t> N-1 pairs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r>
                  <a:rPr lang="en-US" dirty="0"/>
                  <a:t>Even if already sorted, need to check each of N-1 pairs at least once, to see if indeed sorted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and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pair comparisons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67" r="-2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75914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904" y="2595775"/>
            <a:ext cx="6570090" cy="6286500"/>
          </a:xfrm>
        </p:spPr>
        <p:txBody>
          <a:bodyPr/>
          <a:lstStyle/>
          <a:p>
            <a:r>
              <a:rPr lang="en-US" dirty="0"/>
              <a:t>An array of size 0 or 1 is always considered sorted</a:t>
            </a:r>
          </a:p>
          <a:p>
            <a:r>
              <a:rPr lang="en-US" dirty="0"/>
              <a:t>From left to right, till length N</a:t>
            </a:r>
          </a:p>
          <a:p>
            <a:r>
              <a:rPr lang="en-US" dirty="0"/>
              <a:t>K-leftmost values are sorted</a:t>
            </a:r>
          </a:p>
          <a:p>
            <a:r>
              <a:rPr lang="en-US" dirty="0"/>
              <a:t>Position K+1 is not sorted, insert it in the first K</a:t>
            </a:r>
          </a:p>
          <a:p>
            <a:pPr lvl="1"/>
            <a:r>
              <a:rPr lang="en-US" dirty="0"/>
              <a:t>by swapping adjacent elements, like in Bubble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227842" y="290693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227842" y="395204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227842" y="499715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227842" y="604226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227842" y="708737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227842" y="813248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575324" y="2813045"/>
            <a:ext cx="75180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81017" y="385284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81017" y="4927913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81017" y="597151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81017" y="6924731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81017" y="7969841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8565177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1950" y="4583637"/>
                <a:ext cx="12306300" cy="39369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nested loops </a:t>
                </a:r>
              </a:p>
              <a:p>
                <a:r>
                  <a:rPr lang="en-US" dirty="0"/>
                  <a:t>Inner loop executed once per each element in array</a:t>
                </a:r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Twice as big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2∗2=4</m:t>
                    </m:r>
                  </m:oMath>
                </a14:m>
                <a:r>
                  <a:rPr lang="en-US" dirty="0"/>
                  <a:t> times as slow!!! (roughly)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4583637"/>
                <a:ext cx="12306300" cy="3936999"/>
              </a:xfrm>
              <a:blipFill>
                <a:blip r:embed="rId2"/>
                <a:stretch>
                  <a:fillRect l="-1139" t="-1703" b="-5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451" y="759885"/>
            <a:ext cx="714375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!=j &amp;&amp; array[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array[j]){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pairs++;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24750" y="201602"/>
            <a:ext cx="53721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On my machine, repeated 100 times: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N=100   seconds=0.005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N=200   seconds=0.005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N=400   seconds=0.012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N=800   seconds=0.072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N=1600  seconds=0.211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N=3200  seconds=0.754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N=6400  seconds=2.829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N=12800 seconds=11.48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45670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39147"/>
            <a:ext cx="11099800" cy="1110923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79821" y="2003722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79821" y="2811683"/>
          <a:ext cx="415078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79821" y="3614564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79821" y="4422525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9821" y="5230486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79821" y="603844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79821" y="685201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79821" y="766558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08920" y="7566649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0313" y="5937558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75548" y="2643964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66310" y="3469727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0313" y="5100283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66310" y="6745600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5548" y="1906026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05266" y="429549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85641" y="1850617"/>
                <a:ext cx="6174558" cy="62091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Best case:</a:t>
                </a:r>
                <a:r>
                  <a:rPr kumimoji="0" lang="en-US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already sorted, e.g., 1-2-3-4-5-6, need to do N-1 comparisons, so </a:t>
                </a:r>
                <a:r>
                  <a:rPr kumimoji="0" lang="el-GR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cs typeface="Times New Roman" panose="02020603050405020304" pitchFamily="18" charset="0"/>
                    <a:sym typeface="Helvetica Light"/>
                  </a:rPr>
                  <a:t>Ω</a:t>
                </a:r>
                <a:r>
                  <a:rPr kumimoji="0" lang="en-US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cs typeface="Times New Roman" panose="02020603050405020304" pitchFamily="18" charset="0"/>
                    <a:sym typeface="Helvetica Light"/>
                  </a:rPr>
                  <a:t>(N)</a:t>
                </a:r>
              </a:p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sz="36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Times New Roman" panose="02020603050405020304" pitchFamily="18" charset="0"/>
                  <a:sym typeface="Helvetica Light"/>
                </a:endParaRPr>
              </a:p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baseline="0" dirty="0">
                    <a:cs typeface="Times New Roman" panose="02020603050405020304" pitchFamily="18" charset="0"/>
                  </a:rPr>
                  <a:t>Worst case:</a:t>
                </a:r>
                <a:r>
                  <a:rPr lang="en-US" dirty="0">
                    <a:cs typeface="Times New Roman" panose="02020603050405020304" pitchFamily="18" charset="0"/>
                  </a:rPr>
                  <a:t> opposite order, </a:t>
                </a:r>
                <a:r>
                  <a:rPr lang="en-US" dirty="0" err="1">
                    <a:cs typeface="Times New Roman" panose="02020603050405020304" pitchFamily="18" charset="0"/>
                  </a:rPr>
                  <a:t>e.g</a:t>
                </a:r>
                <a:r>
                  <a:rPr lang="en-US" dirty="0">
                    <a:cs typeface="Times New Roman" panose="02020603050405020304" pitchFamily="18" charset="0"/>
                  </a:rPr>
                  <a:t>, 6-5-4-3-2-1, each element needs to be compared and swapped with all previous K ones, so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)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641" y="1850617"/>
                <a:ext cx="6174558" cy="6209136"/>
              </a:xfrm>
              <a:prstGeom prst="rect">
                <a:avLst/>
              </a:prstGeom>
              <a:blipFill>
                <a:blip r:embed="rId2"/>
                <a:stretch>
                  <a:fillRect l="-3356" t="-982" r="-2172" b="-3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54010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78A5-26B7-3A46-A755-E9318EC4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vs. Worst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9CD618-03D3-F847-9DE1-F46ECC2B85B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1760" y="2603500"/>
                <a:ext cx="12750800" cy="6957060"/>
              </a:xfrm>
            </p:spPr>
            <p:txBody>
              <a:bodyPr/>
              <a:lstStyle/>
              <a:p>
                <a:r>
                  <a:rPr lang="en-US" dirty="0"/>
                  <a:t>“Best case” is not when </a:t>
                </a:r>
                <a:r>
                  <a:rPr lang="en-US" b="1" dirty="0"/>
                  <a:t>N=0</a:t>
                </a:r>
              </a:p>
              <a:p>
                <a:r>
                  <a:rPr lang="en-US" dirty="0"/>
                  <a:t>Runtime might not only depend on size </a:t>
                </a:r>
                <a:r>
                  <a:rPr lang="en-US" b="1" dirty="0"/>
                  <a:t>N</a:t>
                </a:r>
                <a:r>
                  <a:rPr lang="en-US" dirty="0"/>
                  <a:t>, but also on the </a:t>
                </a:r>
                <a:r>
                  <a:rPr lang="en-US" b="1" dirty="0"/>
                  <a:t>content</a:t>
                </a:r>
                <a:r>
                  <a:rPr lang="en-US" dirty="0"/>
                  <a:t> of the input</a:t>
                </a:r>
              </a:p>
              <a:p>
                <a:pPr lvl="1"/>
                <a:r>
                  <a:rPr lang="en-US" dirty="0"/>
                  <a:t>an array already sorted will likely take less time to sort than a shuffled one</a:t>
                </a:r>
              </a:p>
              <a:p>
                <a:pPr lvl="1"/>
                <a:r>
                  <a:rPr lang="en-US" dirty="0"/>
                  <a:t>on the other hand, summing all integers in an array will likely have no difference between Best and Worst case, </a:t>
                </a:r>
                <a:r>
                  <a:rPr lang="en-US" dirty="0" err="1"/>
                  <a:t>ie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</a:p>
              <a:p>
                <a:r>
                  <a:rPr lang="en-US" dirty="0"/>
                  <a:t>Considering all possible inputs in a mathematical formula would not be viable</a:t>
                </a:r>
              </a:p>
              <a:p>
                <a:pPr lvl="1"/>
                <a:r>
                  <a:rPr lang="en-US" dirty="0"/>
                  <a:t>that is why we talk about BEST and WORST cases </a:t>
                </a:r>
                <a:r>
                  <a:rPr lang="en-US"/>
                  <a:t>in relation to </a:t>
                </a:r>
                <a:r>
                  <a:rPr lang="en-US" b="1" dirty="0"/>
                  <a:t>N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9CD618-03D3-F847-9DE1-F46ECC2B85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760" y="2603500"/>
                <a:ext cx="12750800" cy="6957060"/>
              </a:xfrm>
              <a:blipFill>
                <a:blip r:embed="rId2"/>
                <a:stretch>
                  <a:fillRect l="-796" r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868244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1.4 and 2.1</a:t>
            </a:r>
          </a:p>
          <a:p>
            <a:r>
              <a:rPr lang="en-US" dirty="0"/>
              <a:t>Study code in the </a:t>
            </a:r>
            <a:r>
              <a:rPr lang="en-US" i="1" dirty="0"/>
              <a:t>org.pg4200.les03</a:t>
            </a:r>
            <a:r>
              <a:rPr lang="en-US" dirty="0"/>
              <a:t> package</a:t>
            </a:r>
          </a:p>
          <a:p>
            <a:r>
              <a:rPr lang="en-US" dirty="0"/>
              <a:t>Do exercises in </a:t>
            </a:r>
            <a:r>
              <a:rPr lang="en-US" i="1" dirty="0"/>
              <a:t>exercises/ex03</a:t>
            </a:r>
          </a:p>
          <a:p>
            <a:r>
              <a:rPr lang="en-US" dirty="0"/>
              <a:t>Extra: do exercises in the book</a:t>
            </a:r>
          </a:p>
        </p:txBody>
      </p:sp>
    </p:spTree>
    <p:extLst>
      <p:ext uri="{BB962C8B-B14F-4D97-AF65-F5344CB8AC3E}">
        <p14:creationId xmlns:p14="http://schemas.microsoft.com/office/powerpoint/2010/main" val="27623673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603500"/>
            <a:ext cx="12106275" cy="6286500"/>
          </a:xfrm>
        </p:spPr>
        <p:txBody>
          <a:bodyPr/>
          <a:lstStyle/>
          <a:p>
            <a:r>
              <a:rPr lang="en-US" dirty="0"/>
              <a:t>When analyzing algorithms, we will not look at the low level optimization details</a:t>
            </a:r>
          </a:p>
          <a:p>
            <a:r>
              <a:rPr lang="en-US" b="1" dirty="0"/>
              <a:t>N</a:t>
            </a:r>
            <a:r>
              <a:rPr lang="en-US" dirty="0"/>
              <a:t> as representation of the problem size (</a:t>
            </a:r>
            <a:r>
              <a:rPr lang="en-US" dirty="0" err="1"/>
              <a:t>eg</a:t>
            </a:r>
            <a:r>
              <a:rPr lang="en-US" dirty="0"/>
              <a:t>, length of array or number of elements in a container)</a:t>
            </a:r>
          </a:p>
          <a:p>
            <a:r>
              <a:rPr lang="en-US" dirty="0"/>
              <a:t>How does the algorithm </a:t>
            </a:r>
            <a:r>
              <a:rPr lang="en-US" i="1" dirty="0"/>
              <a:t>scale</a:t>
            </a:r>
            <a:r>
              <a:rPr lang="en-US" dirty="0"/>
              <a:t> for larger sizes???</a:t>
            </a:r>
          </a:p>
          <a:p>
            <a:r>
              <a:rPr lang="en-US" dirty="0"/>
              <a:t>Example: if my website works fine with a load of 100 users, what will happen with 2,000??? Will I just need 20 times the resources?  </a:t>
            </a:r>
          </a:p>
        </p:txBody>
      </p:sp>
    </p:spTree>
    <p:extLst>
      <p:ext uri="{BB962C8B-B14F-4D97-AF65-F5344CB8AC3E}">
        <p14:creationId xmlns:p14="http://schemas.microsoft.com/office/powerpoint/2010/main" val="31418251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651" y="2336800"/>
            <a:ext cx="7356474" cy="6286500"/>
          </a:xfrm>
        </p:spPr>
        <p:txBody>
          <a:bodyPr/>
          <a:lstStyle/>
          <a:p>
            <a:r>
              <a:rPr lang="en-US" dirty="0"/>
              <a:t>1 rice grain on first square</a:t>
            </a:r>
          </a:p>
          <a:p>
            <a:r>
              <a:rPr lang="en-US" dirty="0"/>
              <a:t>Double at each square</a:t>
            </a:r>
          </a:p>
          <a:p>
            <a:r>
              <a:rPr lang="en-US" dirty="0"/>
              <a:t>How many grains on the board?</a:t>
            </a:r>
          </a:p>
          <a:p>
            <a:r>
              <a:rPr lang="en-US" dirty="0"/>
              <a:t>18,446,744,073,709,551,615</a:t>
            </a:r>
          </a:p>
          <a:p>
            <a:r>
              <a:rPr lang="en-US" dirty="0" err="1"/>
              <a:t>ie</a:t>
            </a:r>
            <a:r>
              <a:rPr lang="en-US" dirty="0"/>
              <a:t>, 18 </a:t>
            </a:r>
            <a:r>
              <a:rPr lang="en-US" b="1" dirty="0"/>
              <a:t>Quintillions</a:t>
            </a:r>
            <a:r>
              <a:rPr lang="en-US" dirty="0"/>
              <a:t> </a:t>
            </a:r>
          </a:p>
        </p:txBody>
      </p:sp>
      <p:pic>
        <p:nvPicPr>
          <p:cNvPr id="4098" name="Picture 2" descr="https://upload.wikimedia.org/wikipedia/commons/thumb/c/cd/Wheat_and_chessboard_problem.jpg/220px-Wheat_and_chessboard_probl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6961"/>
            <a:ext cx="5454651" cy="43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en-US" dirty="0"/>
              <a:t>Wheat/Rice and Chessboard Problem</a:t>
            </a:r>
          </a:p>
        </p:txBody>
      </p:sp>
    </p:spTree>
    <p:extLst>
      <p:ext uri="{BB962C8B-B14F-4D97-AF65-F5344CB8AC3E}">
        <p14:creationId xmlns:p14="http://schemas.microsoft.com/office/powerpoint/2010/main" val="4367226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2603500"/>
            <a:ext cx="12287250" cy="6286500"/>
          </a:xfrm>
        </p:spPr>
        <p:txBody>
          <a:bodyPr/>
          <a:lstStyle/>
          <a:p>
            <a:r>
              <a:rPr lang="en-US" dirty="0"/>
              <a:t>Mathematically define the cost as a function of the input size </a:t>
            </a:r>
          </a:p>
          <a:p>
            <a:r>
              <a:rPr lang="en-US" i="1" dirty="0"/>
              <a:t>Precise</a:t>
            </a:r>
            <a:r>
              <a:rPr lang="en-US" dirty="0"/>
              <a:t> functions can be impractical, so we need approximations</a:t>
            </a:r>
          </a:p>
          <a:p>
            <a:r>
              <a:rPr lang="en-US" dirty="0"/>
              <a:t>Usually, we are interested in </a:t>
            </a:r>
            <a:r>
              <a:rPr lang="en-US" i="1" dirty="0"/>
              <a:t>upper</a:t>
            </a:r>
            <a:r>
              <a:rPr lang="en-US" dirty="0"/>
              <a:t> and </a:t>
            </a:r>
            <a:r>
              <a:rPr lang="en-US" i="1" dirty="0"/>
              <a:t>lower</a:t>
            </a:r>
            <a:r>
              <a:rPr lang="en-US" dirty="0"/>
              <a:t> bounds</a:t>
            </a:r>
          </a:p>
        </p:txBody>
      </p:sp>
    </p:spTree>
    <p:extLst>
      <p:ext uri="{BB962C8B-B14F-4D97-AF65-F5344CB8AC3E}">
        <p14:creationId xmlns:p14="http://schemas.microsoft.com/office/powerpoint/2010/main" val="39912221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2900" y="2603500"/>
                <a:ext cx="123634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Given an algorithm whose performance is described by the polynomial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finding the actual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might be too difficult</a:t>
                </a:r>
              </a:p>
              <a:p>
                <a:r>
                  <a:rPr lang="en-US" dirty="0"/>
                  <a:t>However, can we say something about the </a:t>
                </a:r>
                <a:r>
                  <a:rPr lang="en-US" b="1" dirty="0"/>
                  <a:t>scalability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YES!!! Regardless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=400</m:t>
                    </m:r>
                  </m:oMath>
                </a14:m>
                <a:r>
                  <a:rPr lang="en-US" dirty="0"/>
                  <a:t>, still doubling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would result in increase of at least 4 times (roughly…)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2603500"/>
                <a:ext cx="12363450" cy="6286500"/>
              </a:xfrm>
              <a:blipFill>
                <a:blip r:embed="rId2"/>
                <a:stretch>
                  <a:fillRect l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60402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3120</Words>
  <Application>Microsoft Macintosh PowerPoint</Application>
  <PresentationFormat>Custom</PresentationFormat>
  <Paragraphs>382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Cambria Math</vt:lpstr>
      <vt:lpstr>Courier New</vt:lpstr>
      <vt:lpstr>Helvetica Light</vt:lpstr>
      <vt:lpstr>Helvetica Neue</vt:lpstr>
      <vt:lpstr>Times New Roman</vt:lpstr>
      <vt:lpstr>White</vt:lpstr>
      <vt:lpstr>PG4200: Algorithms And Data Structures  Lesson 03:  Runtime Analysis and Sorting</vt:lpstr>
      <vt:lpstr>How Long?</vt:lpstr>
      <vt:lpstr>PowerPoint Presentation</vt:lpstr>
      <vt:lpstr>PowerPoint Presentation</vt:lpstr>
      <vt:lpstr>PowerPoint Presentation</vt:lpstr>
      <vt:lpstr>Scalability</vt:lpstr>
      <vt:lpstr>Wheat/Rice and Chessboard Problem</vt:lpstr>
      <vt:lpstr>Analysis of Algorithms</vt:lpstr>
      <vt:lpstr>Example</vt:lpstr>
      <vt:lpstr>Which Is Better?</vt:lpstr>
      <vt:lpstr>Large N???</vt:lpstr>
      <vt:lpstr>FPS… large increase in number of polygons to render…</vt:lpstr>
      <vt:lpstr>Scalability</vt:lpstr>
      <vt:lpstr>Big O Upper Bound</vt:lpstr>
      <vt:lpstr>n=O(n)</vt:lpstr>
      <vt:lpstr>n=O(n^2 )</vt:lpstr>
      <vt:lpstr>10n=O(n)</vt:lpstr>
      <vt:lpstr>10n+5=O(n)</vt:lpstr>
      <vt:lpstr>n^2+2n=O(n^2 )</vt:lpstr>
      <vt:lpstr>5=O(n)</vt:lpstr>
      <vt:lpstr>5=O(7)</vt:lpstr>
      <vt:lpstr>5=O(1)</vt:lpstr>
      <vt:lpstr>n≠O(1)</vt:lpstr>
      <vt:lpstr>n^2≠O(n)</vt:lpstr>
      <vt:lpstr>Big O Examples</vt:lpstr>
      <vt:lpstr>Big O Rules of Thumb</vt:lpstr>
      <vt:lpstr>Notation</vt:lpstr>
      <vt:lpstr>Big Ω Lower Bound</vt:lpstr>
      <vt:lpstr>Big Θ Tight Bound</vt:lpstr>
      <vt:lpstr>PowerPoint Presentation</vt:lpstr>
      <vt:lpstr>Order Of Growth Classification</vt:lpstr>
      <vt:lpstr>Which Scales Best?</vt:lpstr>
      <vt:lpstr>PowerPoint Presentation</vt:lpstr>
      <vt:lpstr>In Practice</vt:lpstr>
      <vt:lpstr>A Big Mistake</vt:lpstr>
      <vt:lpstr>PowerPoint Presentation</vt:lpstr>
      <vt:lpstr>Let’s Dig Into the Math…</vt:lpstr>
      <vt:lpstr>∑_(i=0)^N▒i=  1/2 N(N+1)</vt:lpstr>
      <vt:lpstr>Sorting</vt:lpstr>
      <vt:lpstr>Consider a Playlist</vt:lpstr>
      <vt:lpstr>Sort by Title or Artist,  Ascending or Descending</vt:lpstr>
      <vt:lpstr>How do you sort when playing cards? </vt:lpstr>
      <vt:lpstr>Sorting Algorithms</vt:lpstr>
      <vt:lpstr>Sorting Algorithms</vt:lpstr>
      <vt:lpstr>Bubble Sort</vt:lpstr>
      <vt:lpstr>PowerPoint Presentation</vt:lpstr>
      <vt:lpstr>PowerPoint Presentation</vt:lpstr>
      <vt:lpstr>Runtime of Bubble Sort</vt:lpstr>
      <vt:lpstr>Insertion Sort</vt:lpstr>
      <vt:lpstr>Cont.</vt:lpstr>
      <vt:lpstr>Best vs. Worst Case</vt:lpstr>
      <vt:lpstr>Homework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Andrea Arcuri</cp:lastModifiedBy>
  <cp:revision>157</cp:revision>
  <dcterms:modified xsi:type="dcterms:W3CDTF">2020-06-06T20:07:37Z</dcterms:modified>
</cp:coreProperties>
</file>