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59" r:id="rId3"/>
    <p:sldId id="260" r:id="rId4"/>
    <p:sldId id="261" r:id="rId5"/>
    <p:sldId id="286" r:id="rId6"/>
    <p:sldId id="262" r:id="rId7"/>
    <p:sldId id="263" r:id="rId8"/>
    <p:sldId id="283" r:id="rId9"/>
    <p:sldId id="281" r:id="rId10"/>
    <p:sldId id="282" r:id="rId11"/>
    <p:sldId id="284" r:id="rId12"/>
    <p:sldId id="289" r:id="rId13"/>
    <p:sldId id="264" r:id="rId14"/>
    <p:sldId id="265" r:id="rId15"/>
    <p:sldId id="266" r:id="rId16"/>
    <p:sldId id="288" r:id="rId17"/>
    <p:sldId id="290" r:id="rId18"/>
    <p:sldId id="292" r:id="rId19"/>
    <p:sldId id="293" r:id="rId20"/>
    <p:sldId id="291" r:id="rId21"/>
    <p:sldId id="294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uri82/pg420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46458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654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" y="247650"/>
            <a:ext cx="12719237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33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(un)fortunately there is </a:t>
            </a:r>
            <a:r>
              <a:rPr lang="en-US" b="1" dirty="0" smtClean="0"/>
              <a:t>math</a:t>
            </a:r>
            <a:r>
              <a:rPr lang="en-US" dirty="0" smtClean="0"/>
              <a:t> involved…</a:t>
            </a:r>
          </a:p>
          <a:p>
            <a:r>
              <a:rPr lang="en-US" dirty="0" smtClean="0"/>
              <a:t>Math: can tell you </a:t>
            </a:r>
            <a:r>
              <a:rPr lang="en-US" b="1" dirty="0" smtClean="0"/>
              <a:t>WHY</a:t>
            </a:r>
            <a:r>
              <a:rPr lang="en-US" dirty="0" smtClean="0"/>
              <a:t> a particular algorithm or data structure performs in a certain way</a:t>
            </a:r>
          </a:p>
          <a:p>
            <a:pPr lvl="1"/>
            <a:r>
              <a:rPr lang="en-US" dirty="0" smtClean="0"/>
              <a:t>As an engineer, you need to make conscious decisions about what you use</a:t>
            </a:r>
          </a:p>
          <a:p>
            <a:r>
              <a:rPr lang="en-US" dirty="0" smtClean="0"/>
              <a:t>I like math, but, in contrast to lecturers of previous years or in other universities, I put more emphasis on the programming side…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39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458" y="2603499"/>
            <a:ext cx="12305654" cy="6881463"/>
          </a:xfrm>
        </p:spPr>
        <p:txBody>
          <a:bodyPr/>
          <a:lstStyle/>
          <a:p>
            <a:r>
              <a:rPr lang="en-US" dirty="0" smtClean="0"/>
              <a:t>This course is heavily based on coding</a:t>
            </a:r>
          </a:p>
          <a:p>
            <a:r>
              <a:rPr lang="en-US" dirty="0" smtClean="0"/>
              <a:t>There are going to be slides, but in class we will spend most of the time going through source code</a:t>
            </a:r>
          </a:p>
          <a:p>
            <a:r>
              <a:rPr lang="en-US" dirty="0" smtClean="0"/>
              <a:t>Slides will often just be a quick overview of what we will cover in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60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Necessary Tools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</a:t>
            </a:r>
            <a:r>
              <a:rPr dirty="0" smtClean="0"/>
              <a:t>8</a:t>
            </a:r>
            <a:r>
              <a:rPr lang="en-US" dirty="0" smtClean="0"/>
              <a:t> JDK</a:t>
            </a:r>
            <a:endParaRPr dirty="0"/>
          </a:p>
          <a:p>
            <a:r>
              <a:rPr dirty="0" smtClean="0"/>
              <a:t>Git</a:t>
            </a:r>
            <a:endParaRPr lang="en-US" dirty="0" smtClean="0"/>
          </a:p>
          <a:p>
            <a:r>
              <a:rPr lang="en-US" dirty="0" smtClean="0"/>
              <a:t>IntelliJ Ultimate Edition</a:t>
            </a:r>
            <a:endParaRPr dirty="0"/>
          </a:p>
          <a:p>
            <a:r>
              <a:rPr dirty="0" smtClean="0"/>
              <a:t>Maven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Skip Class…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277465" y="2603500"/>
            <a:ext cx="12449871" cy="6872189"/>
          </a:xfrm>
          <a:prstGeom prst="rect">
            <a:avLst/>
          </a:prstGeom>
        </p:spPr>
        <p:txBody>
          <a:bodyPr/>
          <a:lstStyle/>
          <a:p>
            <a:r>
              <a:rPr dirty="0"/>
              <a:t>Usually acceptable that a student skips 1-2 classes</a:t>
            </a:r>
          </a:p>
          <a:p>
            <a:r>
              <a:rPr dirty="0"/>
              <a:t>You are supposed to attend, although no strict checks</a:t>
            </a:r>
          </a:p>
          <a:p>
            <a:r>
              <a:rPr dirty="0"/>
              <a:t>If you skip too many classes, it is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YOUR </a:t>
            </a:r>
            <a:r>
              <a:rPr dirty="0"/>
              <a:t>responsibility to catch up and find out what done in </a:t>
            </a:r>
            <a:r>
              <a:rPr dirty="0" smtClean="0"/>
              <a:t>class</a:t>
            </a:r>
            <a:endParaRPr lang="en-US" dirty="0" smtClean="0"/>
          </a:p>
          <a:p>
            <a:pPr lvl="1"/>
            <a:r>
              <a:rPr lang="en-US" dirty="0"/>
              <a:t>y</a:t>
            </a:r>
            <a:r>
              <a:rPr lang="en-US" dirty="0" smtClean="0"/>
              <a:t>ou are adults, after all…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95926" y="2603500"/>
            <a:ext cx="12292552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 hour written exam</a:t>
            </a:r>
          </a:p>
          <a:p>
            <a:r>
              <a:rPr lang="en-US" dirty="0" smtClean="0"/>
              <a:t>Expect around 10 questions/exercises</a:t>
            </a:r>
          </a:p>
          <a:p>
            <a:pPr lvl="1"/>
            <a:r>
              <a:rPr lang="en-US" dirty="0" smtClean="0"/>
              <a:t>Based on slides and all code in the repository</a:t>
            </a:r>
            <a:endParaRPr lang="en-US" dirty="0" smtClean="0"/>
          </a:p>
          <a:p>
            <a:r>
              <a:rPr lang="en-US" smtClean="0"/>
              <a:t>Expect </a:t>
            </a:r>
            <a:r>
              <a:rPr lang="en-US" dirty="0" smtClean="0"/>
              <a:t>theoretical questions and also the writing of code on paper (at least 1, but no more </a:t>
            </a:r>
            <a:r>
              <a:rPr lang="en-US" smtClean="0"/>
              <a:t>than </a:t>
            </a:r>
            <a:r>
              <a:rPr lang="en-US" smtClean="0"/>
              <a:t>50%)</a:t>
            </a:r>
            <a:endParaRPr dirty="0" smtClean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66" y="2603499"/>
            <a:ext cx="12491634" cy="6896962"/>
          </a:xfrm>
        </p:spPr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difficult</a:t>
            </a:r>
            <a:r>
              <a:rPr lang="en-US" dirty="0" smtClean="0"/>
              <a:t> course, more difficult than what you might be used to and expect</a:t>
            </a:r>
          </a:p>
          <a:p>
            <a:r>
              <a:rPr lang="en-US" dirty="0" smtClean="0"/>
              <a:t>Not uncommon that more than </a:t>
            </a:r>
            <a:r>
              <a:rPr lang="en-US" b="1" dirty="0" smtClean="0"/>
              <a:t>50%</a:t>
            </a:r>
            <a:r>
              <a:rPr lang="en-US" dirty="0" smtClean="0"/>
              <a:t> of students </a:t>
            </a:r>
            <a:r>
              <a:rPr lang="en-US" b="1" dirty="0" smtClean="0"/>
              <a:t>fail</a:t>
            </a:r>
            <a:r>
              <a:rPr lang="en-US" dirty="0" smtClean="0"/>
              <a:t> the exam</a:t>
            </a:r>
          </a:p>
          <a:p>
            <a:r>
              <a:rPr lang="en-US" dirty="0" smtClean="0"/>
              <a:t>You need to study </a:t>
            </a:r>
            <a:r>
              <a:rPr lang="en-US" b="1" dirty="0" smtClean="0"/>
              <a:t>each week</a:t>
            </a:r>
            <a:r>
              <a:rPr lang="en-US" dirty="0" smtClean="0"/>
              <a:t>, and do </a:t>
            </a:r>
            <a:r>
              <a:rPr lang="en-US" b="1" dirty="0" smtClean="0"/>
              <a:t>all</a:t>
            </a:r>
            <a:r>
              <a:rPr lang="en-US" dirty="0" smtClean="0"/>
              <a:t> the exercises</a:t>
            </a:r>
          </a:p>
          <a:p>
            <a:r>
              <a:rPr lang="en-US" dirty="0" smtClean="0"/>
              <a:t>Forget trying to learn it in just a couple of weeks/days before the exam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 keep saying it every time, but students do not believe me, and then are surprised when they get an F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3735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083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39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06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Contact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294467" y="2654299"/>
            <a:ext cx="12274657" cy="67066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smtClean="0"/>
              <a:t>“</a:t>
            </a:r>
            <a:r>
              <a:rPr sz="4400" dirty="0"/>
              <a:t>Discussion </a:t>
            </a:r>
            <a:r>
              <a:rPr lang="en-US" sz="4400" dirty="0"/>
              <a:t>F</a:t>
            </a:r>
            <a:r>
              <a:rPr sz="4400" dirty="0" smtClean="0"/>
              <a:t>orum</a:t>
            </a:r>
            <a:r>
              <a:rPr sz="4400" dirty="0"/>
              <a:t>”</a:t>
            </a:r>
          </a:p>
          <a:p>
            <a:r>
              <a:rPr lang="en-US" sz="4400" dirty="0"/>
              <a:t>F</a:t>
            </a:r>
            <a:r>
              <a:rPr sz="4400" dirty="0" smtClean="0"/>
              <a:t>or announcements, and questions of general interest for the whole class</a:t>
            </a:r>
            <a:endParaRPr lang="en-US" sz="4400" dirty="0" smtClean="0"/>
          </a:p>
          <a:p>
            <a:r>
              <a:rPr lang="en-US" sz="4400" dirty="0" smtClean="0"/>
              <a:t>Use the discussion forum </a:t>
            </a:r>
            <a:r>
              <a:rPr lang="en-US" sz="4400" b="1" dirty="0" smtClean="0"/>
              <a:t>instead of</a:t>
            </a:r>
            <a:r>
              <a:rPr lang="en-US" sz="4400" dirty="0" smtClean="0"/>
              <a:t> sending me emails</a:t>
            </a:r>
          </a:p>
          <a:p>
            <a:pPr lvl="1"/>
            <a:r>
              <a:rPr lang="en-US" dirty="0" smtClean="0"/>
              <a:t>If you send me a private email/message, I will tell you to post it on the Discussion Forum. However, if I am busy (as most of the time</a:t>
            </a:r>
            <a:r>
              <a:rPr lang="mr-IN" dirty="0" smtClean="0"/>
              <a:t>…</a:t>
            </a:r>
            <a:r>
              <a:rPr lang="en-US" dirty="0" smtClean="0"/>
              <a:t>), I might just ignore it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26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TODO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org.pg4200.les01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exercises/ex01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85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Info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00049" y="2603500"/>
            <a:ext cx="12163425" cy="6286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12 </a:t>
            </a:r>
            <a:r>
              <a:rPr dirty="0"/>
              <a:t>lessons, </a:t>
            </a:r>
            <a:r>
              <a:rPr lang="en-US" dirty="0" smtClean="0"/>
              <a:t>once </a:t>
            </a:r>
            <a:r>
              <a:rPr dirty="0" smtClean="0"/>
              <a:t>a weak</a:t>
            </a:r>
            <a:endParaRPr lang="en-US" dirty="0" smtClean="0"/>
          </a:p>
          <a:p>
            <a:r>
              <a:rPr lang="en-US" dirty="0" smtClean="0"/>
              <a:t>Class 1-9: </a:t>
            </a:r>
            <a:r>
              <a:rPr lang="en-US" i="1" dirty="0" smtClean="0"/>
              <a:t>Foundation</a:t>
            </a:r>
            <a:r>
              <a:rPr lang="en-US" dirty="0" smtClean="0"/>
              <a:t>, algorithms and data structures that all of you will need to know if you are going to work as a developer</a:t>
            </a:r>
          </a:p>
          <a:p>
            <a:r>
              <a:rPr lang="en-US" dirty="0" smtClean="0"/>
              <a:t>Class 10-12: </a:t>
            </a:r>
            <a:r>
              <a:rPr lang="en-US" i="1" dirty="0" smtClean="0"/>
              <a:t>Advanced</a:t>
            </a:r>
            <a:r>
              <a:rPr lang="en-US" dirty="0" smtClean="0"/>
              <a:t>, interesting and important topics, but that not all of you will need in your daily jobs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often to see if changes in schedule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7337802" y="103753"/>
            <a:ext cx="4998849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Advanced</a:t>
            </a:r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71959" y="2262753"/>
            <a:ext cx="6603999" cy="71912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Stack/Queue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Runtime analysis and Sorting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Advanced Sorting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Tree Maps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Hash Maps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Graphs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Regular Expressions</a:t>
            </a:r>
          </a:p>
        </p:txBody>
      </p:sp>
      <p:sp>
        <p:nvSpPr>
          <p:cNvPr id="4" name="Shape 144"/>
          <p:cNvSpPr txBox="1">
            <a:spLocks/>
          </p:cNvSpPr>
          <p:nvPr/>
        </p:nvSpPr>
        <p:spPr>
          <a:xfrm>
            <a:off x="7133741" y="1838547"/>
            <a:ext cx="5667859" cy="413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2400"/>
              </a:spcBef>
              <a:buFont typeface="+mj-lt"/>
              <a:buAutoNum type="arabicPeriod" startAt="10"/>
            </a:pPr>
            <a:r>
              <a:rPr lang="en-US" dirty="0"/>
              <a:t>Optimization </a:t>
            </a:r>
            <a:r>
              <a:rPr lang="en-US" dirty="0" smtClean="0"/>
              <a:t>Algorithms</a:t>
            </a:r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10"/>
            </a:pPr>
            <a:r>
              <a:rPr lang="en-US" dirty="0" smtClean="0"/>
              <a:t>Evolutionary Algorithms</a:t>
            </a:r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10"/>
            </a:pPr>
            <a:r>
              <a:rPr lang="en-US" dirty="0" smtClean="0"/>
              <a:t>Data Compression</a:t>
            </a:r>
          </a:p>
        </p:txBody>
      </p:sp>
      <p:sp>
        <p:nvSpPr>
          <p:cNvPr id="5" name="Shape 143"/>
          <p:cNvSpPr txBox="1">
            <a:spLocks/>
          </p:cNvSpPr>
          <p:nvPr/>
        </p:nvSpPr>
        <p:spPr>
          <a:xfrm>
            <a:off x="214176" y="103753"/>
            <a:ext cx="4998849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Foundation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2603500"/>
            <a:ext cx="11607800" cy="6286500"/>
          </a:xfrm>
        </p:spPr>
        <p:txBody>
          <a:bodyPr/>
          <a:lstStyle/>
          <a:p>
            <a:r>
              <a:rPr lang="en-US" dirty="0" smtClean="0"/>
              <a:t>“Usually”  2+2</a:t>
            </a:r>
          </a:p>
          <a:p>
            <a:pPr lvl="1"/>
            <a:r>
              <a:rPr lang="en-US" dirty="0" smtClean="0"/>
              <a:t>2-3 hours of lecture: code and slides</a:t>
            </a:r>
          </a:p>
          <a:p>
            <a:pPr lvl="1"/>
            <a:r>
              <a:rPr lang="en-US" dirty="0" smtClean="0"/>
              <a:t>1-2 hours in which you should do exercises and get help</a:t>
            </a:r>
          </a:p>
          <a:p>
            <a:r>
              <a:rPr lang="en-US" b="1" dirty="0" smtClean="0"/>
              <a:t>IMPORTANT</a:t>
            </a:r>
            <a:r>
              <a:rPr lang="en-US" dirty="0" smtClean="0"/>
              <a:t>: the 1-2 hours after lecture is not only for exercises. If you are falling behind, or you need some more revision, you can ask for my help on anything related to coding</a:t>
            </a:r>
          </a:p>
        </p:txBody>
      </p:sp>
    </p:spTree>
    <p:extLst>
      <p:ext uri="{BB962C8B-B14F-4D97-AF65-F5344CB8AC3E}">
        <p14:creationId xmlns:p14="http://schemas.microsoft.com/office/powerpoint/2010/main" val="3156796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Material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16976" y="2603500"/>
            <a:ext cx="6710765" cy="6456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rPr lang="en-US" dirty="0"/>
              <a:t>Algorithms (4th Edition</a:t>
            </a:r>
            <a:r>
              <a:rPr lang="en-US" dirty="0" smtClean="0"/>
              <a:t>)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rPr dirty="0" smtClean="0"/>
              <a:t>We </a:t>
            </a:r>
            <a:r>
              <a:rPr b="1" dirty="0"/>
              <a:t>actually use it </a:t>
            </a:r>
            <a:r>
              <a:rPr dirty="0"/>
              <a:t>in the course, so </a:t>
            </a:r>
            <a:r>
              <a:rPr i="1" dirty="0"/>
              <a:t>you should really try to get a </a:t>
            </a:r>
            <a:r>
              <a:rPr i="1" dirty="0" smtClean="0"/>
              <a:t>copy</a:t>
            </a:r>
            <a:endParaRPr lang="en-US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00" y="2852737"/>
            <a:ext cx="4400175" cy="608223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Git</a:t>
            </a:r>
            <a:r>
              <a:rPr dirty="0"/>
              <a:t> </a:t>
            </a:r>
            <a:r>
              <a:rPr dirty="0" smtClean="0"/>
              <a:t>Repositor</a:t>
            </a:r>
            <a:r>
              <a:rPr lang="en-US" dirty="0" smtClean="0"/>
              <a:t>y</a:t>
            </a:r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93040" y="2603500"/>
            <a:ext cx="12618085" cy="6286500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github.com/arcuri82/pg4200</a:t>
            </a:r>
            <a:endParaRPr lang="en-US" u="sng" dirty="0" smtClean="0"/>
          </a:p>
          <a:p>
            <a:r>
              <a:rPr lang="en-US" dirty="0"/>
              <a:t>N</a:t>
            </a:r>
            <a:r>
              <a:rPr dirty="0" smtClean="0"/>
              <a:t>ote</a:t>
            </a:r>
            <a:r>
              <a:rPr dirty="0"/>
              <a:t>: pull often, as new material </a:t>
            </a:r>
            <a:r>
              <a:rPr lang="en-US" dirty="0" smtClean="0"/>
              <a:t>and corrections can</a:t>
            </a:r>
            <a:r>
              <a:rPr dirty="0" smtClean="0"/>
              <a:t> </a:t>
            </a:r>
            <a:r>
              <a:rPr dirty="0"/>
              <a:t>be added during the </a:t>
            </a:r>
            <a:r>
              <a:rPr dirty="0" smtClean="0"/>
              <a:t>course</a:t>
            </a:r>
            <a:endParaRPr lang="en-US" dirty="0" smtClean="0"/>
          </a:p>
          <a:p>
            <a:r>
              <a:rPr lang="en-US" dirty="0" smtClean="0"/>
              <a:t>If you add code (</a:t>
            </a:r>
            <a:r>
              <a:rPr lang="en-US" dirty="0" err="1" smtClean="0"/>
              <a:t>eg</a:t>
            </a:r>
            <a:r>
              <a:rPr lang="en-US" dirty="0" smtClean="0"/>
              <a:t> working on exercises), recall to do a </a:t>
            </a:r>
            <a:r>
              <a:rPr lang="en-US" dirty="0" err="1" smtClean="0"/>
              <a:t>Git</a:t>
            </a:r>
            <a:r>
              <a:rPr lang="en-US" dirty="0" smtClean="0"/>
              <a:t> “rebase” or “stash” before pulling (which otherwise might fail)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3" y="444500"/>
            <a:ext cx="12290156" cy="2159000"/>
          </a:xfrm>
        </p:spPr>
        <p:txBody>
          <a:bodyPr>
            <a:normAutofit/>
          </a:bodyPr>
          <a:lstStyle/>
          <a:p>
            <a:r>
              <a:rPr lang="en-US" smtClean="0"/>
              <a:t>Why Studying Algorithms?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63" y="2603500"/>
            <a:ext cx="12290156" cy="6286500"/>
          </a:xfrm>
        </p:spPr>
        <p:txBody>
          <a:bodyPr/>
          <a:lstStyle/>
          <a:p>
            <a:r>
              <a:rPr lang="en-US" dirty="0" smtClean="0"/>
              <a:t>Algorithms and data structures are the foundation of programming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the base building blocks</a:t>
            </a:r>
          </a:p>
          <a:p>
            <a:r>
              <a:rPr lang="en-US" dirty="0" smtClean="0"/>
              <a:t>Impact on all fields of engineering and science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nternet, computer graphics, social networks, biology, physics,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643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it or not…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89275"/>
            <a:ext cx="11099800" cy="58261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used in practically most programs you will write</a:t>
            </a:r>
          </a:p>
          <a:p>
            <a:r>
              <a:rPr lang="en-US" dirty="0" smtClean="0"/>
              <a:t>… algorithms and data structures are very common exercises in job interviews</a:t>
            </a:r>
          </a:p>
          <a:p>
            <a:pPr lvl="1"/>
            <a:r>
              <a:rPr lang="en-US" dirty="0" smtClean="0"/>
              <a:t>Especially for juniors straight out of university </a:t>
            </a:r>
          </a:p>
          <a:p>
            <a:pPr lvl="1"/>
            <a:r>
              <a:rPr lang="en-US" dirty="0" smtClean="0"/>
              <a:t>Don’t be surprised to be asked to write a stack or a queue class on a whiteboard…</a:t>
            </a:r>
          </a:p>
          <a:p>
            <a:pPr lvl="1"/>
            <a:r>
              <a:rPr lang="en-US" dirty="0" smtClean="0"/>
              <a:t>… or other advanced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00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725</Words>
  <Application>Microsoft Office PowerPoint</Application>
  <PresentationFormat>Custom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Helvetica</vt:lpstr>
      <vt:lpstr>Helvetica Light</vt:lpstr>
      <vt:lpstr>Helvetica Neue</vt:lpstr>
      <vt:lpstr>White</vt:lpstr>
      <vt:lpstr>PG4200: Algorithms And Data Structures  Lesson 01: Introduction</vt:lpstr>
      <vt:lpstr>Contact</vt:lpstr>
      <vt:lpstr>Course Info</vt:lpstr>
      <vt:lpstr>Advanced</vt:lpstr>
      <vt:lpstr>Class Structure</vt:lpstr>
      <vt:lpstr>Course Material</vt:lpstr>
      <vt:lpstr>Git Repository</vt:lpstr>
      <vt:lpstr>Why Studying Algorithms?</vt:lpstr>
      <vt:lpstr>Like it or not…</vt:lpstr>
      <vt:lpstr>PowerPoint Presentation</vt:lpstr>
      <vt:lpstr>Math</vt:lpstr>
      <vt:lpstr>Coding</vt:lpstr>
      <vt:lpstr>Necessary Tools</vt:lpstr>
      <vt:lpstr>If You Skip Class…</vt:lpstr>
      <vt:lpstr>Exams</vt:lpstr>
      <vt:lpstr>Difficulty</vt:lpstr>
      <vt:lpstr>Arrays and Lists</vt:lpstr>
      <vt:lpstr>PowerPoint Presentation</vt:lpstr>
      <vt:lpstr>Unit Testing</vt:lpstr>
      <vt:lpstr>PowerPoint Presentation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arcuri82@gmail.com</cp:lastModifiedBy>
  <cp:revision>91</cp:revision>
  <dcterms:modified xsi:type="dcterms:W3CDTF">2018-05-07T12:39:08Z</dcterms:modified>
</cp:coreProperties>
</file>