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8" r:id="rId4"/>
    <p:sldId id="368" r:id="rId5"/>
    <p:sldId id="257" r:id="rId6"/>
    <p:sldId id="305" r:id="rId7"/>
    <p:sldId id="267" r:id="rId8"/>
    <p:sldId id="266" r:id="rId9"/>
    <p:sldId id="306" r:id="rId10"/>
    <p:sldId id="307" r:id="rId11"/>
    <p:sldId id="337" r:id="rId12"/>
    <p:sldId id="354" r:id="rId13"/>
    <p:sldId id="355" r:id="rId14"/>
    <p:sldId id="356" r:id="rId15"/>
    <p:sldId id="357" r:id="rId16"/>
    <p:sldId id="342" r:id="rId17"/>
    <p:sldId id="343" r:id="rId18"/>
    <p:sldId id="344" r:id="rId19"/>
    <p:sldId id="358" r:id="rId20"/>
    <p:sldId id="345" r:id="rId21"/>
    <p:sldId id="359" r:id="rId22"/>
    <p:sldId id="371" r:id="rId23"/>
    <p:sldId id="370" r:id="rId24"/>
    <p:sldId id="360" r:id="rId25"/>
    <p:sldId id="361" r:id="rId26"/>
    <p:sldId id="372" r:id="rId27"/>
    <p:sldId id="364" r:id="rId28"/>
    <p:sldId id="366" r:id="rId29"/>
    <p:sldId id="367" r:id="rId30"/>
    <p:sldId id="362" r:id="rId31"/>
    <p:sldId id="363" r:id="rId32"/>
    <p:sldId id="365" r:id="rId33"/>
    <p:sldId id="346" r:id="rId34"/>
    <p:sldId id="348" r:id="rId35"/>
    <p:sldId id="373" r:id="rId36"/>
    <p:sldId id="347" r:id="rId37"/>
    <p:sldId id="349" r:id="rId38"/>
    <p:sldId id="350" r:id="rId39"/>
    <p:sldId id="351" r:id="rId40"/>
    <p:sldId id="35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4574"/>
  </p:normalViewPr>
  <p:slideViewPr>
    <p:cSldViewPr snapToGrid="0" snapToObjects="1">
      <p:cViewPr varScale="1">
        <p:scale>
          <a:sx n="84" d="100"/>
          <a:sy n="84" d="100"/>
        </p:scale>
        <p:origin x="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2326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39364" y="6500813"/>
            <a:ext cx="301366" cy="297389"/>
          </a:xfrm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793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34979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6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80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62383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668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9996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685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7839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687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182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771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410751" hangingPunct="0"/>
            <a:fld id="{04F1D4A2-813C-F741-B481-C92B3A596030}" type="datetimeFigureOut">
              <a:rPr lang="en-US" sz="2531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02-Dec-19</a:t>
            </a:fld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10751" hangingPunct="0"/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9365" y="6505278"/>
            <a:ext cx="301366" cy="297389"/>
          </a:xfrm>
        </p:spPr>
        <p:txBody>
          <a:bodyPr/>
          <a:lstStyle/>
          <a:p>
            <a:pPr algn="ctr" defTabSz="410751" hangingPunct="0"/>
            <a:fld id="{8CAA2774-0E84-B44B-9908-35E772124A3E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9364" y="6505278"/>
            <a:ext cx="30136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4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web_development_and_api_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01: Introduction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Prof.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but now also on the server with </a:t>
            </a:r>
            <a:r>
              <a:rPr lang="en-US" i="1" dirty="0" err="1" smtClean="0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</a:t>
            </a:r>
            <a:r>
              <a:rPr lang="en-US" dirty="0" smtClean="0"/>
              <a:t>the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</a:t>
            </a:r>
            <a:r>
              <a:rPr lang="en-US" i="1" dirty="0"/>
              <a:t>The Good Parts</a:t>
            </a:r>
            <a:r>
              <a:rPr lang="en-US" dirty="0"/>
              <a:t>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i="1" dirty="0" err="1"/>
              <a:t>TypeScript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Kotlin</a:t>
            </a:r>
            <a:endParaRPr lang="en-US" i="1" dirty="0" smtClean="0"/>
          </a:p>
          <a:p>
            <a:r>
              <a:rPr lang="en-US" dirty="0" smtClean="0"/>
              <a:t>… and </a:t>
            </a:r>
            <a:r>
              <a:rPr lang="en-US" i="1" dirty="0" err="1" smtClean="0"/>
              <a:t>WebAssembly</a:t>
            </a:r>
            <a:r>
              <a:rPr lang="en-US" dirty="0" smtClean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www.youtube.com/watch?v=EtoMN_xi-AM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Interpreted</a:t>
            </a:r>
            <a:r>
              <a:rPr lang="en-US" dirty="0" smtClean="0"/>
              <a:t>: you do not need to compile it (</a:t>
            </a:r>
            <a:r>
              <a:rPr lang="en-US" dirty="0" err="1" smtClean="0"/>
              <a:t>eg</a:t>
            </a:r>
            <a:r>
              <a:rPr lang="en-US" dirty="0" smtClean="0"/>
              <a:t>, in contrast to Java which is compiled down to bytecode)</a:t>
            </a:r>
          </a:p>
          <a:p>
            <a:pPr lvl="1"/>
            <a:r>
              <a:rPr lang="en-US" dirty="0" smtClean="0"/>
              <a:t>Note: for performance reasons, the </a:t>
            </a:r>
            <a:r>
              <a:rPr lang="en-US" i="1" dirty="0" smtClean="0"/>
              <a:t>runtime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a browser like Chrome) will compile JS </a:t>
            </a:r>
            <a:r>
              <a:rPr lang="en-US" i="1" dirty="0" smtClean="0"/>
              <a:t>on the fly </a:t>
            </a:r>
            <a:r>
              <a:rPr lang="en-US" dirty="0" smtClean="0"/>
              <a:t>into machine code</a:t>
            </a:r>
          </a:p>
          <a:p>
            <a:r>
              <a:rPr lang="en-US" b="1" dirty="0" smtClean="0"/>
              <a:t>Dynamically Typed</a:t>
            </a:r>
            <a:r>
              <a:rPr lang="en-US" dirty="0" smtClean="0"/>
              <a:t>: when declaring variables, no need to specify the type,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 or </a:t>
            </a:r>
            <a:r>
              <a:rPr lang="en-US" i="1" dirty="0" smtClean="0"/>
              <a:t>Numeric</a:t>
            </a:r>
            <a:r>
              <a:rPr lang="en-US" dirty="0" smtClean="0"/>
              <a:t>, and can reassign to different types</a:t>
            </a:r>
          </a:p>
          <a:p>
            <a:r>
              <a:rPr lang="en-US" b="1" dirty="0"/>
              <a:t>Weakly </a:t>
            </a:r>
            <a:r>
              <a:rPr lang="en-US" b="1" dirty="0" smtClean="0"/>
              <a:t>Typed</a:t>
            </a:r>
            <a:r>
              <a:rPr lang="en-US" dirty="0" smtClean="0"/>
              <a:t>: you can use operators like “+” and “-” on different types (</a:t>
            </a:r>
            <a:r>
              <a:rPr lang="en-US" dirty="0" err="1" smtClean="0"/>
              <a:t>eg</a:t>
            </a:r>
            <a:r>
              <a:rPr lang="en-US" dirty="0" smtClean="0"/>
              <a:t> arrays and strings) without throwing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 smtClean="0"/>
              <a:t>Can just provide source code directly to the browser</a:t>
            </a:r>
          </a:p>
          <a:p>
            <a:r>
              <a:rPr lang="en-US" dirty="0" smtClean="0"/>
              <a:t>Can be directly inside HTML, or in separated “</a:t>
            </a:r>
            <a:r>
              <a:rPr lang="en-US" i="1" dirty="0" smtClean="0"/>
              <a:t>.</a:t>
            </a:r>
            <a:r>
              <a:rPr lang="en-US" i="1" dirty="0" err="1" smtClean="0"/>
              <a:t>js</a:t>
            </a:r>
            <a:r>
              <a:rPr lang="en-US" dirty="0" smtClean="0"/>
              <a:t>” files imported like any other resource (CSS, images, etc.)</a:t>
            </a:r>
          </a:p>
          <a:p>
            <a:r>
              <a:rPr lang="en-US" dirty="0" smtClean="0"/>
              <a:t>Note: current practice is to use </a:t>
            </a:r>
            <a:r>
              <a:rPr lang="en-US" i="1" dirty="0" err="1" smtClean="0"/>
              <a:t>transpilation</a:t>
            </a:r>
            <a:r>
              <a:rPr lang="en-US" dirty="0" smtClean="0"/>
              <a:t> steps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using build tools like </a:t>
            </a:r>
            <a:r>
              <a:rPr lang="en-US" i="1" dirty="0" smtClean="0"/>
              <a:t>NPM/YARN</a:t>
            </a:r>
          </a:p>
          <a:p>
            <a:pPr lvl="1"/>
            <a:r>
              <a:rPr lang="en-US" dirty="0" smtClean="0"/>
              <a:t>bundle dependencies like libraries (</a:t>
            </a:r>
            <a:r>
              <a:rPr lang="en-US" i="1" dirty="0" smtClean="0"/>
              <a:t>React/Angular/</a:t>
            </a:r>
            <a:r>
              <a:rPr lang="en-US" i="1" dirty="0" err="1" smtClean="0"/>
              <a:t>Vue</a:t>
            </a:r>
            <a:r>
              <a:rPr lang="en-US" i="1" dirty="0" smtClean="0"/>
              <a:t>/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transformations to support old browsers</a:t>
            </a:r>
          </a:p>
          <a:p>
            <a:pPr lvl="1"/>
            <a:r>
              <a:rPr lang="en-US" dirty="0" smtClean="0"/>
              <a:t>enabling typing with </a:t>
            </a:r>
            <a:r>
              <a:rPr lang="en-US" i="1" dirty="0" err="1" smtClean="0"/>
              <a:t>TypeScript</a:t>
            </a:r>
            <a:endParaRPr lang="en-US" i="1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x = 1;</a:t>
            </a:r>
          </a:p>
          <a:p>
            <a:pPr lvl="1"/>
            <a:r>
              <a:rPr lang="en-US" dirty="0" smtClean="0"/>
              <a:t>declare a variable called </a:t>
            </a:r>
            <a:r>
              <a:rPr lang="en-US" b="1" dirty="0" smtClean="0"/>
              <a:t>x</a:t>
            </a:r>
            <a:r>
              <a:rPr lang="en-US" dirty="0" smtClean="0"/>
              <a:t> with a numeric value equal to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</a:t>
            </a:r>
            <a:r>
              <a:rPr lang="en-US" b="1" dirty="0" smtClean="0"/>
              <a:t>1;  </a:t>
            </a:r>
            <a:r>
              <a:rPr lang="en-US" b="1" dirty="0" err="1" smtClean="0"/>
              <a:t>var</a:t>
            </a:r>
            <a:r>
              <a:rPr lang="en-US" b="1" dirty="0" smtClean="0"/>
              <a:t> x = “a”;</a:t>
            </a:r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contains a string in the end. So, we changed the type from numeric to string</a:t>
            </a:r>
          </a:p>
          <a:p>
            <a:r>
              <a:rPr lang="en-US" b="1" dirty="0" smtClean="0"/>
              <a:t>x = 1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err="1" smtClean="0"/>
              <a:t>var</a:t>
            </a:r>
            <a:r>
              <a:rPr lang="en-US" dirty="0" smtClean="0"/>
              <a:t>” and “</a:t>
            </a:r>
            <a:r>
              <a:rPr lang="en-US" b="1" dirty="0" smtClean="0"/>
              <a:t>;</a:t>
            </a:r>
            <a:r>
              <a:rPr lang="en-US" dirty="0" smtClean="0"/>
              <a:t>” could be omitted, but you should NOT omit them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err="1" smtClean="0"/>
              <a:t>var</a:t>
            </a:r>
            <a:r>
              <a:rPr lang="en-US" dirty="0" smtClean="0"/>
              <a:t>”: makes a local variable, otherwise is global scope (which is </a:t>
            </a:r>
            <a:r>
              <a:rPr lang="en-US" i="1" dirty="0" smtClean="0"/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omitting “</a:t>
            </a:r>
            <a:r>
              <a:rPr lang="en-US" b="1" dirty="0" smtClean="0"/>
              <a:t>;</a:t>
            </a:r>
            <a:r>
              <a:rPr lang="en-US" dirty="0" smtClean="0"/>
              <a:t>” can lead to subtle bugs…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r>
              <a:rPr lang="en-US" dirty="0" smtClean="0"/>
              <a:t> vs. </a:t>
            </a:r>
            <a:r>
              <a:rPr lang="en-US" b="1" dirty="0" err="1" smtClean="0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declare a variable like </a:t>
            </a: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  <a:r>
              <a:rPr lang="en-US" dirty="0" smtClean="0"/>
              <a:t>, that will have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i="1" dirty="0" smtClean="0"/>
              <a:t>scope</a:t>
            </a:r>
            <a:r>
              <a:rPr lang="en-US" dirty="0" smtClean="0"/>
              <a:t>: you must avoid it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 </a:t>
            </a:r>
            <a:r>
              <a:rPr lang="en-US" b="1" dirty="0"/>
              <a:t>= 1</a:t>
            </a:r>
            <a:r>
              <a:rPr lang="en-US" dirty="0" smtClean="0"/>
              <a:t>, does declare it a </a:t>
            </a:r>
            <a:r>
              <a:rPr lang="en-US" i="1" dirty="0" smtClean="0"/>
              <a:t>function scope</a:t>
            </a:r>
            <a:r>
              <a:rPr lang="en-US" dirty="0" smtClean="0"/>
              <a:t>: variable in a block would still be visible after the block inside the same function</a:t>
            </a:r>
          </a:p>
          <a:p>
            <a:r>
              <a:rPr lang="en-US" b="1" dirty="0" smtClean="0"/>
              <a:t>let x = 1</a:t>
            </a:r>
            <a:r>
              <a:rPr lang="en-US" dirty="0" smtClean="0"/>
              <a:t>, the sane way,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block scope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x = 1</a:t>
            </a:r>
            <a:r>
              <a:rPr lang="en-US" dirty="0" smtClean="0"/>
              <a:t>, </a:t>
            </a:r>
            <a:r>
              <a:rPr lang="en-US" i="1" dirty="0"/>
              <a:t>block </a:t>
            </a:r>
            <a:r>
              <a:rPr lang="en-US" i="1" dirty="0" smtClean="0"/>
              <a:t>scope </a:t>
            </a:r>
            <a:r>
              <a:rPr lang="en-US" dirty="0" smtClean="0"/>
              <a:t>like </a:t>
            </a:r>
            <a:r>
              <a:rPr lang="en-US" b="1" dirty="0" smtClean="0"/>
              <a:t>let</a:t>
            </a:r>
            <a:r>
              <a:rPr lang="en-US" dirty="0" smtClean="0"/>
              <a:t>, but cannot change value (similar to </a:t>
            </a:r>
            <a:r>
              <a:rPr lang="en-US" b="1" dirty="0" smtClean="0"/>
              <a:t>final</a:t>
            </a:r>
            <a:r>
              <a:rPr lang="en-US" dirty="0"/>
              <a:t> </a:t>
            </a:r>
            <a:r>
              <a:rPr lang="en-US" dirty="0" smtClean="0"/>
              <a:t>in Java)</a:t>
            </a:r>
          </a:p>
          <a:p>
            <a:r>
              <a:rPr lang="en-US" dirty="0" smtClean="0"/>
              <a:t>In other words, use </a:t>
            </a:r>
            <a:r>
              <a:rPr lang="en-US" b="1" dirty="0" smtClean="0"/>
              <a:t>let/</a:t>
            </a:r>
            <a:r>
              <a:rPr lang="en-US" b="1" dirty="0" err="1" smtClean="0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string plus a number? Concatenation</a:t>
            </a:r>
          </a:p>
          <a:p>
            <a:pPr lvl="1"/>
            <a:r>
              <a:rPr lang="en-US" b="1" dirty="0" smtClean="0"/>
              <a:t>“a” + 1</a:t>
            </a:r>
            <a:r>
              <a:rPr lang="en-US" dirty="0" smtClean="0"/>
              <a:t>  becomes </a:t>
            </a:r>
            <a:r>
              <a:rPr lang="en-US" b="1" dirty="0" smtClean="0"/>
              <a:t>“a1”</a:t>
            </a:r>
          </a:p>
          <a:p>
            <a:r>
              <a:rPr lang="en-US" dirty="0" smtClean="0"/>
              <a:t>A string minus a number? Result is not a number…</a:t>
            </a:r>
          </a:p>
          <a:p>
            <a:pPr lvl="1"/>
            <a:r>
              <a:rPr lang="en-US" b="1" dirty="0" smtClean="0"/>
              <a:t>“a” – 1</a:t>
            </a:r>
            <a:r>
              <a:rPr lang="en-US" dirty="0" smtClean="0"/>
              <a:t> becomes </a:t>
            </a:r>
            <a:r>
              <a:rPr lang="en-US" b="1" dirty="0" err="1" smtClean="0"/>
              <a:t>NaN</a:t>
            </a:r>
            <a:endParaRPr lang="en-US" b="1" dirty="0" smtClean="0"/>
          </a:p>
          <a:p>
            <a:r>
              <a:rPr lang="en-US" dirty="0" smtClean="0"/>
              <a:t>An empty object plus an empty array? Numeric 0…</a:t>
            </a:r>
          </a:p>
          <a:p>
            <a:pPr lvl="1"/>
            <a:r>
              <a:rPr lang="en-US" b="1" dirty="0" smtClean="0"/>
              <a:t>{} + []</a:t>
            </a:r>
            <a:r>
              <a:rPr lang="en-US" dirty="0" smtClean="0"/>
              <a:t> becomes </a:t>
            </a:r>
            <a:r>
              <a:rPr lang="en-US" b="1" dirty="0" smtClean="0"/>
              <a:t>0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Other dynamically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Python</a:t>
            </a:r>
            <a:r>
              <a:rPr lang="en-US" dirty="0" smtClean="0"/>
              <a:t>) would throw an exception at runtime</a:t>
            </a:r>
          </a:p>
          <a:p>
            <a:pPr lvl="1"/>
            <a:r>
              <a:rPr lang="en-US" dirty="0" smtClean="0"/>
              <a:t>They are called </a:t>
            </a:r>
            <a:r>
              <a:rPr lang="en-US" i="1" dirty="0" smtClean="0"/>
              <a:t>Strongly Typed</a:t>
            </a:r>
          </a:p>
          <a:p>
            <a:r>
              <a:rPr lang="en-US" dirty="0" smtClean="0"/>
              <a:t>Statically typed languages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Java</a:t>
            </a:r>
            <a:r>
              <a:rPr lang="en-US" dirty="0" smtClean="0"/>
              <a:t>) would not even </a:t>
            </a:r>
            <a:r>
              <a:rPr lang="en-US" i="1" dirty="0" smtClean="0"/>
              <a:t>compile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the only </a:t>
            </a:r>
            <a:r>
              <a:rPr lang="en-US" i="1" dirty="0" smtClean="0"/>
              <a:t>exception</a:t>
            </a:r>
            <a:r>
              <a:rPr lang="en-US" dirty="0" smtClean="0"/>
              <a:t> of “+” on String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b="1" dirty="0" smtClean="0"/>
              <a:t>Web Applications</a:t>
            </a:r>
            <a:r>
              <a:rPr lang="en-US" dirty="0" smtClean="0"/>
              <a:t>, with focus on </a:t>
            </a:r>
            <a:r>
              <a:rPr lang="en-US" b="1" dirty="0" smtClean="0"/>
              <a:t>Frontend</a:t>
            </a:r>
          </a:p>
          <a:p>
            <a:r>
              <a:rPr lang="en-US" dirty="0" smtClean="0"/>
              <a:t>Technical </a:t>
            </a:r>
            <a:r>
              <a:rPr lang="en-US" dirty="0" smtClean="0"/>
              <a:t>details of JavaScript, but NOT web design</a:t>
            </a:r>
          </a:p>
          <a:p>
            <a:r>
              <a:rPr lang="en-US" i="1" dirty="0" smtClean="0"/>
              <a:t>Single-Page Applications (SPA)</a:t>
            </a:r>
          </a:p>
          <a:p>
            <a:pPr lvl="1"/>
            <a:r>
              <a:rPr lang="en-US" dirty="0" smtClean="0"/>
              <a:t>client-side HTML rendering, using </a:t>
            </a:r>
            <a:r>
              <a:rPr lang="en-US" i="1" dirty="0" smtClean="0"/>
              <a:t>React</a:t>
            </a:r>
            <a:r>
              <a:rPr lang="en-US" dirty="0" smtClean="0"/>
              <a:t> from Facebook</a:t>
            </a:r>
          </a:p>
          <a:p>
            <a:r>
              <a:rPr lang="en-US" dirty="0" smtClean="0"/>
              <a:t>Intro to </a:t>
            </a:r>
            <a:r>
              <a:rPr lang="en-US" i="1" dirty="0" smtClean="0"/>
              <a:t>REST </a:t>
            </a:r>
            <a:r>
              <a:rPr lang="en-US" dirty="0" smtClean="0"/>
              <a:t>and </a:t>
            </a:r>
            <a:r>
              <a:rPr lang="en-US" i="1" dirty="0" err="1" smtClean="0"/>
              <a:t>GraphQL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JS on the server, using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r>
              <a:rPr lang="en-US" i="1" dirty="0" err="1" smtClean="0"/>
              <a:t>Websockets</a:t>
            </a:r>
            <a:endParaRPr lang="en-US" i="1" dirty="0" smtClean="0"/>
          </a:p>
          <a:p>
            <a:r>
              <a:rPr lang="en-US" i="1" dirty="0" smtClean="0"/>
              <a:t>Security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 smtClean="0"/>
              <a:t>Quiz: what is the result of this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1" y="3560163"/>
            <a:ext cx="11788140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('</a:t>
            </a:r>
            <a:r>
              <a:rPr lang="en-US" sz="6600" b="1" dirty="0" err="1"/>
              <a:t>b'+'a</a:t>
            </a:r>
            <a:r>
              <a:rPr lang="en-US" sz="6600" b="1" dirty="0"/>
              <a:t>'+ + 'a' + 'a').</a:t>
            </a:r>
            <a:r>
              <a:rPr lang="en-US" sz="6600" b="1" dirty="0" err="1"/>
              <a:t>toLowerCase</a:t>
            </a:r>
            <a:r>
              <a:rPr lang="en-US" sz="6600" b="1" dirty="0"/>
              <a:t>()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banana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5624"/>
            <a:ext cx="1167384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obviously</a:t>
            </a:r>
            <a:r>
              <a:rPr lang="en-US" dirty="0" smtClean="0"/>
              <a:t>”…</a:t>
            </a:r>
          </a:p>
          <a:p>
            <a:r>
              <a:rPr lang="en-US" b="1" dirty="0" smtClean="0"/>
              <a:t>‘b’+</a:t>
            </a:r>
            <a:r>
              <a:rPr lang="en-US" b="1" dirty="0"/>
              <a:t> </a:t>
            </a:r>
            <a:r>
              <a:rPr lang="en-US" b="1" dirty="0" smtClean="0"/>
              <a:t>‘a’ </a:t>
            </a:r>
            <a:r>
              <a:rPr lang="en-US" dirty="0" smtClean="0"/>
              <a:t>=</a:t>
            </a:r>
            <a:r>
              <a:rPr lang="en-US" b="1" dirty="0" smtClean="0"/>
              <a:t> ‘</a:t>
            </a:r>
            <a:r>
              <a:rPr lang="en-US" b="1" dirty="0" err="1" smtClean="0"/>
              <a:t>ba</a:t>
            </a:r>
            <a:r>
              <a:rPr lang="en-US" b="1" dirty="0" smtClean="0"/>
              <a:t>’</a:t>
            </a:r>
          </a:p>
          <a:p>
            <a:pPr lvl="1"/>
            <a:r>
              <a:rPr lang="en-US" dirty="0" smtClean="0"/>
              <a:t>concatenation of strings… that’s OK</a:t>
            </a:r>
          </a:p>
          <a:p>
            <a:r>
              <a:rPr lang="en-US" b="1" dirty="0" smtClean="0"/>
              <a:t>‘a’ + + ‘a’</a:t>
            </a:r>
            <a:r>
              <a:rPr lang="en-US" dirty="0" smtClean="0"/>
              <a:t> is equivalent </a:t>
            </a:r>
            <a:r>
              <a:rPr lang="en-US" dirty="0"/>
              <a:t>to </a:t>
            </a:r>
            <a:r>
              <a:rPr lang="en-US" b="1" dirty="0"/>
              <a:t>‘a’ + </a:t>
            </a:r>
            <a:r>
              <a:rPr lang="en-US" b="1" dirty="0" smtClean="0"/>
              <a:t>(+ </a:t>
            </a:r>
            <a:r>
              <a:rPr lang="en-US" b="1" dirty="0"/>
              <a:t>‘a</a:t>
            </a:r>
            <a:r>
              <a:rPr lang="en-US" b="1" dirty="0" smtClean="0"/>
              <a:t>’)</a:t>
            </a:r>
          </a:p>
          <a:p>
            <a:r>
              <a:rPr lang="en-US" b="1" dirty="0"/>
              <a:t> (+ ‘a</a:t>
            </a:r>
            <a:r>
              <a:rPr lang="en-US" b="1" dirty="0" smtClean="0"/>
              <a:t>’)  </a:t>
            </a:r>
            <a:r>
              <a:rPr lang="en-US" dirty="0" smtClean="0"/>
              <a:t>does try to convert the content of the string as positive number… but </a:t>
            </a:r>
            <a:r>
              <a:rPr lang="en-US" b="1" dirty="0" smtClean="0"/>
              <a:t>‘a’</a:t>
            </a:r>
            <a:r>
              <a:rPr lang="en-US" dirty="0" smtClean="0"/>
              <a:t> is </a:t>
            </a:r>
            <a:r>
              <a:rPr lang="en-US" i="1" dirty="0" smtClean="0"/>
              <a:t>not a number</a:t>
            </a:r>
            <a:r>
              <a:rPr lang="en-US" dirty="0" smtClean="0"/>
              <a:t>, so get a </a:t>
            </a:r>
            <a:r>
              <a:rPr lang="en-US" b="1" dirty="0" err="1" smtClean="0"/>
              <a:t>NaN</a:t>
            </a:r>
            <a:r>
              <a:rPr lang="en-US" dirty="0" smtClean="0"/>
              <a:t> result</a:t>
            </a:r>
          </a:p>
          <a:p>
            <a:r>
              <a:rPr lang="en-US" b="1" dirty="0"/>
              <a:t>‘a’ + + ‘a’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/>
              <a:t>‘a’ + </a:t>
            </a:r>
            <a:r>
              <a:rPr lang="en-US" b="1" dirty="0" smtClean="0"/>
              <a:t>(+ </a:t>
            </a:r>
            <a:r>
              <a:rPr lang="en-US" b="1" dirty="0"/>
              <a:t>‘a</a:t>
            </a:r>
            <a:r>
              <a:rPr lang="en-US" b="1" dirty="0" smtClean="0"/>
              <a:t>’)</a:t>
            </a:r>
            <a:r>
              <a:rPr lang="en-US" dirty="0" smtClean="0"/>
              <a:t> = </a:t>
            </a:r>
            <a:r>
              <a:rPr lang="en-US" b="1" dirty="0" smtClean="0"/>
              <a:t>‘a’ + </a:t>
            </a:r>
            <a:r>
              <a:rPr lang="en-US" b="1" dirty="0" err="1" smtClean="0"/>
              <a:t>NaN</a:t>
            </a:r>
            <a:r>
              <a:rPr lang="en-US" dirty="0" smtClean="0"/>
              <a:t> = </a:t>
            </a:r>
            <a:r>
              <a:rPr lang="en-US" b="1" dirty="0" smtClean="0"/>
              <a:t>‘</a:t>
            </a:r>
            <a:r>
              <a:rPr lang="en-US" b="1" dirty="0" err="1" smtClean="0"/>
              <a:t>aNaN</a:t>
            </a:r>
            <a:r>
              <a:rPr lang="en-US" b="1" dirty="0" smtClean="0"/>
              <a:t>’</a:t>
            </a:r>
          </a:p>
          <a:p>
            <a:r>
              <a:rPr lang="en-US" b="1" dirty="0" smtClean="0"/>
              <a:t>'</a:t>
            </a:r>
            <a:r>
              <a:rPr lang="en-US" b="1" dirty="0" err="1" smtClean="0"/>
              <a:t>b</a:t>
            </a:r>
            <a:r>
              <a:rPr lang="en-US" b="1" dirty="0" err="1"/>
              <a:t>'+'a</a:t>
            </a:r>
            <a:r>
              <a:rPr lang="en-US" b="1" dirty="0"/>
              <a:t>'+ + 'a' + 'a</a:t>
            </a:r>
            <a:r>
              <a:rPr lang="en-US" b="1" dirty="0" smtClean="0"/>
              <a:t>' </a:t>
            </a:r>
            <a:r>
              <a:rPr lang="en-US" dirty="0" smtClean="0"/>
              <a:t>= </a:t>
            </a:r>
            <a:r>
              <a:rPr lang="en-US" b="1" dirty="0" smtClean="0"/>
              <a:t>‘</a:t>
            </a:r>
            <a:r>
              <a:rPr lang="en-US" b="1" dirty="0" err="1" smtClean="0"/>
              <a:t>baNaNa</a:t>
            </a:r>
            <a:r>
              <a:rPr lang="en-US" b="1" dirty="0" smtClean="0"/>
              <a:t>’</a:t>
            </a:r>
          </a:p>
          <a:p>
            <a:r>
              <a:rPr lang="en-US" dirty="0" smtClean="0"/>
              <a:t>the </a:t>
            </a:r>
            <a:r>
              <a:rPr lang="en-US" b="1" dirty="0"/>
              <a:t>.</a:t>
            </a:r>
            <a:r>
              <a:rPr lang="en-US" b="1" dirty="0" err="1"/>
              <a:t>toLowerCase</a:t>
            </a:r>
            <a:r>
              <a:rPr lang="en-US" b="1" dirty="0" smtClean="0"/>
              <a:t>() </a:t>
            </a:r>
            <a:r>
              <a:rPr lang="en-US" dirty="0" smtClean="0"/>
              <a:t>just changes the </a:t>
            </a:r>
            <a:r>
              <a:rPr lang="en-US" b="1" dirty="0" smtClean="0"/>
              <a:t>‘N’</a:t>
            </a:r>
            <a:r>
              <a:rPr lang="en-US" dirty="0" smtClean="0"/>
              <a:t> into </a:t>
            </a:r>
            <a:r>
              <a:rPr lang="en-US" b="1" dirty="0" smtClean="0"/>
              <a:t>‘n’</a:t>
            </a:r>
            <a:endParaRPr lang="en-US" b="1" dirty="0"/>
          </a:p>
        </p:txBody>
      </p:sp>
      <p:pic>
        <p:nvPicPr>
          <p:cNvPr id="1026" name="Picture 2" descr="Image result for 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79" y="61062"/>
            <a:ext cx="4338955" cy="28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 smtClean="0"/>
              <a:t>Quiz: what is the result of this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41527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/>
              <a:t>42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 smtClean="0"/>
              <a:t>Obviously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[]</a:t>
            </a:r>
            <a:r>
              <a:rPr lang="en-US" dirty="0" smtClean="0"/>
              <a:t>: empty array</a:t>
            </a:r>
          </a:p>
          <a:p>
            <a:r>
              <a:rPr lang="en-US" b="1" dirty="0" smtClean="0"/>
              <a:t>![]</a:t>
            </a:r>
            <a:r>
              <a:rPr lang="en-US" dirty="0" smtClean="0"/>
              <a:t>: negation of an array, which obviously returns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!![]</a:t>
            </a:r>
            <a:r>
              <a:rPr lang="en-US" dirty="0" smtClean="0"/>
              <a:t>: equivalent to </a:t>
            </a:r>
            <a:r>
              <a:rPr lang="en-US" b="1" dirty="0" smtClean="0"/>
              <a:t>!false</a:t>
            </a:r>
            <a:r>
              <a:rPr lang="en-US" dirty="0" smtClean="0"/>
              <a:t>, which results in </a:t>
            </a:r>
            <a:r>
              <a:rPr lang="en-US" b="1" dirty="0" smtClean="0"/>
              <a:t>true</a:t>
            </a:r>
          </a:p>
          <a:p>
            <a:pPr lvl="1"/>
            <a:r>
              <a:rPr lang="en-US" dirty="0" smtClean="0"/>
              <a:t>this actually makes sense…</a:t>
            </a:r>
          </a:p>
          <a:p>
            <a:r>
              <a:rPr lang="en-US" b="1" dirty="0" smtClean="0"/>
              <a:t>!![]+!![]</a:t>
            </a:r>
            <a:r>
              <a:rPr lang="en-US" dirty="0" smtClean="0"/>
              <a:t>: equivalent to </a:t>
            </a:r>
            <a:r>
              <a:rPr lang="en-US" b="1" dirty="0" err="1" smtClean="0"/>
              <a:t>true+true</a:t>
            </a:r>
            <a:r>
              <a:rPr lang="en-US" dirty="0" smtClean="0"/>
              <a:t>, which JS converts to numbers, and sees </a:t>
            </a:r>
            <a:r>
              <a:rPr lang="en-US" b="1" dirty="0" smtClean="0"/>
              <a:t>1+1</a:t>
            </a:r>
          </a:p>
          <a:p>
            <a:r>
              <a:rPr lang="en-US" b="1" dirty="0" smtClean="0"/>
              <a:t>!![]+!![]+!![]+!![]</a:t>
            </a:r>
            <a:r>
              <a:rPr lang="en-US" dirty="0" smtClean="0"/>
              <a:t>: equivalent to </a:t>
            </a:r>
            <a:r>
              <a:rPr lang="en-US" b="1" dirty="0" smtClean="0"/>
              <a:t>1+1+1+1</a:t>
            </a:r>
            <a:r>
              <a:rPr lang="en-US" dirty="0" smtClean="0"/>
              <a:t>, which is </a:t>
            </a:r>
            <a:r>
              <a:rPr lang="en-US" b="1" dirty="0" smtClean="0"/>
              <a:t>4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!![]+!![]+!![]+!![]+[]</a:t>
            </a:r>
            <a:r>
              <a:rPr lang="en-US" dirty="0" smtClean="0"/>
              <a:t>: equivalent to </a:t>
            </a:r>
            <a:r>
              <a:rPr lang="en-US" b="1" dirty="0" smtClean="0"/>
              <a:t>4+[]</a:t>
            </a:r>
            <a:r>
              <a:rPr lang="en-US" dirty="0" smtClean="0"/>
              <a:t>, which JS sees as a concatenation of strings, where </a:t>
            </a:r>
            <a:r>
              <a:rPr lang="en-US" b="1" dirty="0" smtClean="0"/>
              <a:t>[]</a:t>
            </a:r>
            <a:r>
              <a:rPr lang="en-US" dirty="0" smtClean="0"/>
              <a:t> is </a:t>
            </a:r>
            <a:r>
              <a:rPr lang="en-US" i="1" dirty="0" smtClean="0"/>
              <a:t>obviously</a:t>
            </a:r>
            <a:r>
              <a:rPr lang="en-US" dirty="0" smtClean="0"/>
              <a:t> coerced into the empty string, so result is </a:t>
            </a:r>
            <a:r>
              <a:rPr lang="en-US" b="1" dirty="0" smtClean="0"/>
              <a:t>“4</a:t>
            </a:r>
            <a:r>
              <a:rPr lang="en-US" b="1" dirty="0"/>
              <a:t>”+ “”</a:t>
            </a:r>
            <a:r>
              <a:rPr lang="en-US" dirty="0" smtClean="0"/>
              <a:t>, </a:t>
            </a:r>
            <a:r>
              <a:rPr lang="en-US" dirty="0" smtClean="0"/>
              <a:t>which is just </a:t>
            </a:r>
            <a:r>
              <a:rPr lang="en-US" b="1" dirty="0" smtClean="0"/>
              <a:t>“4”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!![]+!![]+!![]+!![]+[]+(!![]+!![])</a:t>
            </a:r>
            <a:r>
              <a:rPr lang="en-US" dirty="0" smtClean="0"/>
              <a:t>: equivalent to </a:t>
            </a:r>
            <a:r>
              <a:rPr lang="en-US" b="1" dirty="0" smtClean="0"/>
              <a:t>“4”+2</a:t>
            </a:r>
            <a:r>
              <a:rPr lang="en-US" dirty="0" smtClean="0"/>
              <a:t>, which, as a concatenation of strings and not numbers, results into </a:t>
            </a:r>
            <a:r>
              <a:rPr lang="en-US" b="1" dirty="0" smtClean="0"/>
              <a:t>“42”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smtClean="0"/>
              <a:t>2</a:t>
            </a:r>
            <a:r>
              <a:rPr lang="en-US" dirty="0" smtClean="0"/>
              <a:t> is coerced into a string like </a:t>
            </a:r>
            <a:r>
              <a:rPr lang="en-US" b="1" dirty="0" smtClean="0"/>
              <a:t>“2”</a:t>
            </a:r>
            <a:r>
              <a:rPr lang="en-US" dirty="0" smtClean="0"/>
              <a:t>, and NOT </a:t>
            </a:r>
            <a:r>
              <a:rPr lang="en-US" b="1" dirty="0" smtClean="0"/>
              <a:t>“4”</a:t>
            </a:r>
            <a:r>
              <a:rPr lang="en-US" dirty="0" smtClean="0"/>
              <a:t> into a number like </a:t>
            </a:r>
            <a:r>
              <a:rPr lang="en-US" b="1" dirty="0" smtClean="0"/>
              <a:t>4</a:t>
            </a:r>
          </a:p>
          <a:p>
            <a:r>
              <a:rPr lang="en-US" b="1" dirty="0" smtClean="0"/>
              <a:t>+(!![]+!![]+!![]+!![]+[]+(!![]+!![]))</a:t>
            </a:r>
            <a:r>
              <a:rPr lang="en-US" dirty="0" smtClean="0"/>
              <a:t>: equivalent to </a:t>
            </a:r>
            <a:r>
              <a:rPr lang="en-US" b="1" dirty="0" smtClean="0"/>
              <a:t>+(“42”)</a:t>
            </a:r>
            <a:r>
              <a:rPr lang="en-US" dirty="0" smtClean="0"/>
              <a:t>, which considers the string as a positive number, and so coerced into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673840" cy="17151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+(!![]+!![]+!![]+!![]+[]+(!![]+!![]))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yes… obviously </a:t>
            </a:r>
            <a:r>
              <a:rPr lang="en-US" b="1" dirty="0" smtClean="0"/>
              <a:t>42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Image result for picard meme face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1" y="2400094"/>
            <a:ext cx="7737157" cy="43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Anyway… why </a:t>
            </a:r>
            <a:r>
              <a:rPr lang="en-US" b="1" dirty="0" smtClean="0"/>
              <a:t>42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 smtClean="0"/>
              <a:t>You will see </a:t>
            </a:r>
            <a:r>
              <a:rPr lang="en-US" b="1" dirty="0" smtClean="0"/>
              <a:t>42</a:t>
            </a:r>
            <a:r>
              <a:rPr lang="en-US" dirty="0" smtClean="0"/>
              <a:t> all the time…</a:t>
            </a:r>
          </a:p>
          <a:p>
            <a:r>
              <a:rPr lang="en-US" dirty="0" smtClean="0"/>
              <a:t>Geeky reference </a:t>
            </a:r>
            <a:r>
              <a:rPr lang="en-US" dirty="0"/>
              <a:t>to the </a:t>
            </a:r>
            <a:r>
              <a:rPr lang="en-US" dirty="0" smtClean="0"/>
              <a:t>“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Hitchhiker's Guide </a:t>
            </a:r>
            <a:r>
              <a:rPr lang="en-US" i="1" dirty="0"/>
              <a:t>to the </a:t>
            </a:r>
            <a:r>
              <a:rPr lang="en-US" i="1" dirty="0" smtClean="0"/>
              <a:t>Galaxy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the “</a:t>
            </a:r>
            <a:r>
              <a:rPr lang="en-US" b="1" i="1" dirty="0" smtClean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Quiz: what happens when you sort an array of integers like the following?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 smtClean="0"/>
              <a:t>“Obviously”</a:t>
            </a:r>
            <a:r>
              <a:rPr lang="en-US" dirty="0" smtClean="0"/>
              <a:t> </a:t>
            </a:r>
            <a:r>
              <a:rPr lang="en-US" b="1" dirty="0" smtClean="0"/>
              <a:t>18</a:t>
            </a:r>
            <a:r>
              <a:rPr lang="en-US" dirty="0" smtClean="0"/>
              <a:t> is </a:t>
            </a:r>
            <a:r>
              <a:rPr lang="en-US" i="1" dirty="0" smtClean="0"/>
              <a:t>smaller</a:t>
            </a:r>
            <a:r>
              <a:rPr lang="en-US" dirty="0" smtClean="0"/>
              <a:t> than </a:t>
            </a:r>
            <a:r>
              <a:rPr lang="en-US" b="1" dirty="0" smtClean="0"/>
              <a:t>2</a:t>
            </a:r>
            <a:r>
              <a:rPr lang="en-US" dirty="0" smtClean="0"/>
              <a:t> and </a:t>
            </a:r>
            <a:r>
              <a:rPr lang="en-US" b="1" dirty="0" smtClean="0"/>
              <a:t>3</a:t>
            </a:r>
            <a:r>
              <a:rPr lang="en-US" dirty="0" smtClean="0"/>
              <a:t>, isn’t it?</a:t>
            </a:r>
          </a:p>
          <a:p>
            <a:r>
              <a:rPr lang="en-US" dirty="0" smtClean="0"/>
              <a:t>What the heck is happening here?</a:t>
            </a:r>
          </a:p>
          <a:p>
            <a:r>
              <a:rPr lang="en-US" dirty="0" smtClean="0"/>
              <a:t>JS has no concept of typed array… you could add all different kinds of types in same array</a:t>
            </a:r>
          </a:p>
          <a:p>
            <a:r>
              <a:rPr lang="en-US" dirty="0" smtClean="0"/>
              <a:t>So, no default way to define ordering on a JS array</a:t>
            </a:r>
          </a:p>
          <a:p>
            <a:r>
              <a:rPr lang="en-US" dirty="0" smtClean="0"/>
              <a:t>JS, by default, converts all values into STRINGs, and does comparisons based on string ordering</a:t>
            </a:r>
          </a:p>
          <a:p>
            <a:r>
              <a:rPr lang="en-US" dirty="0" smtClean="0"/>
              <a:t>The string </a:t>
            </a:r>
            <a:r>
              <a:rPr lang="en-US" b="1" dirty="0" smtClean="0"/>
              <a:t>“18”</a:t>
            </a:r>
            <a:r>
              <a:rPr lang="en-US" dirty="0" smtClean="0"/>
              <a:t> is smaller than string </a:t>
            </a:r>
            <a:r>
              <a:rPr lang="en-US" b="1" dirty="0" smtClean="0"/>
              <a:t>“2”</a:t>
            </a:r>
            <a:r>
              <a:rPr lang="en-US" dirty="0" smtClean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Drugs…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Otherwise, one day you might end up designing languages like JavaScript…</a:t>
            </a:r>
            <a:endParaRPr lang="en-US" sz="4000" dirty="0"/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69815" y="342846"/>
            <a:ext cx="7377207" cy="777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About Me</a:t>
            </a:r>
          </a:p>
        </p:txBody>
      </p:sp>
      <p:pic>
        <p:nvPicPr>
          <p:cNvPr id="122" name="andrea_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681" y="802817"/>
            <a:ext cx="1836420" cy="2301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041765" y="3204958"/>
            <a:ext cx="1016251" cy="3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defTabSz="410751" hangingPunct="0"/>
            <a:r>
              <a:rPr lang="en-US"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Prof</a:t>
            </a:r>
            <a:r>
              <a:rPr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. Andrea Arcuri</a:t>
            </a:r>
          </a:p>
        </p:txBody>
      </p:sp>
      <p:pic>
        <p:nvPicPr>
          <p:cNvPr id="124" name="2000px-Italy_looking_like_the_flag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35" y="1689720"/>
            <a:ext cx="1445636" cy="170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Leaning_Tower_of_Pisa_(April_2012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555" y="1689719"/>
            <a:ext cx="1050768" cy="166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Flag_of_the_USA_Oct201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930" y="2826392"/>
            <a:ext cx="1009509" cy="757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Flag_of_the_United_Kingdom.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609958"/>
            <a:ext cx="1981200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imula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330" y="4002640"/>
            <a:ext cx="3802401" cy="87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sterngeco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6954" y="3865295"/>
            <a:ext cx="2388245" cy="92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ien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42" y="5524218"/>
            <a:ext cx="2879605" cy="9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elenor-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590" y="5280469"/>
            <a:ext cx="2698809" cy="1190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University of Luxembourg-VTxOGTxAjWS9KLNLwY9KhzbIU5oKuGkG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342" y="5280469"/>
            <a:ext cx="1599857" cy="143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4" y="4002640"/>
            <a:ext cx="2060416" cy="1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 smtClean="0"/>
              <a:t>By now… you should have guessed what is my opinion of JavaScript</a:t>
            </a:r>
          </a:p>
          <a:p>
            <a:r>
              <a:rPr lang="en-US" dirty="0" smtClean="0"/>
              <a:t>But JS is a </a:t>
            </a:r>
            <a:r>
              <a:rPr lang="en-US" i="1" dirty="0" smtClean="0"/>
              <a:t>must</a:t>
            </a:r>
            <a:r>
              <a:rPr lang="en-US" dirty="0" smtClean="0"/>
              <a:t> to learn if you are dealing with web development…</a:t>
            </a:r>
          </a:p>
          <a:p>
            <a:r>
              <a:rPr lang="en-US" dirty="0" smtClean="0"/>
              <a:t>… even if you just want to focus on backend</a:t>
            </a:r>
          </a:p>
          <a:p>
            <a:r>
              <a:rPr lang="en-US" dirty="0" smtClean="0"/>
              <a:t>Until </a:t>
            </a:r>
            <a:r>
              <a:rPr lang="en-US" i="1" dirty="0" err="1" smtClean="0"/>
              <a:t>WebAssembly</a:t>
            </a:r>
            <a:r>
              <a:rPr lang="en-US" dirty="0" smtClean="0"/>
              <a:t> will support DOM manipulation, or </a:t>
            </a:r>
            <a:r>
              <a:rPr lang="en-US" i="1" dirty="0" err="1" smtClean="0"/>
              <a:t>Kotlin</a:t>
            </a:r>
            <a:r>
              <a:rPr lang="en-US" dirty="0" smtClean="0"/>
              <a:t> </a:t>
            </a:r>
            <a:r>
              <a:rPr lang="en-US" dirty="0" err="1" smtClean="0"/>
              <a:t>transpilation</a:t>
            </a:r>
            <a:r>
              <a:rPr lang="en-US" dirty="0" smtClean="0"/>
              <a:t> will have better support, unfortunately we need to endure JS</a:t>
            </a:r>
          </a:p>
          <a:p>
            <a:pPr lvl="1"/>
            <a:r>
              <a:rPr lang="en-US" i="1" dirty="0" err="1" smtClean="0"/>
              <a:t>TypeScript</a:t>
            </a:r>
            <a:r>
              <a:rPr lang="en-US" dirty="0" smtClean="0"/>
              <a:t> can ease the pain meanwhile…</a:t>
            </a:r>
            <a:endParaRPr lang="en-US" dirty="0"/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Jokes apart…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pain of JS (and other dynamically typed languages) is when working on </a:t>
            </a:r>
            <a:r>
              <a:rPr lang="en-US" i="1" dirty="0" smtClean="0"/>
              <a:t>large</a:t>
            </a:r>
            <a:r>
              <a:rPr lang="en-US" dirty="0" smtClean="0"/>
              <a:t> projects…</a:t>
            </a:r>
          </a:p>
          <a:p>
            <a:r>
              <a:rPr lang="en-US" dirty="0" smtClean="0"/>
              <a:t>… where you might need to do </a:t>
            </a:r>
            <a:r>
              <a:rPr lang="en-US" i="1" dirty="0" smtClean="0"/>
              <a:t>refactoring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luck, you </a:t>
            </a:r>
            <a:r>
              <a:rPr lang="en-US" i="1" dirty="0" smtClean="0"/>
              <a:t>poor</a:t>
            </a:r>
            <a:r>
              <a:rPr lang="en-US" dirty="0" smtClean="0"/>
              <a:t> </a:t>
            </a:r>
            <a:r>
              <a:rPr lang="en-US" i="1" dirty="0" smtClean="0"/>
              <a:t>souls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and/or have to work on code written by others…</a:t>
            </a:r>
          </a:p>
          <a:p>
            <a:r>
              <a:rPr lang="en-US" dirty="0" smtClean="0"/>
              <a:t>For what you will see in this course, and during your degree, you will be (hopefully) fine, as working only on </a:t>
            </a:r>
            <a:r>
              <a:rPr lang="en-US" i="1" dirty="0" smtClean="0"/>
              <a:t>small</a:t>
            </a:r>
            <a:r>
              <a:rPr lang="en-US" dirty="0" smtClean="0"/>
              <a:t>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You need to get experience in building a project with a dynamically typed language (and so </a:t>
            </a:r>
            <a:r>
              <a:rPr lang="en-US" i="1" dirty="0" err="1" smtClean="0"/>
              <a:t>TypeScript</a:t>
            </a:r>
            <a:r>
              <a:rPr lang="en-US" dirty="0" smtClean="0"/>
              <a:t> will not be allowed in the exam)</a:t>
            </a:r>
            <a:endParaRPr lang="en-US" dirty="0" smtClean="0"/>
          </a:p>
          <a:p>
            <a:r>
              <a:rPr lang="en-US" dirty="0" smtClean="0"/>
              <a:t>Remember: </a:t>
            </a:r>
            <a:r>
              <a:rPr lang="en-US" i="1" dirty="0" smtClean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equality, use “</a:t>
            </a:r>
            <a:r>
              <a:rPr lang="en-US" b="1" dirty="0" smtClean="0"/>
              <a:t>===</a:t>
            </a:r>
            <a:r>
              <a:rPr lang="en-US" dirty="0" smtClean="0"/>
              <a:t>“ and not “</a:t>
            </a:r>
            <a:r>
              <a:rPr lang="en-US" b="1" dirty="0" smtClean="0"/>
              <a:t>==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false == 0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true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 is equivalent to numeric </a:t>
            </a:r>
            <a:r>
              <a:rPr lang="en-US" b="1" dirty="0" smtClean="0"/>
              <a:t>0</a:t>
            </a:r>
            <a:r>
              <a:rPr lang="en-US" dirty="0" smtClean="0"/>
              <a:t>, as the </a:t>
            </a:r>
            <a:r>
              <a:rPr lang="en-US" b="1" dirty="0" smtClean="0"/>
              <a:t>0</a:t>
            </a:r>
            <a:r>
              <a:rPr lang="en-US" dirty="0" smtClean="0"/>
              <a:t> gets transformed into a </a:t>
            </a:r>
            <a:r>
              <a:rPr lang="en-US" dirty="0" err="1" smtClean="0"/>
              <a:t>boolean</a:t>
            </a:r>
            <a:r>
              <a:rPr lang="en-US" dirty="0" smtClean="0"/>
              <a:t> to compare it with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false === 0  </a:t>
            </a:r>
          </a:p>
          <a:p>
            <a:pPr lvl="1"/>
            <a:r>
              <a:rPr lang="en-US" dirty="0" smtClean="0"/>
              <a:t>result is </a:t>
            </a:r>
            <a:r>
              <a:rPr lang="en-US" b="1" dirty="0" smtClean="0"/>
              <a:t>false</a:t>
            </a:r>
            <a:r>
              <a:rPr lang="en-US" dirty="0" smtClean="0"/>
              <a:t>, as a </a:t>
            </a:r>
            <a:r>
              <a:rPr lang="en-US" dirty="0" err="1" smtClean="0"/>
              <a:t>boolean</a:t>
            </a:r>
            <a:r>
              <a:rPr lang="en-US" dirty="0" smtClean="0"/>
              <a:t> value is not equal to a numeric value </a:t>
            </a:r>
          </a:p>
          <a:p>
            <a:r>
              <a:rPr lang="en-US" b="1" dirty="0"/>
              <a:t>0 == </a:t>
            </a:r>
            <a:r>
              <a:rPr lang="en-US" b="1" dirty="0" smtClean="0"/>
              <a:t>[]</a:t>
            </a:r>
          </a:p>
          <a:p>
            <a:pPr lvl="1"/>
            <a:r>
              <a:rPr lang="en-US" dirty="0" smtClean="0"/>
              <a:t>surprisingly, that is true in JS, </a:t>
            </a:r>
            <a:r>
              <a:rPr lang="en-US" dirty="0" err="1" smtClean="0"/>
              <a:t>ie</a:t>
            </a:r>
            <a:r>
              <a:rPr lang="en-US" dirty="0" smtClean="0"/>
              <a:t> the numeric </a:t>
            </a:r>
            <a:r>
              <a:rPr lang="en-US" b="1" dirty="0" smtClean="0"/>
              <a:t>0</a:t>
            </a:r>
            <a:r>
              <a:rPr lang="en-US" dirty="0" smtClean="0"/>
              <a:t> is equal to an empty 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lenty of </a:t>
            </a:r>
            <a:r>
              <a:rPr lang="en-US" dirty="0"/>
              <a:t>these </a:t>
            </a:r>
            <a:r>
              <a:rPr lang="en-US" dirty="0" smtClean="0"/>
              <a:t>hilarious cases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https://dorey.github.io/JavaScript-Equality-Table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negation, use </a:t>
            </a:r>
            <a:r>
              <a:rPr lang="en-US" b="1" dirty="0" smtClean="0"/>
              <a:t>!==</a:t>
            </a:r>
            <a:r>
              <a:rPr lang="en-US" dirty="0" smtClean="0"/>
              <a:t> instead of </a:t>
            </a:r>
            <a:r>
              <a:rPr lang="en-US" b="1" dirty="0" smtClean="0"/>
              <a:t>!=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05260" cy="48228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function foo(){ return 1;}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foo() </a:t>
            </a:r>
            <a:r>
              <a:rPr lang="en-US" dirty="0" smtClean="0"/>
              <a:t>will return value </a:t>
            </a:r>
            <a:r>
              <a:rPr lang="en-US" b="1" dirty="0" smtClean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 smtClean="0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calling </a:t>
            </a:r>
            <a:r>
              <a:rPr lang="en-US" b="1" dirty="0" smtClean="0"/>
              <a:t>add(1,2)</a:t>
            </a:r>
            <a:r>
              <a:rPr lang="en-US" dirty="0" smtClean="0"/>
              <a:t> will return </a:t>
            </a:r>
            <a:r>
              <a:rPr lang="en-US" b="1" dirty="0" smtClean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 smtClean="0"/>
              <a:t>add(“a”,</a:t>
            </a:r>
            <a:r>
              <a:rPr lang="en-US" b="1" dirty="0"/>
              <a:t> “</a:t>
            </a:r>
            <a:r>
              <a:rPr lang="en-US" b="1" dirty="0" smtClean="0"/>
              <a:t>b”)</a:t>
            </a:r>
            <a:r>
              <a:rPr lang="en-US" dirty="0" smtClean="0"/>
              <a:t> will return </a:t>
            </a:r>
            <a:r>
              <a:rPr lang="en-US" b="1" dirty="0" smtClean="0"/>
              <a:t>“ab”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add = (</a:t>
            </a:r>
            <a:r>
              <a:rPr lang="en-US" b="1" dirty="0" err="1" smtClean="0"/>
              <a:t>x,y</a:t>
            </a:r>
            <a:r>
              <a:rPr lang="en-US" b="1" dirty="0" smtClean="0"/>
              <a:t>) =&gt; {</a:t>
            </a:r>
            <a:r>
              <a:rPr lang="en-US" b="1" dirty="0"/>
              <a:t>return </a:t>
            </a:r>
            <a:r>
              <a:rPr lang="en-US" b="1" dirty="0" err="1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the arrow notation is similar to </a:t>
            </a:r>
            <a:r>
              <a:rPr lang="en-US" i="1" dirty="0" smtClean="0"/>
              <a:t>function</a:t>
            </a:r>
            <a:r>
              <a:rPr lang="en-US" dirty="0" smtClean="0"/>
              <a:t>, but it treats </a:t>
            </a:r>
            <a:r>
              <a:rPr lang="en-US" b="1" dirty="0" smtClean="0"/>
              <a:t>this</a:t>
            </a:r>
            <a:r>
              <a:rPr lang="en-US" dirty="0" smtClean="0"/>
              <a:t> keyword differently, as not defining its own scope</a:t>
            </a:r>
          </a:p>
          <a:p>
            <a:pPr lvl="1"/>
            <a:r>
              <a:rPr lang="en-US" dirty="0" smtClean="0"/>
              <a:t>this will become more clear when we will define callbacks inside React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113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function foo(</a:t>
            </a:r>
            <a:r>
              <a:rPr lang="en-US" b="1" dirty="0" err="1" smtClean="0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 smtClean="0"/>
              <a:t>;}</a:t>
            </a:r>
          </a:p>
          <a:p>
            <a:pPr lvl="1"/>
            <a:r>
              <a:rPr lang="en-US" dirty="0" smtClean="0"/>
              <a:t>declare a function called </a:t>
            </a:r>
            <a:r>
              <a:rPr lang="en-US" b="1" dirty="0" smtClean="0"/>
              <a:t>foo</a:t>
            </a:r>
          </a:p>
          <a:p>
            <a:r>
              <a:rPr lang="en-US" b="1" dirty="0" smtClean="0"/>
              <a:t>x = foo(1,2)</a:t>
            </a:r>
          </a:p>
          <a:p>
            <a:pPr lvl="1"/>
            <a:r>
              <a:rPr lang="en-US" dirty="0" smtClean="0"/>
              <a:t>call the function, and store its result </a:t>
            </a:r>
            <a:r>
              <a:rPr lang="en-US" b="1" dirty="0" smtClean="0"/>
              <a:t>3</a:t>
            </a:r>
            <a:r>
              <a:rPr lang="en-US" dirty="0" smtClean="0"/>
              <a:t> in the variable </a:t>
            </a:r>
            <a:r>
              <a:rPr lang="en-US" b="1" dirty="0" smtClean="0"/>
              <a:t>x</a:t>
            </a:r>
          </a:p>
          <a:p>
            <a:r>
              <a:rPr lang="en-US" b="1" dirty="0" smtClean="0"/>
              <a:t>x = foo;</a:t>
            </a:r>
            <a:r>
              <a:rPr lang="en-US" dirty="0" smtClean="0"/>
              <a:t>   </a:t>
            </a:r>
            <a:r>
              <a:rPr lang="en-US" b="1" dirty="0" smtClean="0"/>
              <a:t>x(1,2)</a:t>
            </a:r>
          </a:p>
          <a:p>
            <a:pPr lvl="1"/>
            <a:r>
              <a:rPr lang="en-US" dirty="0" smtClean="0"/>
              <a:t>store the code of the function </a:t>
            </a:r>
            <a:r>
              <a:rPr lang="en-US" b="1" dirty="0" smtClean="0"/>
              <a:t>foo</a:t>
            </a:r>
            <a:r>
              <a:rPr lang="en-US" dirty="0" smtClean="0"/>
              <a:t> in a variable </a:t>
            </a:r>
            <a:r>
              <a:rPr lang="en-US" b="1" dirty="0" smtClean="0"/>
              <a:t>x</a:t>
            </a:r>
            <a:r>
              <a:rPr lang="en-US" dirty="0" smtClean="0"/>
              <a:t>, and then call it by using </a:t>
            </a:r>
            <a:r>
              <a:rPr lang="en-US" b="1" dirty="0" smtClean="0"/>
              <a:t>()</a:t>
            </a:r>
            <a:r>
              <a:rPr lang="en-US" dirty="0" smtClean="0"/>
              <a:t> on such variable with inputs </a:t>
            </a:r>
            <a:r>
              <a:rPr lang="en-US" b="1" dirty="0" smtClean="0"/>
              <a:t>1</a:t>
            </a:r>
            <a:r>
              <a:rPr lang="en-US" dirty="0" smtClean="0"/>
              <a:t> and </a:t>
            </a:r>
            <a:r>
              <a:rPr lang="en-US" b="1" dirty="0" smtClean="0"/>
              <a:t>2</a:t>
            </a:r>
          </a:p>
          <a:p>
            <a:r>
              <a:rPr lang="en-US" b="1" dirty="0" smtClean="0"/>
              <a:t>x = () =&gt; foo(1,2);</a:t>
            </a:r>
            <a:r>
              <a:rPr lang="en-US" dirty="0" smtClean="0"/>
              <a:t>   </a:t>
            </a:r>
            <a:r>
              <a:rPr lang="en-US" b="1" dirty="0" smtClean="0"/>
              <a:t>x()</a:t>
            </a:r>
          </a:p>
          <a:p>
            <a:pPr lvl="1"/>
            <a:r>
              <a:rPr lang="en-US" dirty="0" smtClean="0"/>
              <a:t>create a new function with no inputs and that just calls </a:t>
            </a:r>
            <a:r>
              <a:rPr lang="en-US" b="1" dirty="0" smtClean="0"/>
              <a:t>foo(1,2)</a:t>
            </a:r>
            <a:r>
              <a:rPr lang="en-US" dirty="0" smtClean="0"/>
              <a:t>, and store it in a variable </a:t>
            </a:r>
            <a:r>
              <a:rPr lang="en-US" b="1" dirty="0" smtClean="0"/>
              <a:t>x</a:t>
            </a:r>
            <a:r>
              <a:rPr lang="en-US" dirty="0" smtClean="0"/>
              <a:t>. Then call such function by using () on it</a:t>
            </a:r>
          </a:p>
          <a:p>
            <a:r>
              <a:rPr lang="en-US" b="1" dirty="0" err="1" smtClean="0"/>
              <a:t>addOne</a:t>
            </a:r>
            <a:r>
              <a:rPr lang="en-US" b="1" dirty="0" smtClean="0"/>
              <a:t> = y =&gt; foo(y,1);  </a:t>
            </a:r>
            <a:r>
              <a:rPr lang="en-US" b="1" dirty="0" err="1" smtClean="0"/>
              <a:t>addOne</a:t>
            </a:r>
            <a:r>
              <a:rPr lang="en-US" b="1" dirty="0" smtClean="0"/>
              <a:t>(5)</a:t>
            </a:r>
          </a:p>
          <a:p>
            <a:pPr lvl="1"/>
            <a:r>
              <a:rPr lang="en-US" dirty="0" smtClean="0"/>
              <a:t>create a new function that takes an input y, and return it with a +1. So, </a:t>
            </a:r>
            <a:r>
              <a:rPr lang="en-US" dirty="0" err="1" smtClean="0"/>
              <a:t>addOne</a:t>
            </a:r>
            <a:r>
              <a:rPr lang="en-US" dirty="0" smtClean="0"/>
              <a:t>(5) does return the value 6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19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 smtClean="0"/>
              <a:t>To document software, typical case of writing comments directly in the source code</a:t>
            </a:r>
          </a:p>
          <a:p>
            <a:r>
              <a:rPr lang="en-US" dirty="0" smtClean="0"/>
              <a:t>JS uses similar syntax to other languages (</a:t>
            </a:r>
            <a:r>
              <a:rPr lang="en-US" dirty="0" err="1" smtClean="0"/>
              <a:t>eg</a:t>
            </a:r>
            <a:r>
              <a:rPr lang="en-US" dirty="0" smtClean="0"/>
              <a:t> Java)</a:t>
            </a:r>
          </a:p>
          <a:p>
            <a:r>
              <a:rPr lang="en-US" dirty="0" smtClean="0"/>
              <a:t>Single-line comment: </a:t>
            </a:r>
            <a:r>
              <a:rPr lang="en-US" b="1" dirty="0" smtClean="0"/>
              <a:t>//</a:t>
            </a:r>
          </a:p>
          <a:p>
            <a:r>
              <a:rPr lang="en-US" dirty="0" smtClean="0"/>
              <a:t>Multi-line comment: started with </a:t>
            </a:r>
            <a:r>
              <a:rPr lang="en-US" b="1" dirty="0" smtClean="0"/>
              <a:t>/*</a:t>
            </a:r>
            <a:r>
              <a:rPr lang="en-US" dirty="0" smtClean="0"/>
              <a:t>  and then closed with </a:t>
            </a:r>
            <a:r>
              <a:rPr lang="en-US" b="1" dirty="0" smtClean="0"/>
              <a:t>*/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</a:t>
            </a:r>
            <a:r>
              <a:rPr lang="en-US" dirty="0" smtClean="0"/>
              <a:t>Model (DOM): object representation of the displayed HTML </a:t>
            </a:r>
          </a:p>
          <a:p>
            <a:r>
              <a:rPr lang="en-US" dirty="0" smtClean="0"/>
              <a:t>One of the main reasons to use JS is to manipulate the DOM, </a:t>
            </a:r>
            <a:r>
              <a:rPr lang="en-US" dirty="0" err="1" smtClean="0"/>
              <a:t>ie</a:t>
            </a:r>
            <a:r>
              <a:rPr lang="en-US" dirty="0" smtClean="0"/>
              <a:t> altering what is displayed to the user</a:t>
            </a:r>
          </a:p>
          <a:p>
            <a:r>
              <a:rPr lang="en-US" dirty="0" smtClean="0"/>
              <a:t>To access the DOM, JS can refer to the object called “</a:t>
            </a:r>
            <a:r>
              <a:rPr lang="en-US" b="1" dirty="0" smtClean="0"/>
              <a:t>document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Call methods on </a:t>
            </a:r>
            <a:r>
              <a:rPr lang="en-US" b="1" dirty="0" smtClean="0"/>
              <a:t>document</a:t>
            </a:r>
            <a:r>
              <a:rPr lang="en-US" dirty="0" smtClean="0"/>
              <a:t> to retrieve object representations of the DOM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4450079"/>
            <a:ext cx="10515600" cy="2262141"/>
          </a:xfrm>
        </p:spPr>
        <p:txBody>
          <a:bodyPr/>
          <a:lstStyle/>
          <a:p>
            <a:r>
              <a:rPr lang="en-US" dirty="0" smtClean="0"/>
              <a:t>Easiest way to retrieve DOM objects is by </a:t>
            </a:r>
            <a:r>
              <a:rPr lang="en-US" i="1" dirty="0" smtClean="0"/>
              <a:t>id</a:t>
            </a:r>
          </a:p>
          <a:p>
            <a:r>
              <a:rPr lang="en-US" dirty="0" smtClean="0"/>
              <a:t>The id needs to be set as HTML attribute, e.g</a:t>
            </a:r>
            <a:r>
              <a:rPr lang="en-US" dirty="0"/>
              <a:t>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id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8" y="241395"/>
            <a:ext cx="1153928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 smtClean="0"/>
              <a:t>There are different ways to execute JS in a page</a:t>
            </a:r>
          </a:p>
          <a:p>
            <a:r>
              <a:rPr lang="en-US" dirty="0" smtClean="0"/>
              <a:t>One  simple approach is to directly register </a:t>
            </a:r>
            <a:r>
              <a:rPr lang="en-US" i="1" dirty="0" smtClean="0"/>
              <a:t>event handlers </a:t>
            </a:r>
            <a:r>
              <a:rPr lang="en-US" dirty="0" smtClean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 smtClean="0"/>
              <a:t>&gt;</a:t>
            </a:r>
            <a:r>
              <a:rPr lang="en-US" b="1" dirty="0"/>
              <a:t>Clear&lt;/div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user on browser clicks on that button, the JS function “</a:t>
            </a:r>
            <a:r>
              <a:rPr lang="en-US" i="1" dirty="0" err="1" smtClean="0"/>
              <a:t>clearText</a:t>
            </a:r>
            <a:r>
              <a:rPr lang="en-US" i="1" dirty="0" smtClean="0"/>
              <a:t>()</a:t>
            </a:r>
            <a:r>
              <a:rPr lang="en-US" dirty="0" smtClean="0"/>
              <a:t>” is going to be executed</a:t>
            </a:r>
          </a:p>
          <a:p>
            <a:r>
              <a:rPr lang="en-US" dirty="0" smtClean="0"/>
              <a:t>Event handlers:</a:t>
            </a:r>
          </a:p>
          <a:p>
            <a:pPr lvl="1"/>
            <a:r>
              <a:rPr lang="en-US" i="1" dirty="0" err="1" smtClean="0"/>
              <a:t>onclick</a:t>
            </a:r>
            <a:r>
              <a:rPr lang="en-US" dirty="0" smtClean="0"/>
              <a:t>, </a:t>
            </a:r>
            <a:r>
              <a:rPr lang="en-US" i="1" dirty="0" err="1" smtClean="0"/>
              <a:t>onchange</a:t>
            </a:r>
            <a:r>
              <a:rPr lang="en-US" dirty="0" smtClean="0"/>
              <a:t>, </a:t>
            </a:r>
            <a:r>
              <a:rPr lang="en-US" i="1" dirty="0" err="1" smtClean="0"/>
              <a:t>onmouseover</a:t>
            </a:r>
            <a:r>
              <a:rPr lang="en-US" dirty="0" smtClean="0"/>
              <a:t>, </a:t>
            </a:r>
            <a:r>
              <a:rPr lang="en-US" i="1" dirty="0" err="1" smtClean="0"/>
              <a:t>onmouseout</a:t>
            </a:r>
            <a:r>
              <a:rPr lang="en-US" dirty="0" smtClean="0"/>
              <a:t>, </a:t>
            </a:r>
            <a:r>
              <a:rPr lang="en-US" i="1" dirty="0" err="1" smtClean="0"/>
              <a:t>onkeydown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www.w3schools.com/js/js_events.asp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JS Console, from Chrome Developer Tools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seful for debugging and learning by running custom JS directly on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12 lessons, once a week</a:t>
            </a:r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endParaRPr lang="en-US" dirty="0"/>
          </a:p>
          <a:p>
            <a:r>
              <a:rPr lang="en-US" dirty="0" smtClean="0"/>
              <a:t>During the course, do </a:t>
            </a:r>
            <a:r>
              <a:rPr lang="en-US" b="1" dirty="0" smtClean="0"/>
              <a:t>NOT</a:t>
            </a:r>
            <a:r>
              <a:rPr lang="en-US" dirty="0" smtClean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</a:t>
            </a:r>
            <a:r>
              <a:rPr lang="en-US" dirty="0" smtClean="0"/>
              <a:t>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endParaRPr lang="en-US" dirty="0" smtClean="0"/>
          </a:p>
          <a:p>
            <a:r>
              <a:rPr lang="en-US" dirty="0" smtClean="0"/>
              <a:t>You are supposed to attend, although no strict checks</a:t>
            </a:r>
          </a:p>
          <a:p>
            <a:endParaRPr lang="en-US" dirty="0" smtClean="0"/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YARN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An IDE </a:t>
            </a:r>
            <a:endParaRPr lang="en-US" dirty="0" smtClean="0"/>
          </a:p>
          <a:p>
            <a:pPr lvl="1"/>
            <a:r>
              <a:rPr lang="en-US" dirty="0" smtClean="0"/>
              <a:t>I </a:t>
            </a:r>
            <a:r>
              <a:rPr lang="en-US" dirty="0" smtClean="0"/>
              <a:t>recommend </a:t>
            </a:r>
            <a:r>
              <a:rPr lang="en-US" i="1" dirty="0" err="1" smtClean="0"/>
              <a:t>WebStorm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Visual Studio Code</a:t>
            </a:r>
            <a:r>
              <a:rPr lang="en-US" dirty="0" smtClean="0"/>
              <a:t> is fine as well</a:t>
            </a:r>
            <a:endParaRPr lang="en-US" dirty="0" smtClean="0"/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the built-in one</a:t>
            </a:r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github.com/arcuri82/web_development_and_api_design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pull often, as new material will be added during the </a:t>
            </a:r>
            <a:r>
              <a:rPr lang="en-US" dirty="0" smtClean="0"/>
              <a:t>course</a:t>
            </a:r>
          </a:p>
          <a:p>
            <a:endParaRPr lang="en-US" dirty="0"/>
          </a:p>
          <a:p>
            <a:r>
              <a:rPr lang="en-US" dirty="0" smtClean="0"/>
              <a:t>No book, but plenty of external links to study from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 smtClean="0"/>
              <a:t>100% home-assignment </a:t>
            </a:r>
            <a:r>
              <a:rPr lang="en-US" dirty="0"/>
              <a:t>exam</a:t>
            </a:r>
          </a:p>
          <a:p>
            <a:r>
              <a:rPr lang="en-US" dirty="0" smtClean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2157</Words>
  <Application>Microsoft Office PowerPoint</Application>
  <PresentationFormat>Widescreen</PresentationFormat>
  <Paragraphs>226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White</vt:lpstr>
      <vt:lpstr>Web Development and API Design  Lesson 01: Introduction</vt:lpstr>
      <vt:lpstr>Goals/Topics</vt:lpstr>
      <vt:lpstr>About Me</vt:lpstr>
      <vt:lpstr>Course Info</vt:lpstr>
      <vt:lpstr>Class Structure</vt:lpstr>
      <vt:lpstr>If You Skip Class…</vt:lpstr>
      <vt:lpstr>Necessary Tools</vt:lpstr>
      <vt:lpstr>Git Repository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banana</vt:lpstr>
      <vt:lpstr>Quiz: what is the result of this expression?</vt:lpstr>
      <vt:lpstr>42</vt:lpstr>
      <vt:lpstr>Cont.</vt:lpstr>
      <vt:lpstr>+(!![]+!![]+!![]+!![]+[]+(!![]+!![])) yes… obviously 42…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Function Declaration</vt:lpstr>
      <vt:lpstr>Functions as variables </vt:lpstr>
      <vt:lpstr>Code Comments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297</cp:revision>
  <cp:lastPrinted>2017-12-21T12:07:11Z</cp:lastPrinted>
  <dcterms:created xsi:type="dcterms:W3CDTF">2017-12-10T14:32:25Z</dcterms:created>
  <dcterms:modified xsi:type="dcterms:W3CDTF">2019-12-02T15:41:03Z</dcterms:modified>
</cp:coreProperties>
</file>