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71" r:id="rId13"/>
    <p:sldId id="267" r:id="rId14"/>
    <p:sldId id="272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2C3DD1-25C2-44D4-842A-FF7F5BF0E5E2}">
          <p14:sldIdLst>
            <p14:sldId id="256"/>
            <p14:sldId id="257"/>
            <p14:sldId id="258"/>
            <p14:sldId id="260"/>
            <p14:sldId id="261"/>
            <p14:sldId id="262"/>
            <p14:sldId id="259"/>
            <p14:sldId id="263"/>
            <p14:sldId id="264"/>
            <p14:sldId id="265"/>
            <p14:sldId id="266"/>
            <p14:sldId id="271"/>
            <p14:sldId id="267"/>
            <p14:sldId id="272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8"/>
    <p:restoredTop sz="94603"/>
  </p:normalViewPr>
  <p:slideViewPr>
    <p:cSldViewPr snapToGrid="0" snapToObjects="1">
      <p:cViewPr varScale="1">
        <p:scale>
          <a:sx n="106" d="100"/>
          <a:sy n="106" d="100"/>
        </p:scale>
        <p:origin x="114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871" y="1122362"/>
            <a:ext cx="11849725" cy="4001573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Web Development and API Design</a:t>
            </a:r>
            <a:br>
              <a:rPr lang="en-US" sz="6600" dirty="0"/>
            </a:br>
            <a:br>
              <a:rPr lang="en-US" sz="6600" dirty="0"/>
            </a:br>
            <a:r>
              <a:rPr lang="en-US" sz="6600" dirty="0"/>
              <a:t>Lesson 03: SPA Components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Prof. Andrea </a:t>
            </a:r>
            <a:r>
              <a:rPr lang="en-US" dirty="0" err="1"/>
              <a:t>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232" y="1825625"/>
            <a:ext cx="11920152" cy="49211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can be many events in a browser (user clicks, mouse movements,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React can </a:t>
            </a:r>
            <a:r>
              <a:rPr lang="en-US" i="1" dirty="0"/>
              <a:t>automatically</a:t>
            </a:r>
            <a:r>
              <a:rPr lang="en-US" dirty="0"/>
              <a:t> optimize when HTML needs to be re-rendered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squashing together several updates that happen within few milliseconds</a:t>
            </a:r>
          </a:p>
          <a:p>
            <a:r>
              <a:rPr lang="en-US" dirty="0"/>
              <a:t>Virtual-DOM</a:t>
            </a:r>
          </a:p>
          <a:p>
            <a:pPr lvl="1"/>
            <a:r>
              <a:rPr lang="en-US" dirty="0"/>
              <a:t>Even if a component’s state is changed, it might be that only small parts of its HTML is now different, if any at all</a:t>
            </a:r>
          </a:p>
          <a:p>
            <a:pPr lvl="1"/>
            <a:r>
              <a:rPr lang="en-US" dirty="0"/>
              <a:t>React does not naively re-render the whole HTML, but just what is actually needed to be modified</a:t>
            </a:r>
          </a:p>
          <a:p>
            <a:pPr lvl="1"/>
            <a:r>
              <a:rPr lang="en-US" dirty="0"/>
              <a:t>It keeps a Virtual DOM in memory, and only updates the actual GUI in browser in what it differs from the VDOM </a:t>
            </a:r>
          </a:p>
        </p:txBody>
      </p:sp>
    </p:spTree>
    <p:extLst>
      <p:ext uri="{BB962C8B-B14F-4D97-AF65-F5344CB8AC3E}">
        <p14:creationId xmlns:p14="http://schemas.microsoft.com/office/powerpoint/2010/main" val="2437375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659" y="1825625"/>
            <a:ext cx="11837773" cy="48470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React Component will generate HTML code via its </a:t>
            </a:r>
            <a:r>
              <a:rPr lang="en-US" i="1" dirty="0"/>
              <a:t>render() </a:t>
            </a:r>
            <a:r>
              <a:rPr lang="en-US" dirty="0"/>
              <a:t>function</a:t>
            </a:r>
          </a:p>
          <a:p>
            <a:r>
              <a:rPr lang="en-US" dirty="0"/>
              <a:t>Handling HTML as JS strings is too error-prone </a:t>
            </a:r>
          </a:p>
          <a:p>
            <a:pPr lvl="1"/>
            <a:r>
              <a:rPr lang="en-US" dirty="0"/>
              <a:t>e.g., lack of static validation of HTML grammar</a:t>
            </a:r>
          </a:p>
          <a:p>
            <a:r>
              <a:rPr lang="en-US" b="1" dirty="0"/>
              <a:t>JSX</a:t>
            </a:r>
            <a:r>
              <a:rPr lang="en-US" dirty="0"/>
              <a:t>: a file format for </a:t>
            </a:r>
            <a:r>
              <a:rPr lang="en-US" i="1" dirty="0"/>
              <a:t>React</a:t>
            </a:r>
            <a:r>
              <a:rPr lang="en-US" dirty="0"/>
              <a:t> in which you can </a:t>
            </a:r>
            <a:r>
              <a:rPr lang="en-US" b="1" dirty="0"/>
              <a:t>mix JS and HTML together</a:t>
            </a:r>
          </a:p>
          <a:p>
            <a:r>
              <a:rPr lang="en-US" dirty="0"/>
              <a:t>Browsers have NO clue of JSX… you need to use </a:t>
            </a:r>
            <a:r>
              <a:rPr lang="en-US" i="1" dirty="0"/>
              <a:t>Babel</a:t>
            </a:r>
            <a:r>
              <a:rPr lang="en-US" dirty="0"/>
              <a:t> to transform JSX into JS</a:t>
            </a:r>
          </a:p>
          <a:p>
            <a:r>
              <a:rPr lang="en-US" dirty="0"/>
              <a:t>Note: we will use “</a:t>
            </a:r>
            <a:r>
              <a:rPr lang="en-US" i="1" dirty="0"/>
              <a:t>.</a:t>
            </a:r>
            <a:r>
              <a:rPr lang="en-US" i="1" dirty="0" err="1"/>
              <a:t>jsx</a:t>
            </a:r>
            <a:r>
              <a:rPr lang="en-US" dirty="0"/>
              <a:t>” suffix to represent JSX files…  but it is possible to use “</a:t>
            </a:r>
            <a:r>
              <a:rPr lang="en-US" i="1" dirty="0"/>
              <a:t>.</a:t>
            </a:r>
            <a:r>
              <a:rPr lang="en-US" i="1" dirty="0" err="1"/>
              <a:t>js</a:t>
            </a:r>
            <a:r>
              <a:rPr lang="en-US" dirty="0"/>
              <a:t>” as well, although it is arguably a bad practice</a:t>
            </a:r>
          </a:p>
        </p:txBody>
      </p:sp>
    </p:spTree>
    <p:extLst>
      <p:ext uri="{BB962C8B-B14F-4D97-AF65-F5344CB8AC3E}">
        <p14:creationId xmlns:p14="http://schemas.microsoft.com/office/powerpoint/2010/main" val="3416247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779"/>
            <a:ext cx="10515600" cy="1325563"/>
          </a:xfrm>
        </p:spPr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with Babel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437" y="1446029"/>
            <a:ext cx="11764926" cy="16799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Include libraries in </a:t>
            </a:r>
            <a:r>
              <a:rPr lang="en-US" i="1" dirty="0" err="1"/>
              <a:t>devDependencies</a:t>
            </a:r>
            <a:r>
              <a:rPr lang="en-US" dirty="0"/>
              <a:t> of </a:t>
            </a:r>
            <a:r>
              <a:rPr lang="en-US" i="1" dirty="0" err="1"/>
              <a:t>package.json</a:t>
            </a:r>
            <a:endParaRPr lang="en-US" i="1" dirty="0"/>
          </a:p>
          <a:p>
            <a:r>
              <a:rPr lang="en-US" dirty="0"/>
              <a:t>Need to modify </a:t>
            </a:r>
            <a:r>
              <a:rPr lang="en-US" i="1" dirty="0"/>
              <a:t>webpack.config.js </a:t>
            </a:r>
            <a:r>
              <a:rPr lang="en-US" dirty="0"/>
              <a:t>to tell </a:t>
            </a:r>
            <a:r>
              <a:rPr lang="en-US" i="1" dirty="0"/>
              <a:t>WP</a:t>
            </a:r>
            <a:r>
              <a:rPr lang="en-US" dirty="0"/>
              <a:t> to use </a:t>
            </a:r>
            <a:r>
              <a:rPr lang="en-US" i="1" dirty="0"/>
              <a:t>Babel</a:t>
            </a:r>
            <a:r>
              <a:rPr lang="en-US" dirty="0"/>
              <a:t> on all JSX files, but not the ones under “</a:t>
            </a:r>
            <a:r>
              <a:rPr lang="en-US" i="1" dirty="0" err="1"/>
              <a:t>node_modules</a:t>
            </a:r>
            <a:r>
              <a:rPr lang="en-US" dirty="0"/>
              <a:t>” folder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3484" y="3237610"/>
            <a:ext cx="8160488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rules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[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/\.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jsx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$/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exclude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node_modules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loader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"babel-loader"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797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React.Component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865" y="1825624"/>
            <a:ext cx="11733028" cy="4915417"/>
          </a:xfrm>
        </p:spPr>
        <p:txBody>
          <a:bodyPr/>
          <a:lstStyle/>
          <a:p>
            <a:r>
              <a:rPr lang="en-US" dirty="0" err="1"/>
              <a:t>eg</a:t>
            </a:r>
            <a:r>
              <a:rPr lang="en-US" dirty="0"/>
              <a:t>, “</a:t>
            </a:r>
            <a:r>
              <a:rPr lang="en-US" i="1" dirty="0"/>
              <a:t>class App extends </a:t>
            </a:r>
            <a:r>
              <a:rPr lang="en-US" i="1" dirty="0" err="1"/>
              <a:t>React.Component</a:t>
            </a:r>
            <a:r>
              <a:rPr lang="en-US" dirty="0"/>
              <a:t>”</a:t>
            </a:r>
          </a:p>
          <a:p>
            <a:r>
              <a:rPr lang="en-US" b="1" dirty="0"/>
              <a:t>constructor(props)</a:t>
            </a:r>
          </a:p>
          <a:p>
            <a:pPr lvl="1"/>
            <a:r>
              <a:rPr lang="en-US" dirty="0"/>
              <a:t>always call </a:t>
            </a:r>
            <a:r>
              <a:rPr lang="en-US" b="1" dirty="0"/>
              <a:t>super(props);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can set initial state directly with “</a:t>
            </a:r>
            <a:r>
              <a:rPr lang="en-US" b="1" dirty="0" err="1"/>
              <a:t>this.state</a:t>
            </a:r>
            <a:r>
              <a:rPr lang="en-US" b="1" dirty="0"/>
              <a:t> = …</a:t>
            </a:r>
            <a:r>
              <a:rPr lang="en-US" dirty="0"/>
              <a:t>”</a:t>
            </a:r>
          </a:p>
          <a:p>
            <a:r>
              <a:rPr lang="en-US" b="1" dirty="0"/>
              <a:t>render()</a:t>
            </a:r>
            <a:r>
              <a:rPr lang="en-US" dirty="0"/>
              <a:t>: override to create HTML based on state and props</a:t>
            </a:r>
          </a:p>
          <a:p>
            <a:r>
              <a:rPr lang="en-US" b="1" dirty="0" err="1"/>
              <a:t>setState</a:t>
            </a:r>
            <a:r>
              <a:rPr lang="en-US" b="1" dirty="0"/>
              <a:t>(</a:t>
            </a:r>
            <a:r>
              <a:rPr lang="en-US" b="1" dirty="0" err="1"/>
              <a:t>newState</a:t>
            </a:r>
            <a:r>
              <a:rPr lang="en-US" b="1" dirty="0"/>
              <a:t>)</a:t>
            </a:r>
            <a:r>
              <a:rPr lang="en-US" dirty="0"/>
              <a:t>: called to modify the state</a:t>
            </a:r>
          </a:p>
          <a:p>
            <a:pPr lvl="1"/>
            <a:r>
              <a:rPr lang="en-US" dirty="0"/>
              <a:t>the change is asynchronous, 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b="1" dirty="0" err="1"/>
              <a:t>this.state</a:t>
            </a:r>
            <a:r>
              <a:rPr lang="en-US" dirty="0"/>
              <a:t> is not modified immediately</a:t>
            </a:r>
          </a:p>
          <a:p>
            <a:pPr lvl="1"/>
            <a:r>
              <a:rPr lang="en-US" dirty="0"/>
              <a:t>use version </a:t>
            </a:r>
            <a:r>
              <a:rPr lang="en-US" b="1" dirty="0" err="1"/>
              <a:t>setState</a:t>
            </a:r>
            <a:r>
              <a:rPr lang="en-US" b="1" dirty="0"/>
              <a:t>(</a:t>
            </a:r>
            <a:r>
              <a:rPr lang="en-US" b="1" dirty="0" err="1"/>
              <a:t>prev</a:t>
            </a:r>
            <a:r>
              <a:rPr lang="en-US" b="1" dirty="0"/>
              <a:t> =&gt; </a:t>
            </a:r>
            <a:r>
              <a:rPr lang="en-US" b="1" dirty="0" err="1"/>
              <a:t>newState</a:t>
            </a:r>
            <a:r>
              <a:rPr lang="en-US" b="1" dirty="0"/>
              <a:t>)</a:t>
            </a:r>
            <a:r>
              <a:rPr lang="en-US" dirty="0"/>
              <a:t> when </a:t>
            </a:r>
            <a:r>
              <a:rPr lang="en-US" b="1" dirty="0" err="1"/>
              <a:t>newState</a:t>
            </a:r>
            <a:r>
              <a:rPr lang="en-US" dirty="0"/>
              <a:t> is computed from the previous state,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b="1" dirty="0" err="1"/>
              <a:t>setState</a:t>
            </a:r>
            <a:r>
              <a:rPr lang="en-US" b="1" dirty="0"/>
              <a:t>( </a:t>
            </a:r>
            <a:r>
              <a:rPr lang="en-US" b="1" dirty="0" err="1"/>
              <a:t>prev</a:t>
            </a:r>
            <a:r>
              <a:rPr lang="en-US" b="1" dirty="0"/>
              <a:t> =&gt; ({x: prev.x+1}))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697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E221-9E6D-4770-B2CC-4306452B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setState</a:t>
            </a:r>
            <a:r>
              <a:rPr lang="en-US" i="1" dirty="0"/>
              <a:t>()</a:t>
            </a:r>
            <a:r>
              <a:rPr lang="en-US" dirty="0"/>
              <a:t>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BDDDD-655E-4E7A-9BCE-534BD74CF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05" y="1825625"/>
            <a:ext cx="11772900" cy="4845886"/>
          </a:xfrm>
        </p:spPr>
        <p:txBody>
          <a:bodyPr>
            <a:normAutofit/>
          </a:bodyPr>
          <a:lstStyle/>
          <a:p>
            <a:r>
              <a:rPr lang="en-US" dirty="0"/>
              <a:t>When using </a:t>
            </a:r>
            <a:r>
              <a:rPr lang="en-US" i="1" dirty="0" err="1"/>
              <a:t>setState</a:t>
            </a:r>
            <a:r>
              <a:rPr lang="en-US" i="1" dirty="0"/>
              <a:t>()</a:t>
            </a:r>
            <a:r>
              <a:rPr lang="en-US" dirty="0"/>
              <a:t> to change the state, we need to provide a new input object</a:t>
            </a:r>
          </a:p>
          <a:p>
            <a:pPr lvl="1"/>
            <a:r>
              <a:rPr lang="en-US" dirty="0"/>
              <a:t>or a function that takes as input the previous state and return a new one</a:t>
            </a:r>
          </a:p>
          <a:p>
            <a:r>
              <a:rPr lang="en-US" dirty="0"/>
              <a:t>The new input object is “</a:t>
            </a:r>
            <a:r>
              <a:rPr lang="en-US" i="1" dirty="0"/>
              <a:t>merged</a:t>
            </a:r>
            <a:r>
              <a:rPr lang="en-US" dirty="0"/>
              <a:t>” into the current state</a:t>
            </a:r>
          </a:p>
          <a:p>
            <a:pPr lvl="1"/>
            <a:r>
              <a:rPr lang="en-US" dirty="0"/>
              <a:t>so, if state object has many fields, just need to provide an object with just the modified fields </a:t>
            </a:r>
          </a:p>
          <a:p>
            <a:r>
              <a:rPr lang="en-US" dirty="0"/>
              <a:t>Should not re-use directly the current </a:t>
            </a:r>
            <a:r>
              <a:rPr lang="en-US" i="1" dirty="0"/>
              <a:t>state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the calls to </a:t>
            </a:r>
            <a:r>
              <a:rPr lang="en-US" i="1" dirty="0"/>
              <a:t>render()</a:t>
            </a:r>
            <a:r>
              <a:rPr lang="en-US" dirty="0"/>
              <a:t> are done asynchronously from the updates in </a:t>
            </a:r>
            <a:r>
              <a:rPr lang="en-US" i="1" dirty="0" err="1"/>
              <a:t>setState</a:t>
            </a:r>
            <a:r>
              <a:rPr lang="en-US" i="1" dirty="0"/>
              <a:t>, </a:t>
            </a:r>
            <a:r>
              <a:rPr lang="en-US" dirty="0"/>
              <a:t>and different </a:t>
            </a:r>
            <a:r>
              <a:rPr lang="en-US" i="1" dirty="0" err="1"/>
              <a:t>setState</a:t>
            </a:r>
            <a:r>
              <a:rPr lang="en-US" dirty="0"/>
              <a:t> calls could be squashed together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54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Lifecycle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702" y="1825624"/>
            <a:ext cx="11881884" cy="4888835"/>
          </a:xfrm>
        </p:spPr>
        <p:txBody>
          <a:bodyPr/>
          <a:lstStyle/>
          <a:p>
            <a:r>
              <a:rPr lang="en-US" b="1" dirty="0" err="1"/>
              <a:t>componentDidMount</a:t>
            </a:r>
            <a:r>
              <a:rPr lang="en-US" b="1" dirty="0"/>
              <a:t>()</a:t>
            </a:r>
            <a:r>
              <a:rPr lang="en-US" dirty="0"/>
              <a:t>: override to execute code after constructor and first </a:t>
            </a:r>
            <a:r>
              <a:rPr lang="en-US" b="1" dirty="0"/>
              <a:t>render()</a:t>
            </a:r>
            <a:r>
              <a:rPr lang="en-US" dirty="0"/>
              <a:t> is executed</a:t>
            </a:r>
          </a:p>
          <a:p>
            <a:pPr lvl="1"/>
            <a:r>
              <a:rPr lang="en-US" dirty="0"/>
              <a:t>useful for expensive initialization code, </a:t>
            </a:r>
            <a:r>
              <a:rPr lang="en-US" dirty="0" err="1"/>
              <a:t>eg</a:t>
            </a:r>
            <a:r>
              <a:rPr lang="en-US" dirty="0"/>
              <a:t> AJAX calls to backend, which would slow down the app if done in the constructor</a:t>
            </a:r>
          </a:p>
          <a:p>
            <a:r>
              <a:rPr lang="en-US" b="1" dirty="0" err="1"/>
              <a:t>componentWillUnmount</a:t>
            </a:r>
            <a:r>
              <a:rPr lang="en-US" b="1" dirty="0"/>
              <a:t>()</a:t>
            </a:r>
            <a:r>
              <a:rPr lang="en-US" dirty="0"/>
              <a:t>: override to execute code once the component is removed from the DOM</a:t>
            </a:r>
          </a:p>
          <a:p>
            <a:r>
              <a:rPr lang="en-US" b="1" dirty="0" err="1"/>
              <a:t>componentDidUpdate</a:t>
            </a:r>
            <a:r>
              <a:rPr lang="en-US" b="1" dirty="0"/>
              <a:t>()</a:t>
            </a:r>
            <a:r>
              <a:rPr lang="en-US" dirty="0"/>
              <a:t>: override to execute code after method has been re-rendered due to a state/props update</a:t>
            </a:r>
          </a:p>
        </p:txBody>
      </p:sp>
    </p:spTree>
    <p:extLst>
      <p:ext uri="{BB962C8B-B14F-4D97-AF65-F5344CB8AC3E}">
        <p14:creationId xmlns:p14="http://schemas.microsoft.com/office/powerpoint/2010/main" val="3063512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Woes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95" y="1690688"/>
            <a:ext cx="12004158" cy="5007824"/>
          </a:xfrm>
        </p:spPr>
        <p:txBody>
          <a:bodyPr>
            <a:normAutofit/>
          </a:bodyPr>
          <a:lstStyle/>
          <a:p>
            <a:r>
              <a:rPr lang="en-US" dirty="0"/>
              <a:t>What if you type  </a:t>
            </a:r>
            <a:r>
              <a:rPr lang="en-US" b="1" dirty="0" err="1"/>
              <a:t>componenDidMount</a:t>
            </a:r>
            <a:r>
              <a:rPr lang="en-US" b="1" dirty="0"/>
              <a:t>()</a:t>
            </a:r>
            <a:r>
              <a:rPr lang="en-US" dirty="0"/>
              <a:t> instead of </a:t>
            </a:r>
            <a:r>
              <a:rPr lang="en-US" b="1" dirty="0" err="1"/>
              <a:t>componentDidMount</a:t>
            </a:r>
            <a:r>
              <a:rPr lang="en-US" b="1" dirty="0"/>
              <a:t>()</a:t>
            </a:r>
            <a:r>
              <a:rPr lang="en-US" dirty="0"/>
              <a:t>???</a:t>
            </a:r>
          </a:p>
          <a:p>
            <a:r>
              <a:rPr lang="en-US" dirty="0"/>
              <a:t>That would be just another method in your class that is never called, as ignored by </a:t>
            </a:r>
            <a:r>
              <a:rPr lang="en-US" i="1" dirty="0"/>
              <a:t>React</a:t>
            </a:r>
          </a:p>
          <a:p>
            <a:r>
              <a:rPr lang="en-US" dirty="0"/>
              <a:t>JS classes are just syntactic sugar… no way to specify that a method is overriding one from superclass (and throw exception if misspelled) </a:t>
            </a:r>
          </a:p>
          <a:p>
            <a:r>
              <a:rPr lang="en-US" i="1" dirty="0"/>
              <a:t>Happy debugging!!!</a:t>
            </a:r>
          </a:p>
          <a:p>
            <a:pPr lvl="1"/>
            <a:r>
              <a:rPr lang="en-US" dirty="0"/>
              <a:t>some IDEs like </a:t>
            </a:r>
            <a:r>
              <a:rPr lang="en-US" i="1" dirty="0" err="1"/>
              <a:t>WebStorm</a:t>
            </a:r>
            <a:r>
              <a:rPr lang="en-US" dirty="0"/>
              <a:t> can issue warning if a method is never used…</a:t>
            </a:r>
          </a:p>
        </p:txBody>
      </p:sp>
      <p:pic>
        <p:nvPicPr>
          <p:cNvPr id="1026" name="Picture 2" descr="Image result for self flagel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498" y="137226"/>
            <a:ext cx="3171455" cy="152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237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Hooks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019" y="1825624"/>
            <a:ext cx="11807455" cy="4920734"/>
          </a:xfrm>
        </p:spPr>
        <p:txBody>
          <a:bodyPr/>
          <a:lstStyle/>
          <a:p>
            <a:r>
              <a:rPr lang="en-US" i="1" dirty="0"/>
              <a:t>Hooks</a:t>
            </a:r>
            <a:r>
              <a:rPr lang="en-US" dirty="0"/>
              <a:t> were introduced later than class components (2019)</a:t>
            </a:r>
          </a:p>
          <a:p>
            <a:r>
              <a:rPr lang="en-US" dirty="0"/>
              <a:t>Enable to write components as </a:t>
            </a:r>
            <a:r>
              <a:rPr lang="en-US" i="1" dirty="0"/>
              <a:t>functions with state</a:t>
            </a:r>
          </a:p>
          <a:p>
            <a:r>
              <a:rPr lang="en-US" dirty="0"/>
              <a:t>Have some advantages, </a:t>
            </a:r>
            <a:r>
              <a:rPr lang="en-US" dirty="0" err="1"/>
              <a:t>eg</a:t>
            </a:r>
            <a:r>
              <a:rPr lang="en-US" dirty="0"/>
              <a:t> when need to re-use </a:t>
            </a:r>
            <a:r>
              <a:rPr lang="en-US" dirty="0" err="1"/>
              <a:t>stateful</a:t>
            </a:r>
            <a:r>
              <a:rPr lang="en-US" dirty="0"/>
              <a:t> logic</a:t>
            </a:r>
          </a:p>
          <a:p>
            <a:r>
              <a:rPr lang="en-US" i="1" dirty="0"/>
              <a:t>Hooks</a:t>
            </a:r>
            <a:r>
              <a:rPr lang="en-US" dirty="0"/>
              <a:t> are currently  the recommended approach to write </a:t>
            </a:r>
            <a:r>
              <a:rPr lang="en-US" i="1" dirty="0"/>
              <a:t>React</a:t>
            </a:r>
            <a:r>
              <a:rPr lang="en-US" dirty="0"/>
              <a:t> components</a:t>
            </a:r>
          </a:p>
          <a:p>
            <a:r>
              <a:rPr lang="en-US" dirty="0"/>
              <a:t>But I prefer classes…</a:t>
            </a:r>
          </a:p>
          <a:p>
            <a:r>
              <a:rPr lang="en-US" dirty="0"/>
              <a:t>We </a:t>
            </a:r>
            <a:r>
              <a:rPr lang="en-US" dirty="0" err="1"/>
              <a:t>ll</a:t>
            </a:r>
            <a:r>
              <a:rPr lang="en-US" dirty="0"/>
              <a:t> see </a:t>
            </a:r>
            <a:r>
              <a:rPr lang="en-US" i="1" dirty="0"/>
              <a:t>Hooks</a:t>
            </a:r>
            <a:r>
              <a:rPr lang="en-US" dirty="0"/>
              <a:t> just in this class, but you can use them (</a:t>
            </a:r>
            <a:r>
              <a:rPr lang="en-US" dirty="0" err="1"/>
              <a:t>eg</a:t>
            </a:r>
            <a:r>
              <a:rPr lang="en-US" dirty="0"/>
              <a:t> in exam) if you prefer them</a:t>
            </a:r>
          </a:p>
        </p:txBody>
      </p:sp>
    </p:spTree>
    <p:extLst>
      <p:ext uri="{BB962C8B-B14F-4D97-AF65-F5344CB8AC3E}">
        <p14:creationId xmlns:p14="http://schemas.microsoft.com/office/powerpoint/2010/main" val="59430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69" y="1825624"/>
            <a:ext cx="12002528" cy="4781121"/>
          </a:xfrm>
        </p:spPr>
        <p:txBody>
          <a:bodyPr/>
          <a:lstStyle/>
          <a:p>
            <a:r>
              <a:rPr lang="en-US" dirty="0"/>
              <a:t>Learn the main concepts behind </a:t>
            </a:r>
            <a:r>
              <a:rPr lang="en-US" i="1" dirty="0"/>
              <a:t>Single-Page-Applications</a:t>
            </a:r>
            <a:r>
              <a:rPr lang="en-US" dirty="0"/>
              <a:t> (SPA)</a:t>
            </a:r>
          </a:p>
          <a:p>
            <a:r>
              <a:rPr lang="en-US" dirty="0"/>
              <a:t>Understand why direct DOM manipulation is not-recommended, and a library/framework should be rather used</a:t>
            </a:r>
          </a:p>
          <a:p>
            <a:r>
              <a:rPr lang="en-US" dirty="0"/>
              <a:t>Understanding the need for </a:t>
            </a:r>
            <a:r>
              <a:rPr lang="en-US" i="1" dirty="0"/>
              <a:t>Components</a:t>
            </a:r>
            <a:r>
              <a:rPr lang="en-US" dirty="0"/>
              <a:t> in SPAs</a:t>
            </a:r>
          </a:p>
          <a:p>
            <a:r>
              <a:rPr lang="en-US" dirty="0"/>
              <a:t>Introduction to </a:t>
            </a:r>
            <a:r>
              <a:rPr lang="en-US" i="1" dirty="0"/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137066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514"/>
            <a:ext cx="10515600" cy="1325563"/>
          </a:xfrm>
        </p:spPr>
        <p:txBody>
          <a:bodyPr/>
          <a:lstStyle/>
          <a:p>
            <a:r>
              <a:rPr lang="en-US" dirty="0"/>
              <a:t>Traditional Web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7719" y="1825625"/>
            <a:ext cx="6128951" cy="4954116"/>
          </a:xfrm>
        </p:spPr>
        <p:txBody>
          <a:bodyPr>
            <a:normAutofit/>
          </a:bodyPr>
          <a:lstStyle/>
          <a:p>
            <a:r>
              <a:rPr lang="en-US" dirty="0"/>
              <a:t>Navigation with HTML tags like </a:t>
            </a:r>
            <a:r>
              <a:rPr lang="en-US" b="1" dirty="0"/>
              <a:t>&lt;a&gt;</a:t>
            </a:r>
            <a:r>
              <a:rPr lang="en-US" dirty="0"/>
              <a:t> and </a:t>
            </a:r>
            <a:r>
              <a:rPr lang="en-US" b="1" dirty="0"/>
              <a:t>&lt;form&gt;</a:t>
            </a:r>
          </a:p>
          <a:p>
            <a:r>
              <a:rPr lang="en-US" dirty="0"/>
              <a:t>Each request is a HTTP message, </a:t>
            </a:r>
            <a:r>
              <a:rPr lang="en-US" dirty="0" err="1"/>
              <a:t>eg</a:t>
            </a:r>
            <a:r>
              <a:rPr lang="en-US" dirty="0"/>
              <a:t> GET or POST</a:t>
            </a:r>
          </a:p>
          <a:p>
            <a:r>
              <a:rPr lang="en-US" dirty="0"/>
              <a:t>Get a full HTML page (could be dynamically generated server side)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22" y="1655805"/>
            <a:ext cx="4940449" cy="520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3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38" y="1425970"/>
            <a:ext cx="10570807" cy="527905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10898"/>
            <a:ext cx="10515600" cy="1325563"/>
          </a:xfrm>
        </p:spPr>
        <p:txBody>
          <a:bodyPr/>
          <a:lstStyle/>
          <a:p>
            <a:r>
              <a:rPr lang="en-US" dirty="0"/>
              <a:t>Server-Side-Rendering</a:t>
            </a:r>
          </a:p>
        </p:txBody>
      </p:sp>
    </p:spTree>
    <p:extLst>
      <p:ext uri="{BB962C8B-B14F-4D97-AF65-F5344CB8AC3E}">
        <p14:creationId xmlns:p14="http://schemas.microsoft.com/office/powerpoint/2010/main" val="322547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Single-Page-Applications (SPA)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11" y="1825624"/>
            <a:ext cx="11870724" cy="4797597"/>
          </a:xfrm>
        </p:spPr>
        <p:txBody>
          <a:bodyPr/>
          <a:lstStyle/>
          <a:p>
            <a:r>
              <a:rPr lang="en-US" dirty="0"/>
              <a:t>There is only one single HTML file, with no content</a:t>
            </a:r>
          </a:p>
          <a:p>
            <a:r>
              <a:rPr lang="en-US" dirty="0"/>
              <a:t>All the HTML content is </a:t>
            </a:r>
            <a:r>
              <a:rPr lang="en-US" b="1" dirty="0"/>
              <a:t>dynamically generated on the browser</a:t>
            </a:r>
            <a:r>
              <a:rPr lang="en-US" dirty="0"/>
              <a:t> with JavaScript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by manipulating the DOM</a:t>
            </a:r>
          </a:p>
          <a:p>
            <a:r>
              <a:rPr lang="en-US" b="1" dirty="0"/>
              <a:t>Navigation between pages is simulated </a:t>
            </a:r>
            <a:r>
              <a:rPr lang="en-US" dirty="0"/>
              <a:t>by modifying the GUI on the fly (including changing the URL in the address bar)</a:t>
            </a:r>
          </a:p>
        </p:txBody>
      </p:sp>
    </p:spTree>
    <p:extLst>
      <p:ext uri="{BB962C8B-B14F-4D97-AF65-F5344CB8AC3E}">
        <p14:creationId xmlns:p14="http://schemas.microsoft.com/office/powerpoint/2010/main" val="206827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New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849" y="1825624"/>
            <a:ext cx="11747156" cy="48552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Even if HTML is generated on browser with JS, we still need to communicate with server</a:t>
            </a:r>
          </a:p>
          <a:p>
            <a:pPr lvl="1"/>
            <a:r>
              <a:rPr lang="en-US" dirty="0"/>
              <a:t>to save/load data</a:t>
            </a:r>
          </a:p>
          <a:p>
            <a:r>
              <a:rPr lang="en-US" dirty="0"/>
              <a:t>We will </a:t>
            </a:r>
            <a:r>
              <a:rPr lang="en-US" b="1" dirty="0"/>
              <a:t>NOT</a:t>
            </a:r>
            <a:r>
              <a:rPr lang="en-US" dirty="0"/>
              <a:t> get any new HTML file </a:t>
            </a:r>
          </a:p>
          <a:p>
            <a:r>
              <a:rPr lang="en-US" dirty="0"/>
              <a:t>Just data in JSON format</a:t>
            </a:r>
          </a:p>
          <a:p>
            <a:pPr lvl="1"/>
            <a:r>
              <a:rPr lang="en-US" i="1" dirty="0"/>
              <a:t>JavaScript Object Notation</a:t>
            </a:r>
          </a:p>
          <a:p>
            <a:r>
              <a:rPr lang="en-US" dirty="0"/>
              <a:t>JS will update DOM based on JSON data</a:t>
            </a:r>
          </a:p>
          <a:p>
            <a:r>
              <a:rPr lang="en-US" i="1" dirty="0"/>
              <a:t>Web Servers </a:t>
            </a:r>
            <a:r>
              <a:rPr lang="en-US" dirty="0"/>
              <a:t>will provide the JSON data</a:t>
            </a:r>
          </a:p>
          <a:p>
            <a:pPr lvl="1"/>
            <a:r>
              <a:rPr lang="en-US" dirty="0"/>
              <a:t>in rest of the course, we will see REST and </a:t>
            </a:r>
            <a:r>
              <a:rPr lang="en-US" dirty="0" err="1"/>
              <a:t>GrahpQL</a:t>
            </a:r>
            <a:r>
              <a:rPr lang="en-US" dirty="0"/>
              <a:t> APIs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3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21" y="1825624"/>
            <a:ext cx="11837773" cy="4871737"/>
          </a:xfrm>
        </p:spPr>
        <p:txBody>
          <a:bodyPr/>
          <a:lstStyle/>
          <a:p>
            <a:r>
              <a:rPr lang="en-US" dirty="0"/>
              <a:t>Now we can have a LOT of JS code in the frontend</a:t>
            </a:r>
          </a:p>
          <a:p>
            <a:r>
              <a:rPr lang="en-US" i="1" dirty="0"/>
              <a:t>Manually</a:t>
            </a:r>
            <a:r>
              <a:rPr lang="en-US" dirty="0"/>
              <a:t> updating the DOM at each </a:t>
            </a:r>
            <a:r>
              <a:rPr lang="en-US" i="1" dirty="0"/>
              <a:t>state change</a:t>
            </a:r>
            <a:r>
              <a:rPr lang="en-US" dirty="0"/>
              <a:t>, and at each </a:t>
            </a:r>
            <a:r>
              <a:rPr lang="en-US" i="1" dirty="0"/>
              <a:t>browser event </a:t>
            </a:r>
            <a:r>
              <a:rPr lang="en-US" dirty="0"/>
              <a:t>is not scalable</a:t>
            </a:r>
          </a:p>
          <a:p>
            <a:pPr lvl="1"/>
            <a:r>
              <a:rPr lang="en-US" dirty="0"/>
              <a:t>Can be done, but it quickly becomes a mess</a:t>
            </a:r>
          </a:p>
          <a:p>
            <a:r>
              <a:rPr lang="en-US" dirty="0"/>
              <a:t>We need design patterns and tool support to handle such complexity</a:t>
            </a:r>
          </a:p>
        </p:txBody>
      </p:sp>
    </p:spTree>
    <p:extLst>
      <p:ext uri="{BB962C8B-B14F-4D97-AF65-F5344CB8AC3E}">
        <p14:creationId xmlns:p14="http://schemas.microsoft.com/office/powerpoint/2010/main" val="333545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Libraries/Frameworks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97" y="1825624"/>
            <a:ext cx="11780108" cy="48964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Frontend technologies vary very quickly</a:t>
            </a:r>
          </a:p>
          <a:p>
            <a:r>
              <a:rPr lang="en-US" dirty="0"/>
              <a:t>As this time of writing, there are 3 main ones, all </a:t>
            </a:r>
            <a:r>
              <a:rPr lang="en-US" i="1" dirty="0"/>
              <a:t>open-source</a:t>
            </a:r>
          </a:p>
          <a:p>
            <a:r>
              <a:rPr lang="en-US" b="1" dirty="0"/>
              <a:t>React</a:t>
            </a:r>
            <a:r>
              <a:rPr lang="en-US" dirty="0"/>
              <a:t>: made by Facebook</a:t>
            </a:r>
          </a:p>
          <a:p>
            <a:pPr lvl="1"/>
            <a:r>
              <a:rPr lang="en-US" dirty="0"/>
              <a:t>the one we use in this course</a:t>
            </a:r>
          </a:p>
          <a:p>
            <a:pPr lvl="1"/>
            <a:r>
              <a:rPr lang="en-US" dirty="0"/>
              <a:t>most popular, widely used in many Norwegian companies</a:t>
            </a:r>
          </a:p>
          <a:p>
            <a:r>
              <a:rPr lang="en-US" b="1" dirty="0"/>
              <a:t>Angular</a:t>
            </a:r>
            <a:r>
              <a:rPr lang="en-US" dirty="0"/>
              <a:t>: made by Google</a:t>
            </a:r>
          </a:p>
          <a:p>
            <a:pPr lvl="1"/>
            <a:r>
              <a:rPr lang="en-US" dirty="0"/>
              <a:t>whole framework, heavy-weight</a:t>
            </a:r>
          </a:p>
          <a:p>
            <a:pPr lvl="1"/>
            <a:r>
              <a:rPr lang="en-US" dirty="0"/>
              <a:t>still widely used, but losing popularity</a:t>
            </a:r>
          </a:p>
          <a:p>
            <a:r>
              <a:rPr lang="en-US" b="1" dirty="0" err="1"/>
              <a:t>Vue</a:t>
            </a:r>
            <a:r>
              <a:rPr lang="en-US" dirty="0"/>
              <a:t>: one main developer/author</a:t>
            </a:r>
          </a:p>
          <a:p>
            <a:pPr lvl="1"/>
            <a:r>
              <a:rPr lang="en-US" dirty="0"/>
              <a:t>very popular in Asia </a:t>
            </a:r>
          </a:p>
          <a:p>
            <a:pPr lvl="1"/>
            <a:r>
              <a:rPr lang="en-US" dirty="0"/>
              <a:t>bus factor…</a:t>
            </a:r>
          </a:p>
        </p:txBody>
      </p:sp>
    </p:spTree>
    <p:extLst>
      <p:ext uri="{BB962C8B-B14F-4D97-AF65-F5344CB8AC3E}">
        <p14:creationId xmlns:p14="http://schemas.microsoft.com/office/powerpoint/2010/main" val="7484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469" y="1825625"/>
            <a:ext cx="11846011" cy="4847024"/>
          </a:xfrm>
        </p:spPr>
        <p:txBody>
          <a:bodyPr/>
          <a:lstStyle/>
          <a:p>
            <a:r>
              <a:rPr lang="en-US" dirty="0"/>
              <a:t>Define components (e.g., like objects) with a </a:t>
            </a:r>
            <a:r>
              <a:rPr lang="en-US" b="1" dirty="0"/>
              <a:t>state</a:t>
            </a:r>
            <a:r>
              <a:rPr lang="en-US" dirty="0"/>
              <a:t>, and a way to </a:t>
            </a:r>
            <a:r>
              <a:rPr lang="en-US" b="1" dirty="0"/>
              <a:t>render</a:t>
            </a:r>
            <a:r>
              <a:rPr lang="en-US" dirty="0"/>
              <a:t> HTML based on such state</a:t>
            </a:r>
          </a:p>
          <a:p>
            <a:r>
              <a:rPr lang="en-US" dirty="0"/>
              <a:t>Web page represented with a root component, with children components, in a </a:t>
            </a:r>
            <a:r>
              <a:rPr lang="en-US" i="1" dirty="0"/>
              <a:t>tree</a:t>
            </a:r>
            <a:r>
              <a:rPr lang="en-US" dirty="0"/>
              <a:t> structure</a:t>
            </a:r>
          </a:p>
          <a:p>
            <a:pPr lvl="1"/>
            <a:r>
              <a:rPr lang="en-US" dirty="0"/>
              <a:t>each component has its own state, and only knows how to render itself</a:t>
            </a:r>
          </a:p>
          <a:p>
            <a:r>
              <a:rPr lang="en-US" dirty="0"/>
              <a:t>We will NOT call the rendering directly</a:t>
            </a:r>
          </a:p>
          <a:p>
            <a:r>
              <a:rPr lang="en-US" dirty="0"/>
              <a:t>We just change the state of the component, and </a:t>
            </a:r>
            <a:r>
              <a:rPr lang="en-US" i="1" dirty="0"/>
              <a:t>React</a:t>
            </a:r>
            <a:r>
              <a:rPr lang="en-US" dirty="0"/>
              <a:t> will automatically re-render what needed</a:t>
            </a:r>
          </a:p>
        </p:txBody>
      </p:sp>
    </p:spTree>
    <p:extLst>
      <p:ext uri="{BB962C8B-B14F-4D97-AF65-F5344CB8AC3E}">
        <p14:creationId xmlns:p14="http://schemas.microsoft.com/office/powerpoint/2010/main" val="13441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6918</TotalTime>
  <Words>1130</Words>
  <Application>Microsoft Office PowerPoint</Application>
  <PresentationFormat>Widescreen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Web Development and API Design  Lesson 03: SPA Components</vt:lpstr>
      <vt:lpstr>Goals</vt:lpstr>
      <vt:lpstr>Traditional Web Applications</vt:lpstr>
      <vt:lpstr>Server-Side-Rendering</vt:lpstr>
      <vt:lpstr>Single-Page-Applications (SPA)</vt:lpstr>
      <vt:lpstr>Fetching New Data</vt:lpstr>
      <vt:lpstr>SPA Complexity</vt:lpstr>
      <vt:lpstr>Libraries/Frameworks</vt:lpstr>
      <vt:lpstr>React Components</vt:lpstr>
      <vt:lpstr>Rendering Optimizations</vt:lpstr>
      <vt:lpstr>JSX</vt:lpstr>
      <vt:lpstr>WebPack with Babel</vt:lpstr>
      <vt:lpstr>React.Component Class</vt:lpstr>
      <vt:lpstr>setState() cont.</vt:lpstr>
      <vt:lpstr>React Lifecycle Methods</vt:lpstr>
      <vt:lpstr>JavaScript Woes</vt:lpstr>
      <vt:lpstr>React Hooks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349</cp:revision>
  <cp:lastPrinted>2017-12-21T12:07:11Z</cp:lastPrinted>
  <dcterms:created xsi:type="dcterms:W3CDTF">2017-12-10T14:32:25Z</dcterms:created>
  <dcterms:modified xsi:type="dcterms:W3CDTF">2021-01-02T15:34:07Z</dcterms:modified>
</cp:coreProperties>
</file>