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73" r:id="rId20"/>
    <p:sldId id="274" r:id="rId21"/>
    <p:sldId id="296" r:id="rId22"/>
    <p:sldId id="30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1" r:id="rId40"/>
    <p:sldId id="291" r:id="rId41"/>
    <p:sldId id="292" r:id="rId42"/>
    <p:sldId id="293" r:id="rId43"/>
    <p:sldId id="294" r:id="rId44"/>
    <p:sldId id="297" r:id="rId45"/>
    <p:sldId id="298" r:id="rId46"/>
    <p:sldId id="302" r:id="rId47"/>
    <p:sldId id="305" r:id="rId48"/>
    <p:sldId id="303" r:id="rId49"/>
    <p:sldId id="307" r:id="rId50"/>
    <p:sldId id="309" r:id="rId51"/>
    <p:sldId id="308" r:id="rId52"/>
    <p:sldId id="306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95"/>
            <p14:sldId id="270"/>
            <p14:sldId id="271"/>
            <p14:sldId id="272"/>
            <p14:sldId id="273"/>
            <p14:sldId id="274"/>
            <p14:sldId id="296"/>
            <p14:sldId id="30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1"/>
            <p14:sldId id="291"/>
            <p14:sldId id="292"/>
            <p14:sldId id="293"/>
            <p14:sldId id="294"/>
            <p14:sldId id="297"/>
            <p14:sldId id="298"/>
            <p14:sldId id="302"/>
            <p14:sldId id="305"/>
            <p14:sldId id="303"/>
            <p14:sldId id="307"/>
            <p14:sldId id="309"/>
            <p14:sldId id="308"/>
            <p14:sldId id="306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94603"/>
  </p:normalViewPr>
  <p:slideViewPr>
    <p:cSldViewPr snapToGrid="0" snapToObjects="1">
      <p:cViewPr>
        <p:scale>
          <a:sx n="125" d="100"/>
          <a:sy n="125" d="100"/>
        </p:scale>
        <p:origin x="7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6/6c/Pirate_Flag.svg/750px-Pirate_Flag.svg.png'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09: </a:t>
            </a:r>
            <a:br>
              <a:rPr lang="en-US" sz="6600" dirty="0" smtClean="0"/>
            </a:br>
            <a:r>
              <a:rPr lang="en-US" sz="6600" dirty="0" err="1" smtClean="0"/>
              <a:t>WebSockets</a:t>
            </a:r>
            <a:r>
              <a:rPr lang="en-US" sz="6600" dirty="0" smtClean="0"/>
              <a:t> and XSS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825624"/>
            <a:ext cx="11805920" cy="48901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server supports and accepts the WS connection, it will answer with a HTTP message having the following</a:t>
            </a:r>
          </a:p>
          <a:p>
            <a:r>
              <a:rPr lang="en-US" b="1" dirty="0"/>
              <a:t>Connection: </a:t>
            </a:r>
            <a:r>
              <a:rPr lang="en-US" b="1" dirty="0" smtClean="0"/>
              <a:t>Upgrade</a:t>
            </a:r>
          </a:p>
          <a:p>
            <a:pPr lvl="1"/>
            <a:r>
              <a:rPr lang="en-US" dirty="0" smtClean="0"/>
              <a:t>tell browser to update the connection from current HTTP to something else</a:t>
            </a:r>
          </a:p>
          <a:p>
            <a:r>
              <a:rPr lang="en-US" b="1" dirty="0"/>
              <a:t>Upgrade: </a:t>
            </a:r>
            <a:r>
              <a:rPr lang="en-US" b="1" dirty="0" err="1" smtClean="0"/>
              <a:t>websocket</a:t>
            </a:r>
            <a:endParaRPr lang="en-US" b="1" dirty="0" smtClean="0"/>
          </a:p>
          <a:p>
            <a:pPr lvl="1"/>
            <a:r>
              <a:rPr lang="en-US" dirty="0" smtClean="0"/>
              <a:t>the protocol to use for all following requests</a:t>
            </a:r>
            <a:endParaRPr lang="en-US" dirty="0"/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-Accept</a:t>
            </a:r>
            <a:endParaRPr lang="en-US" b="1" dirty="0"/>
          </a:p>
          <a:p>
            <a:pPr lvl="1"/>
            <a:r>
              <a:rPr lang="en-US" dirty="0" smtClean="0"/>
              <a:t>used to confirm that server is willing to use WS protocol for all following requests</a:t>
            </a:r>
          </a:p>
          <a:p>
            <a:pPr lvl="1"/>
            <a:r>
              <a:rPr lang="en-US" dirty="0" smtClean="0"/>
              <a:t>it contains the hashed key sent by the browser. Useful to prevent caches to resend previous WS conversations</a:t>
            </a:r>
            <a:endParaRPr lang="en-US" dirty="0"/>
          </a:p>
          <a:p>
            <a:r>
              <a:rPr lang="en-US" dirty="0" smtClean="0"/>
              <a:t>HTTP status code </a:t>
            </a:r>
            <a:r>
              <a:rPr lang="en-US" b="1" dirty="0" smtClean="0"/>
              <a:t>101</a:t>
            </a:r>
          </a:p>
          <a:p>
            <a:pPr lvl="1"/>
            <a:r>
              <a:rPr lang="en-US" dirty="0" smtClean="0"/>
              <a:t>it represents “</a:t>
            </a:r>
            <a:r>
              <a:rPr lang="en-US" i="1" dirty="0" smtClean="0"/>
              <a:t>Switching Protocols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WS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825624"/>
            <a:ext cx="11648440" cy="4849496"/>
          </a:xfrm>
        </p:spPr>
        <p:txBody>
          <a:bodyPr/>
          <a:lstStyle/>
          <a:p>
            <a:r>
              <a:rPr lang="en-US" dirty="0" smtClean="0"/>
              <a:t>Once WS is established, can send blocks of byte data or strings over TCP</a:t>
            </a:r>
          </a:p>
          <a:p>
            <a:r>
              <a:rPr lang="en-US" dirty="0" smtClean="0"/>
              <a:t>Can wait for receiving messages</a:t>
            </a:r>
          </a:p>
          <a:p>
            <a:pPr lvl="1"/>
            <a:r>
              <a:rPr lang="en-US" dirty="0" smtClean="0"/>
              <a:t>duplex communications between browser and server</a:t>
            </a:r>
          </a:p>
          <a:p>
            <a:pPr lvl="1"/>
            <a:r>
              <a:rPr lang="en-US" dirty="0" smtClean="0"/>
              <a:t>data split and sent as “</a:t>
            </a:r>
            <a:r>
              <a:rPr lang="en-US" i="1" dirty="0" smtClean="0"/>
              <a:t>frames</a:t>
            </a:r>
            <a:r>
              <a:rPr lang="en-US" dirty="0" smtClean="0"/>
              <a:t>” of bytes, with special codes to specify sequences of frames belonging to the same message</a:t>
            </a:r>
          </a:p>
          <a:p>
            <a:r>
              <a:rPr lang="en-US" dirty="0" smtClean="0"/>
              <a:t>How to structure messages is up to you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could use protocols like STOMP</a:t>
            </a:r>
          </a:p>
          <a:p>
            <a:r>
              <a:rPr lang="en-US" dirty="0" smtClean="0"/>
              <a:t>Typically, </a:t>
            </a:r>
            <a:r>
              <a:rPr lang="en-US" i="1" dirty="0" smtClean="0"/>
              <a:t>we will just send JSON objects, serialized as strings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45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First Message in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53520" cy="48545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allows server to have a single listening TCP socket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either 80 or 443, serving both HTTP(S) and WS(S)</a:t>
            </a:r>
          </a:p>
          <a:p>
            <a:r>
              <a:rPr lang="en-US" dirty="0" smtClean="0"/>
              <a:t>Easy to integrate in current web infrastructures, including </a:t>
            </a:r>
            <a:r>
              <a:rPr lang="en-US" b="1" dirty="0" smtClean="0"/>
              <a:t>reverse-proxies</a:t>
            </a:r>
          </a:p>
          <a:p>
            <a:pPr lvl="1"/>
            <a:r>
              <a:rPr lang="en-US" dirty="0" smtClean="0"/>
              <a:t>often you do not speak directly with a server, but rather with proxies and gateways in front of them… but this is not something we will see in this course</a:t>
            </a:r>
          </a:p>
          <a:p>
            <a:r>
              <a:rPr lang="en-US" dirty="0" smtClean="0"/>
              <a:t>WS is younger than HTTP</a:t>
            </a:r>
          </a:p>
          <a:p>
            <a:pPr lvl="1"/>
            <a:r>
              <a:rPr lang="en-US" dirty="0" smtClean="0"/>
              <a:t>first version in Chrome in 2009</a:t>
            </a:r>
          </a:p>
          <a:p>
            <a:r>
              <a:rPr lang="en-US" dirty="0" smtClean="0"/>
              <a:t>Needed an easy way to integrate the new WS protocol in the existing web infrastructures tailored for 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8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in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825624"/>
            <a:ext cx="11800840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JavaScript, can use the </a:t>
            </a:r>
            <a:r>
              <a:rPr lang="en-US" i="1" dirty="0" err="1" smtClean="0"/>
              <a:t>WebSocket</a:t>
            </a:r>
            <a:r>
              <a:rPr lang="en-US" dirty="0" smtClean="0"/>
              <a:t> class from global scope </a:t>
            </a:r>
          </a:p>
          <a:p>
            <a:pPr lvl="1"/>
            <a:r>
              <a:rPr lang="en-US" dirty="0"/>
              <a:t>Most browsers nowadays support </a:t>
            </a:r>
            <a:r>
              <a:rPr lang="en-US" dirty="0" smtClean="0"/>
              <a:t>WS</a:t>
            </a:r>
          </a:p>
          <a:p>
            <a:r>
              <a:rPr lang="en-US" b="1" dirty="0" err="1" smtClean="0"/>
              <a:t>WebSocket</a:t>
            </a:r>
            <a:r>
              <a:rPr lang="en-US" b="1" dirty="0" smtClean="0"/>
              <a:t>(</a:t>
            </a:r>
            <a:r>
              <a:rPr lang="en-US" b="1" dirty="0" err="1" smtClean="0"/>
              <a:t>url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create a WS object, trying to connect to the given URL of the server</a:t>
            </a:r>
          </a:p>
          <a:p>
            <a:pPr lvl="1"/>
            <a:r>
              <a:rPr lang="en-US" dirty="0" smtClean="0"/>
              <a:t>recall to use either “</a:t>
            </a:r>
            <a:r>
              <a:rPr lang="en-US" i="1" dirty="0" err="1" smtClean="0"/>
              <a:t>ws</a:t>
            </a:r>
            <a:r>
              <a:rPr lang="en-US" dirty="0" smtClean="0"/>
              <a:t>” or “</a:t>
            </a:r>
            <a:r>
              <a:rPr lang="en-US" i="1" dirty="0" err="1" smtClean="0"/>
              <a:t>wss</a:t>
            </a:r>
            <a:r>
              <a:rPr lang="en-US" dirty="0" smtClean="0"/>
              <a:t>” as protocol, and not “</a:t>
            </a:r>
            <a:r>
              <a:rPr lang="en-US" i="1" dirty="0" smtClean="0"/>
              <a:t>http</a:t>
            </a:r>
            <a:r>
              <a:rPr lang="en-US" dirty="0" smtClean="0"/>
              <a:t>”</a:t>
            </a:r>
          </a:p>
          <a:p>
            <a:r>
              <a:rPr lang="en-US" b="1" dirty="0" err="1"/>
              <a:t>WebSocket.send</a:t>
            </a:r>
            <a:r>
              <a:rPr lang="en-US" b="1" dirty="0"/>
              <a:t>(payload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send the given payload (e.g., a string) to the server</a:t>
            </a:r>
          </a:p>
          <a:p>
            <a:r>
              <a:rPr lang="en-US" b="1" dirty="0" err="1" smtClean="0"/>
              <a:t>WebSocket.onmessage</a:t>
            </a:r>
            <a:endParaRPr lang="en-US" b="1" dirty="0" smtClean="0"/>
          </a:p>
          <a:p>
            <a:pPr lvl="1"/>
            <a:r>
              <a:rPr lang="en-US" dirty="0" smtClean="0"/>
              <a:t>callback used to handle messages from server</a:t>
            </a:r>
          </a:p>
          <a:p>
            <a:r>
              <a:rPr lang="en-US" b="1" dirty="0" err="1"/>
              <a:t>WebSocket</a:t>
            </a:r>
            <a:r>
              <a:rPr lang="en-US" b="1" dirty="0" err="1" smtClean="0"/>
              <a:t>.close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to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659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in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825625"/>
            <a:ext cx="11784106" cy="48710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Backend support for WS depends on the programming language and libraries we use</a:t>
            </a:r>
          </a:p>
          <a:p>
            <a:r>
              <a:rPr lang="en-US" dirty="0" smtClean="0"/>
              <a:t>In this course, we will use the library “</a:t>
            </a:r>
            <a:r>
              <a:rPr lang="en-US" i="1" dirty="0" err="1" smtClean="0"/>
              <a:t>ws</a:t>
            </a:r>
            <a:r>
              <a:rPr lang="en-US" dirty="0" smtClean="0"/>
              <a:t>”, and “</a:t>
            </a:r>
            <a:r>
              <a:rPr lang="en-US" i="1" dirty="0" smtClean="0"/>
              <a:t>express-</a:t>
            </a:r>
            <a:r>
              <a:rPr lang="en-US" i="1" dirty="0" err="1" smtClean="0"/>
              <a:t>ws</a:t>
            </a:r>
            <a:r>
              <a:rPr lang="en-US" dirty="0" smtClean="0"/>
              <a:t>” to integrate it with Express</a:t>
            </a:r>
          </a:p>
          <a:p>
            <a:r>
              <a:rPr lang="en-US" dirty="0" smtClean="0"/>
              <a:t>In Express, we will have an endpoint dealing with the “</a:t>
            </a:r>
            <a:r>
              <a:rPr lang="en-US" i="1" dirty="0" err="1" smtClean="0"/>
              <a:t>ws</a:t>
            </a:r>
            <a:r>
              <a:rPr lang="en-US" i="1" dirty="0" smtClean="0"/>
              <a:t>://”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When called, a WS object will be created, on which we can register callbacks for incoming messages, open/close events, send messages to browser, broadcast to all users,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3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Escaping/Sanitization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0" y="1825624"/>
            <a:ext cx="11721600" cy="4855975"/>
          </a:xfrm>
        </p:spPr>
        <p:txBody>
          <a:bodyPr>
            <a:normAutofit/>
          </a:bodyPr>
          <a:lstStyle/>
          <a:p>
            <a:r>
              <a:rPr lang="en-US" dirty="0" smtClean="0"/>
              <a:t>How is data sent in a HTML Form?</a:t>
            </a:r>
          </a:p>
          <a:p>
            <a:r>
              <a:rPr lang="en-US" dirty="0" smtClean="0"/>
              <a:t>What is the structure of payload of the HTTP POST request?</a:t>
            </a:r>
          </a:p>
          <a:p>
            <a:r>
              <a:rPr lang="en-US" dirty="0" smtClean="0"/>
              <a:t>JSON?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{“</a:t>
            </a:r>
            <a:r>
              <a:rPr lang="en-US" i="1" dirty="0" err="1" smtClean="0"/>
              <a:t>username</a:t>
            </a:r>
            <a:r>
              <a:rPr lang="en-US" i="1" dirty="0" err="1"/>
              <a:t>”:“foo</a:t>
            </a:r>
            <a:r>
              <a:rPr lang="en-US" i="1" dirty="0"/>
              <a:t>”, “password</a:t>
            </a:r>
            <a:r>
              <a:rPr lang="en-US" i="1" dirty="0" smtClean="0"/>
              <a:t>”:123}</a:t>
            </a:r>
          </a:p>
          <a:p>
            <a:r>
              <a:rPr lang="en-US" dirty="0" smtClean="0"/>
              <a:t>XML?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&lt;data&gt;&lt;username&gt;foo&lt;/username&gt;&lt;password&gt;123&lt;/password&gt;&lt;/data&gt;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54" y="182448"/>
            <a:ext cx="3442446" cy="2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44117"/>
          </a:xfrm>
        </p:spPr>
        <p:txBody>
          <a:bodyPr/>
          <a:lstStyle/>
          <a:p>
            <a:r>
              <a:rPr lang="en-US" dirty="0" smtClean="0"/>
              <a:t>For textual data, like inputs in a HTML form</a:t>
            </a:r>
          </a:p>
          <a:p>
            <a:pPr lvl="1"/>
            <a:r>
              <a:rPr lang="en-US" dirty="0"/>
              <a:t>For binary data like </a:t>
            </a:r>
            <a:r>
              <a:rPr lang="en-US" dirty="0" smtClean="0"/>
              <a:t>file uploads, </a:t>
            </a:r>
            <a:r>
              <a:rPr lang="en-US" dirty="0"/>
              <a:t>can use </a:t>
            </a:r>
            <a:r>
              <a:rPr lang="en-US" i="1" dirty="0" smtClean="0"/>
              <a:t>multipart/form-data</a:t>
            </a:r>
          </a:p>
          <a:p>
            <a:r>
              <a:rPr lang="en-US" dirty="0" smtClean="0"/>
              <a:t>Old format which is part of the HTML specs</a:t>
            </a:r>
          </a:p>
          <a:p>
            <a:pPr lvl="1"/>
            <a:r>
              <a:rPr lang="en-US" i="1" dirty="0"/>
              <a:t>https://</a:t>
            </a:r>
            <a:r>
              <a:rPr lang="en-US" i="1" dirty="0" smtClean="0"/>
              <a:t>www.w3.org/TR/html/</a:t>
            </a:r>
            <a:r>
              <a:rPr lang="en-US" i="1" dirty="0" err="1" smtClean="0"/>
              <a:t>sec-forms.html#urlencoded-form-data</a:t>
            </a:r>
            <a:endParaRPr lang="en-US" i="1" dirty="0" smtClean="0"/>
          </a:p>
          <a:p>
            <a:r>
              <a:rPr lang="en-US" dirty="0" smtClean="0"/>
              <a:t>Each form element is represented with a pair </a:t>
            </a:r>
            <a:r>
              <a:rPr lang="en-US" i="1" dirty="0" smtClean="0"/>
              <a:t>&lt;name&gt;</a:t>
            </a:r>
            <a:r>
              <a:rPr lang="en-US" b="1" i="1" dirty="0" smtClean="0"/>
              <a:t>=</a:t>
            </a:r>
            <a:r>
              <a:rPr lang="en-US" i="1" dirty="0" smtClean="0"/>
              <a:t>&lt;value&gt;</a:t>
            </a:r>
            <a:r>
              <a:rPr lang="en-US" dirty="0" smtClean="0"/>
              <a:t>, where each pair is separated by a </a:t>
            </a:r>
            <a:r>
              <a:rPr lang="en-US" b="1" dirty="0" smtClean="0"/>
              <a:t>&amp;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.: </a:t>
            </a:r>
            <a:r>
              <a:rPr lang="en-US" i="1" dirty="0" smtClean="0"/>
              <a:t>username</a:t>
            </a:r>
            <a:r>
              <a:rPr lang="en-US" b="1" i="1" dirty="0" smtClean="0"/>
              <a:t>=</a:t>
            </a:r>
            <a:r>
              <a:rPr lang="en-US" i="1" dirty="0" err="1" smtClean="0"/>
              <a:t>foo</a:t>
            </a:r>
            <a:r>
              <a:rPr lang="en-US" b="1" i="1" dirty="0" err="1" smtClean="0"/>
              <a:t>&amp;</a:t>
            </a:r>
            <a:r>
              <a:rPr lang="en-US" i="1" dirty="0" err="1" smtClean="0"/>
              <a:t>password</a:t>
            </a:r>
            <a:r>
              <a:rPr lang="en-US" b="1" i="1" dirty="0" smtClean="0"/>
              <a:t>=</a:t>
            </a:r>
            <a:r>
              <a:rPr lang="en-US" i="1" dirty="0" smtClean="0"/>
              <a:t>123 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38" y="365125"/>
            <a:ext cx="11822654" cy="1325563"/>
          </a:xfrm>
        </p:spPr>
        <p:txBody>
          <a:bodyPr/>
          <a:lstStyle/>
          <a:p>
            <a:r>
              <a:rPr lang="en-US" dirty="0" smtClean="0"/>
              <a:t>What if values contain “</a:t>
            </a:r>
            <a:r>
              <a:rPr lang="en-US" b="1" dirty="0" smtClean="0"/>
              <a:t>=</a:t>
            </a:r>
            <a:r>
              <a:rPr lang="en-US" dirty="0"/>
              <a:t>”</a:t>
            </a:r>
            <a:r>
              <a:rPr lang="en-US" dirty="0" smtClean="0"/>
              <a:t> or “</a:t>
            </a:r>
            <a:r>
              <a:rPr lang="en-US" b="1" dirty="0" smtClean="0"/>
              <a:t>&amp;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825625"/>
            <a:ext cx="11403106" cy="4532144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password: “123&amp;bar=7”</a:t>
            </a:r>
          </a:p>
          <a:p>
            <a:r>
              <a:rPr lang="en-US" dirty="0" smtClean="0"/>
              <a:t>(Wrong) result: username=</a:t>
            </a:r>
            <a:r>
              <a:rPr lang="en-US" dirty="0" err="1" smtClean="0"/>
              <a:t>foo&amp;</a:t>
            </a:r>
            <a:r>
              <a:rPr lang="en-US" b="1" dirty="0" err="1" smtClean="0"/>
              <a:t>password</a:t>
            </a:r>
            <a:r>
              <a:rPr lang="en-US" b="1" dirty="0" smtClean="0"/>
              <a:t>=123</a:t>
            </a:r>
            <a:r>
              <a:rPr lang="en-US" dirty="0" smtClean="0"/>
              <a:t>&amp;</a:t>
            </a:r>
            <a:r>
              <a:rPr lang="en-US" i="1" dirty="0" smtClean="0"/>
              <a:t>bar=7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“</a:t>
            </a:r>
            <a:r>
              <a:rPr lang="en-US" i="1" dirty="0" smtClean="0"/>
              <a:t>bar=7</a:t>
            </a:r>
            <a:r>
              <a:rPr lang="en-US" dirty="0" smtClean="0"/>
              <a:t>” would be wrongly treated as a third input variable </a:t>
            </a:r>
            <a:r>
              <a:rPr lang="en-US" dirty="0"/>
              <a:t>c</a:t>
            </a:r>
            <a:r>
              <a:rPr lang="en-US" dirty="0" smtClean="0"/>
              <a:t>alled “</a:t>
            </a:r>
            <a:r>
              <a:rPr lang="en-US" i="1" dirty="0" smtClean="0"/>
              <a:t>bar</a:t>
            </a:r>
            <a:r>
              <a:rPr lang="en-US" dirty="0" smtClean="0"/>
              <a:t>” with value “</a:t>
            </a:r>
            <a:r>
              <a:rPr lang="en-US" i="1" dirty="0" smtClean="0"/>
              <a:t>7</a:t>
            </a:r>
            <a:r>
              <a:rPr lang="en-US" dirty="0" smtClean="0"/>
              <a:t>”, and not be part of the “password” value</a:t>
            </a:r>
          </a:p>
        </p:txBody>
      </p:sp>
    </p:spTree>
    <p:extLst>
      <p:ext uri="{BB962C8B-B14F-4D97-AF65-F5344CB8AC3E}">
        <p14:creationId xmlns:p14="http://schemas.microsoft.com/office/powerpoint/2010/main" val="26610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Special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4"/>
            <a:ext cx="1158598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Stay same: “*”, “-”, “.”, “_”, 0-9, a-z, A-Z</a:t>
            </a:r>
          </a:p>
          <a:p>
            <a:r>
              <a:rPr lang="en-US" dirty="0" smtClean="0"/>
              <a:t>Space “ ” becomes a “+”</a:t>
            </a:r>
          </a:p>
          <a:p>
            <a:r>
              <a:rPr lang="en-US" dirty="0" smtClean="0"/>
              <a:t>The rest become </a:t>
            </a:r>
            <a:r>
              <a:rPr lang="en-US" dirty="0"/>
              <a:t>“%HH”, a percent sign and two hexadecimal digits representing the code of the character (default UTF-8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So, </a:t>
            </a:r>
            <a:r>
              <a:rPr lang="en-US" dirty="0"/>
              <a:t>“</a:t>
            </a:r>
            <a:r>
              <a:rPr lang="en-US" dirty="0" smtClean="0"/>
              <a:t>123&amp;bar=7” becomes “123</a:t>
            </a:r>
            <a:r>
              <a:rPr lang="en-US" b="1" dirty="0" smtClean="0"/>
              <a:t>%26</a:t>
            </a:r>
            <a:r>
              <a:rPr lang="en-US" dirty="0" smtClean="0"/>
              <a:t>bar</a:t>
            </a:r>
            <a:r>
              <a:rPr lang="en-US" b="1" dirty="0" smtClean="0"/>
              <a:t>%3D</a:t>
            </a:r>
            <a:r>
              <a:rPr lang="en-US" dirty="0" smtClean="0"/>
              <a:t>7”</a:t>
            </a:r>
          </a:p>
          <a:p>
            <a:r>
              <a:rPr lang="en-US" dirty="0" smtClean="0"/>
              <a:t>%26 = (2*16)+6 = 38, which is the code for </a:t>
            </a:r>
            <a:r>
              <a:rPr lang="en-US" b="1" dirty="0" smtClean="0"/>
              <a:t>&amp;</a:t>
            </a:r>
            <a:r>
              <a:rPr lang="en-US" dirty="0" smtClean="0"/>
              <a:t> in ASCII</a:t>
            </a:r>
          </a:p>
          <a:p>
            <a:r>
              <a:rPr lang="en-US" dirty="0" smtClean="0"/>
              <a:t>%3D = (3*16)+13 = 61</a:t>
            </a:r>
            <a:r>
              <a:rPr lang="en-US" dirty="0"/>
              <a:t>, which is the code for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Recall, </a:t>
            </a:r>
            <a:r>
              <a:rPr lang="en-US" dirty="0"/>
              <a:t>hexadecimal </a:t>
            </a:r>
            <a:r>
              <a:rPr lang="en-US" dirty="0" smtClean="0"/>
              <a:t>D=13 (A=10,</a:t>
            </a:r>
            <a:r>
              <a:rPr lang="mr-IN" dirty="0" smtClean="0"/>
              <a:t>…</a:t>
            </a:r>
            <a:r>
              <a:rPr lang="en-US" dirty="0" smtClean="0"/>
              <a:t>, F=15)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Understand what is the problem that </a:t>
            </a:r>
            <a:r>
              <a:rPr lang="en-US" dirty="0" err="1" smtClean="0"/>
              <a:t>WebSockets</a:t>
            </a:r>
            <a:r>
              <a:rPr lang="en-US" dirty="0" smtClean="0"/>
              <a:t> solve</a:t>
            </a:r>
          </a:p>
          <a:p>
            <a:r>
              <a:rPr lang="en-US" dirty="0" smtClean="0"/>
              <a:t>Learn how to add </a:t>
            </a:r>
            <a:r>
              <a:rPr lang="en-US" dirty="0" err="1" smtClean="0"/>
              <a:t>WebSocket</a:t>
            </a:r>
            <a:r>
              <a:rPr lang="en-US" dirty="0" smtClean="0"/>
              <a:t> support to a React/</a:t>
            </a:r>
            <a:r>
              <a:rPr lang="en-US" dirty="0" err="1" smtClean="0"/>
              <a:t>NodeJS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Revise knowledge on user-input sanitization and escaping</a:t>
            </a:r>
          </a:p>
          <a:p>
            <a:r>
              <a:rPr lang="en-US" dirty="0" smtClean="0"/>
              <a:t>Revise knowledge on XSS attacks</a:t>
            </a:r>
          </a:p>
          <a:p>
            <a:r>
              <a:rPr lang="en-US" dirty="0" smtClean="0"/>
              <a:t>Understand how libraries/frameworks like React help to prevent some XSS, </a:t>
            </a:r>
            <a:r>
              <a:rPr lang="en-US" b="1" dirty="0" smtClean="0"/>
              <a:t>but not all!!!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5"/>
            <a:ext cx="11736592" cy="4854874"/>
          </a:xfrm>
        </p:spPr>
        <p:txBody>
          <a:bodyPr/>
          <a:lstStyle/>
          <a:p>
            <a:r>
              <a:rPr lang="en-US" dirty="0" smtClean="0"/>
              <a:t>What if I have a “%” in my values? Would not that mess up the decoding?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 password=“%3D”, don’t want to be wrongly treated as a “=”</a:t>
            </a:r>
          </a:p>
          <a:p>
            <a:r>
              <a:rPr lang="en-US" dirty="0" smtClean="0"/>
              <a:t>Not an issue, as symbol “%” is encoded based on its ASCII code 37, </a:t>
            </a:r>
            <a:r>
              <a:rPr lang="en-US" dirty="0" err="1" smtClean="0"/>
              <a:t>ie</a:t>
            </a:r>
            <a:r>
              <a:rPr lang="en-US" dirty="0" smtClean="0"/>
              <a:t> “</a:t>
            </a:r>
            <a:r>
              <a:rPr lang="en-US" i="1" dirty="0" smtClean="0"/>
              <a:t>%25</a:t>
            </a:r>
            <a:r>
              <a:rPr lang="en-US" dirty="0" smtClean="0"/>
              <a:t>3D”</a:t>
            </a:r>
          </a:p>
          <a:p>
            <a:pPr lvl="1"/>
            <a:r>
              <a:rPr lang="en-US" dirty="0" smtClean="0"/>
              <a:t>%25 = (2*16)+5 = 37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59" y="365125"/>
            <a:ext cx="11761694" cy="1325563"/>
          </a:xfrm>
        </p:spPr>
        <p:txBody>
          <a:bodyPr/>
          <a:lstStyle/>
          <a:p>
            <a:r>
              <a:rPr lang="en-US" dirty="0" smtClean="0"/>
              <a:t>URLs and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9" y="1825624"/>
            <a:ext cx="11712388" cy="4830669"/>
          </a:xfrm>
        </p:spPr>
        <p:txBody>
          <a:bodyPr/>
          <a:lstStyle/>
          <a:p>
            <a:r>
              <a:rPr lang="en-US" dirty="0" smtClean="0"/>
              <a:t>Query parameters in a URL are sequences of </a:t>
            </a:r>
            <a:r>
              <a:rPr lang="en-US" i="1" dirty="0" smtClean="0"/>
              <a:t>&lt;key&gt;=&lt;value&gt; </a:t>
            </a:r>
            <a:r>
              <a:rPr lang="en-US" dirty="0" smtClean="0"/>
              <a:t>pairs, separated by the symbol </a:t>
            </a:r>
            <a:r>
              <a:rPr lang="en-US" b="1" dirty="0" smtClean="0"/>
              <a:t>&amp;</a:t>
            </a:r>
          </a:p>
          <a:p>
            <a:r>
              <a:rPr lang="en-US" dirty="0" smtClean="0"/>
              <a:t>What if a key or a value need to use special symbols like </a:t>
            </a:r>
            <a:r>
              <a:rPr lang="en-US" b="1" dirty="0" smtClean="0"/>
              <a:t>=</a:t>
            </a:r>
            <a:r>
              <a:rPr lang="en-US" dirty="0" smtClean="0"/>
              <a:t> or </a:t>
            </a:r>
            <a:r>
              <a:rPr lang="en-US" b="1" dirty="0" smtClean="0"/>
              <a:t>&amp;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Those will be escaped as well, using the same kind of </a:t>
            </a:r>
            <a:r>
              <a:rPr lang="en-US" i="1" dirty="0" smtClean="0"/>
              <a:t>%HH </a:t>
            </a:r>
            <a:r>
              <a:rPr lang="en-US" dirty="0" smtClean="0"/>
              <a:t>escaping used in HTML forms</a:t>
            </a:r>
          </a:p>
          <a:p>
            <a:pPr lvl="1"/>
            <a:r>
              <a:rPr lang="en-US" dirty="0" smtClean="0"/>
              <a:t>one difference though: “ ” empty char will be replaced with a “+”, whereas the symbol “+” is escaped with %2B</a:t>
            </a:r>
          </a:p>
          <a:p>
            <a:pPr lvl="1"/>
            <a:r>
              <a:rPr lang="en-US" dirty="0" smtClean="0"/>
              <a:t>%2B = (2*16) + 11 = 43 , which is the ASCII code for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94025"/>
            <a:ext cx="11658600" cy="3597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in Google you search for “</a:t>
            </a:r>
            <a:r>
              <a:rPr lang="en-US" i="1" dirty="0" smtClean="0"/>
              <a:t>the art of </a:t>
            </a:r>
            <a:r>
              <a:rPr lang="en-US" i="1" dirty="0" err="1" smtClean="0"/>
              <a:t>copy&amp;paste</a:t>
            </a:r>
            <a:r>
              <a:rPr lang="en-US" i="1" dirty="0" smtClean="0"/>
              <a:t> and +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browser will make a GET request with query parameters, including </a:t>
            </a:r>
            <a:r>
              <a:rPr lang="en-US" dirty="0"/>
              <a:t>the pair: </a:t>
            </a:r>
            <a:r>
              <a:rPr lang="en-US" dirty="0" smtClean="0"/>
              <a:t>q=the</a:t>
            </a:r>
            <a:r>
              <a:rPr lang="en-US" b="1" dirty="0" smtClean="0"/>
              <a:t>+</a:t>
            </a:r>
            <a:r>
              <a:rPr lang="en-US" dirty="0" smtClean="0"/>
              <a:t>art</a:t>
            </a:r>
            <a:r>
              <a:rPr lang="en-US" b="1" dirty="0" smtClean="0"/>
              <a:t>+</a:t>
            </a:r>
            <a:r>
              <a:rPr lang="en-US" dirty="0" smtClean="0"/>
              <a:t>of</a:t>
            </a:r>
            <a:r>
              <a:rPr lang="en-US" b="1" dirty="0" smtClean="0"/>
              <a:t>+</a:t>
            </a:r>
            <a:r>
              <a:rPr lang="en-US" dirty="0" smtClean="0"/>
              <a:t>copy</a:t>
            </a:r>
            <a:r>
              <a:rPr lang="en-US" b="1" dirty="0" smtClean="0"/>
              <a:t>%26</a:t>
            </a:r>
            <a:r>
              <a:rPr lang="en-US" dirty="0" smtClean="0"/>
              <a:t>paste</a:t>
            </a:r>
            <a:r>
              <a:rPr lang="en-US" b="1" dirty="0" smtClean="0"/>
              <a:t>+</a:t>
            </a:r>
            <a:r>
              <a:rPr lang="en-US" dirty="0" smtClean="0"/>
              <a:t>and</a:t>
            </a:r>
            <a:r>
              <a:rPr lang="en-US" b="1" dirty="0"/>
              <a:t>+%</a:t>
            </a:r>
            <a:r>
              <a:rPr lang="en-US" b="1" dirty="0" smtClean="0"/>
              <a:t>2B</a:t>
            </a:r>
          </a:p>
          <a:p>
            <a:r>
              <a:rPr lang="en-US" dirty="0" smtClean="0"/>
              <a:t>Notice how empty spaces are replaced with </a:t>
            </a:r>
            <a:r>
              <a:rPr lang="en-US" b="1" dirty="0" smtClean="0"/>
              <a:t>+</a:t>
            </a:r>
            <a:r>
              <a:rPr lang="en-US" dirty="0" smtClean="0"/>
              <a:t>, &amp; with </a:t>
            </a:r>
            <a:r>
              <a:rPr lang="en-US" b="1" dirty="0" smtClean="0"/>
              <a:t>%26</a:t>
            </a:r>
            <a:r>
              <a:rPr lang="en-US" dirty="0" smtClean="0"/>
              <a:t>, and + with </a:t>
            </a:r>
            <a:r>
              <a:rPr lang="en-US" b="1" dirty="0" smtClean="0"/>
              <a:t>%2B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60320"/>
            <a:ext cx="8096251" cy="27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" y="1825625"/>
            <a:ext cx="11725836" cy="4854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represent text in various formats, </a:t>
            </a:r>
            <a:r>
              <a:rPr lang="en-US" dirty="0" err="1" smtClean="0"/>
              <a:t>eg</a:t>
            </a:r>
            <a:r>
              <a:rPr lang="en-US" dirty="0" smtClean="0"/>
              <a:t>, HTML, XML, JSON</a:t>
            </a:r>
            <a:r>
              <a:rPr lang="en-US" dirty="0"/>
              <a:t>, </a:t>
            </a:r>
            <a:r>
              <a:rPr lang="en-US" i="1" dirty="0"/>
              <a:t>x-www-form-</a:t>
            </a:r>
            <a:r>
              <a:rPr lang="en-US" i="1" dirty="0" err="1"/>
              <a:t>urlencoded</a:t>
            </a:r>
            <a:endParaRPr lang="en-US" i="1" dirty="0" smtClean="0"/>
          </a:p>
          <a:p>
            <a:r>
              <a:rPr lang="en-US" dirty="0" smtClean="0"/>
              <a:t>Such formats use special symbols to define </a:t>
            </a:r>
            <a:r>
              <a:rPr lang="en-US" i="1" dirty="0" smtClean="0"/>
              <a:t>structures</a:t>
            </a:r>
            <a:r>
              <a:rPr lang="en-US" dirty="0" smtClean="0"/>
              <a:t> of the document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= and &amp; in HTML form data, and &lt;&gt; in HTML/XML documents</a:t>
            </a:r>
          </a:p>
          <a:p>
            <a:r>
              <a:rPr lang="en-US" dirty="0" smtClean="0"/>
              <a:t>Input text values should NOT use those special structure/syntax symbols</a:t>
            </a:r>
          </a:p>
          <a:p>
            <a:r>
              <a:rPr lang="en-US" dirty="0" smtClean="0"/>
              <a:t>Need to be </a:t>
            </a:r>
            <a:r>
              <a:rPr lang="en-US" i="1" dirty="0" smtClean="0"/>
              <a:t>transformed </a:t>
            </a:r>
            <a:r>
              <a:rPr lang="en-US" dirty="0" smtClean="0"/>
              <a:t>(aka </a:t>
            </a:r>
            <a:r>
              <a:rPr lang="en-US" i="1" dirty="0" smtClean="0"/>
              <a:t>escaped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into non-structure symbols</a:t>
            </a:r>
          </a:p>
          <a:p>
            <a:pPr lvl="1"/>
            <a:r>
              <a:rPr lang="en-US" dirty="0" smtClean="0"/>
              <a:t>&amp; into %26, and = into %3D in HTML form data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17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HTML???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963326"/>
            <a:ext cx="11718925" cy="37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HTML/XML Escaping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&amp;</a:t>
            </a:r>
            <a:r>
              <a:rPr lang="en-US" dirty="0" smtClean="0"/>
              <a:t>” followed by name (or code), closed by “</a:t>
            </a:r>
            <a:r>
              <a:rPr lang="en-US" b="1" dirty="0" smtClean="0"/>
              <a:t>;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“</a:t>
            </a:r>
            <a:r>
              <a:rPr lang="en-US" dirty="0"/>
              <a:t> (double quotation mark)</a:t>
            </a:r>
            <a:endParaRPr lang="en-US" dirty="0" smtClean="0"/>
          </a:p>
          <a:p>
            <a:r>
              <a:rPr lang="en-US" b="1" dirty="0" smtClean="0"/>
              <a:t>&amp;amp;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&amp;</a:t>
            </a:r>
            <a:r>
              <a:rPr lang="en-US" dirty="0"/>
              <a:t> (ampersand)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apos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/>
              <a:t>‘</a:t>
            </a:r>
            <a:r>
              <a:rPr lang="en-US" dirty="0"/>
              <a:t> (apostrophe)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lt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&lt;</a:t>
            </a:r>
            <a:r>
              <a:rPr lang="en-US" dirty="0" smtClean="0"/>
              <a:t> (less-than)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gt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&gt;</a:t>
            </a:r>
            <a:r>
              <a:rPr lang="en-US" dirty="0" smtClean="0"/>
              <a:t> (greater-than)</a:t>
            </a:r>
          </a:p>
          <a:p>
            <a:r>
              <a:rPr lang="en-US" dirty="0" smtClean="0"/>
              <a:t>These are most common ones</a:t>
            </a:r>
          </a:p>
        </p:txBody>
      </p:sp>
    </p:spTree>
    <p:extLst>
      <p:ext uri="{BB962C8B-B14F-4D97-AF65-F5344CB8AC3E}">
        <p14:creationId xmlns:p14="http://schemas.microsoft.com/office/powerpoint/2010/main" val="5976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“</a:t>
            </a:r>
            <a:r>
              <a:rPr lang="en-US" dirty="0" err="1" smtClean="0"/>
              <a:t>escaped.html</a:t>
            </a:r>
            <a:r>
              <a:rPr lang="en-US" dirty="0" smtClean="0"/>
              <a:t>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55FF"/>
                </a:solidFill>
              </a:rPr>
              <a:t>href</a:t>
            </a:r>
            <a:r>
              <a:rPr lang="en-US" b="1" dirty="0">
                <a:solidFill>
                  <a:srgbClr val="0055FF"/>
                </a:solidFill>
              </a:rPr>
              <a:t>=</a:t>
            </a:r>
            <a:r>
              <a:rPr lang="en-US" b="1" dirty="0">
                <a:solidFill>
                  <a:srgbClr val="658ABA"/>
                </a:solidFill>
              </a:rPr>
              <a:t>"foo"</a:t>
            </a:r>
            <a:r>
              <a:rPr lang="en-US" dirty="0"/>
              <a:t>&gt;Foo&lt;/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lt;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quot;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&amp;quot</a:t>
            </a:r>
            <a:r>
              <a:rPr lang="en-US" b="1" dirty="0">
                <a:solidFill>
                  <a:srgbClr val="0055FF"/>
                </a:solidFill>
              </a:rPr>
              <a:t>;&amp;</a:t>
            </a:r>
            <a:r>
              <a:rPr lang="en-US" b="1" dirty="0" err="1">
                <a:solidFill>
                  <a:srgbClr val="0055FF"/>
                </a:solidFill>
              </a:rPr>
              <a:t>gt;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&amp;lt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="1" dirty="0" err="1">
                <a:solidFill>
                  <a:srgbClr val="0055FF"/>
                </a:solidFill>
              </a:rPr>
              <a:t>&amp;gt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br>
              <a:rPr lang="en-US" b="1" dirty="0">
                <a:solidFill>
                  <a:srgbClr val="0055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actually needs to be escaped depends 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9" y="2234415"/>
            <a:ext cx="10515600" cy="4284719"/>
          </a:xfrm>
        </p:spPr>
        <p:txBody>
          <a:bodyPr>
            <a:normAutofit lnSpcReduction="10000"/>
          </a:bodyPr>
          <a:lstStyle/>
          <a:p>
            <a:r>
              <a:rPr lang="mr-IN" dirty="0" smtClean="0"/>
              <a:t>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55FF"/>
                </a:solidFill>
              </a:rPr>
              <a:t>id</a:t>
            </a:r>
            <a:r>
              <a:rPr lang="mr-IN" b="1" dirty="0">
                <a:solidFill>
                  <a:srgbClr val="0055FF"/>
                </a:solidFill>
              </a:rPr>
              <a:t>=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mr-IN" b="1" dirty="0" smtClean="0">
                <a:solidFill>
                  <a:srgbClr val="658ABA"/>
                </a:solidFill>
              </a:rPr>
              <a:t>&lt;</a:t>
            </a:r>
            <a:r>
              <a:rPr lang="en-US" b="1" dirty="0" smtClean="0">
                <a:solidFill>
                  <a:srgbClr val="658ABA"/>
                </a:solidFill>
              </a:rPr>
              <a:t>p</a:t>
            </a:r>
            <a:r>
              <a:rPr lang="mr-IN" b="1" dirty="0" smtClean="0">
                <a:solidFill>
                  <a:srgbClr val="658ABA"/>
                </a:solidFill>
              </a:rPr>
              <a:t>&gt;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lt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en-US" dirty="0" smtClean="0"/>
              <a:t>p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gt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dirty="0"/>
              <a:t>"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 smtClean="0">
                <a:solidFill>
                  <a:srgbClr val="000080"/>
                </a:solidFill>
              </a:rPr>
              <a:t>div</a:t>
            </a:r>
            <a:r>
              <a:rPr lang="mr-IN" smtClean="0"/>
              <a:t>&gt;</a:t>
            </a:r>
            <a:endParaRPr lang="en-US" dirty="0" smtClean="0"/>
          </a:p>
          <a:p>
            <a:r>
              <a:rPr lang="en-US" dirty="0"/>
              <a:t>Representing </a:t>
            </a:r>
            <a:r>
              <a:rPr lang="en-US" b="1" dirty="0" smtClean="0"/>
              <a:t>“&lt;p&gt;”</a:t>
            </a:r>
            <a:r>
              <a:rPr lang="en-US" dirty="0" smtClean="0"/>
              <a:t> (quotes included)</a:t>
            </a:r>
            <a:endParaRPr lang="en-US" dirty="0"/>
          </a:p>
          <a:p>
            <a:r>
              <a:rPr lang="en-US" dirty="0" smtClean="0"/>
              <a:t>In attributes, quotes </a:t>
            </a:r>
            <a:r>
              <a:rPr lang="en-US" b="1" dirty="0" smtClean="0"/>
              <a:t>“</a:t>
            </a:r>
            <a:r>
              <a:rPr lang="en-US" dirty="0" smtClean="0"/>
              <a:t> need to be escaped (</a:t>
            </a:r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), but no need there for </a:t>
            </a:r>
            <a:r>
              <a:rPr lang="en-US" b="1" dirty="0" smtClean="0"/>
              <a:t>&lt;&gt;</a:t>
            </a:r>
            <a:r>
              <a:rPr lang="en-US" dirty="0" smtClean="0"/>
              <a:t>, as those latter are no string delimiters</a:t>
            </a:r>
          </a:p>
          <a:p>
            <a:r>
              <a:rPr lang="en-US" dirty="0" smtClean="0"/>
              <a:t>In node content, it is the other way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written by user which is displayed in the HTML pages when submitted (</a:t>
            </a:r>
            <a:r>
              <a:rPr lang="en-US" dirty="0" err="1" smtClean="0"/>
              <a:t>eg</a:t>
            </a:r>
            <a:r>
              <a:rPr lang="en-US" dirty="0" smtClean="0"/>
              <a:t> HTML form)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Chats and Discussion Forums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also showing back the search query when doing a search</a:t>
            </a:r>
          </a:p>
          <a:p>
            <a:r>
              <a:rPr lang="en-US" dirty="0" smtClean="0"/>
              <a:t>Also query parameters in URLs are a form of user input if crafted by an attacker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www.foo.com?x</a:t>
            </a:r>
            <a:r>
              <a:rPr lang="en-US" i="1" dirty="0" smtClean="0"/>
              <a:t>=10</a:t>
            </a:r>
            <a:r>
              <a:rPr lang="en-US" dirty="0" smtClean="0"/>
              <a:t>  if then value of </a:t>
            </a:r>
            <a:r>
              <a:rPr lang="en-US" i="1" dirty="0" smtClean="0"/>
              <a:t>x</a:t>
            </a:r>
            <a:r>
              <a:rPr lang="en-US" dirty="0" smtClean="0"/>
              <a:t> is displayed in the HTML</a:t>
            </a:r>
          </a:p>
          <a:p>
            <a:pPr lvl="1"/>
            <a:r>
              <a:rPr lang="en-US" dirty="0" smtClean="0"/>
              <a:t>recall, attacker can use social engineering to trick </a:t>
            </a:r>
            <a:r>
              <a:rPr lang="en-US" dirty="0" smtClean="0"/>
              <a:t>a user </a:t>
            </a:r>
            <a:r>
              <a:rPr lang="en-US" dirty="0" smtClean="0"/>
              <a:t>to click on a link</a:t>
            </a:r>
          </a:p>
          <a:p>
            <a:r>
              <a:rPr lang="en-US" i="1" dirty="0" smtClean="0"/>
              <a:t>What is the most important rule regarding user content given as input to a system???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332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3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3892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98981"/>
            <a:ext cx="12065000" cy="4293129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NEVER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78311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53532"/>
            <a:ext cx="11912600" cy="5393267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TRUST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16433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7800"/>
            <a:ext cx="11912600" cy="6544733"/>
          </a:xfrm>
        </p:spPr>
        <p:txBody>
          <a:bodyPr>
            <a:noAutofit/>
          </a:bodyPr>
          <a:lstStyle/>
          <a:p>
            <a:r>
              <a:rPr lang="en-US" sz="41300" b="1" dirty="0" smtClean="0"/>
              <a:t>USER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393678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03" y="1566332"/>
            <a:ext cx="12027049" cy="375073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INPUTS!!!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7507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1423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26" y="0"/>
            <a:ext cx="10515600" cy="1325563"/>
          </a:xfrm>
        </p:spPr>
        <p:txBody>
          <a:bodyPr/>
          <a:lstStyle/>
          <a:p>
            <a:r>
              <a:rPr lang="en-US" dirty="0" smtClean="0"/>
              <a:t>But Why???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079236"/>
            <a:ext cx="8669767" cy="56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" y="736723"/>
            <a:ext cx="10794851" cy="612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95" y="100724"/>
            <a:ext cx="1186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 Eve’s message, chat program is gone on Alice’s browser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0941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problem?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788" y="1825625"/>
            <a:ext cx="11149012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"&lt;div&gt;"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messages[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//WARNING: this is exploitable by XSS!!!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"&lt;p&gt;"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"&lt;/div&gt;"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37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message sent was…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825625"/>
            <a:ext cx="1189736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dirty="0" err="1"/>
              <a:t>src</a:t>
            </a:r>
            <a:r>
              <a:rPr lang="en-US" dirty="0"/>
              <a:t>='x'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i="1" dirty="0" err="1"/>
              <a:t>onerror</a:t>
            </a:r>
            <a:r>
              <a:rPr lang="en-US" dirty="0"/>
              <a:t>="</a:t>
            </a:r>
            <a:r>
              <a:rPr lang="en-US" dirty="0" err="1"/>
              <a:t>document.getElementsByTagName</a:t>
            </a:r>
            <a:r>
              <a:rPr lang="en-US" dirty="0"/>
              <a:t>('body')[0].</a:t>
            </a:r>
            <a:r>
              <a:rPr lang="en-US" dirty="0" err="1"/>
              <a:t>innerHTML</a:t>
            </a:r>
            <a:r>
              <a:rPr lang="en-US" dirty="0"/>
              <a:t> = &amp;</a:t>
            </a:r>
            <a:r>
              <a:rPr lang="en-US" dirty="0" err="1"/>
              <a:t>quot</a:t>
            </a:r>
            <a:r>
              <a:rPr lang="en-US" dirty="0"/>
              <a:t>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u="sng" dirty="0">
                <a:hlinkClick r:id="rId2"/>
              </a:rPr>
              <a:t>https://upload.wikimedia.org/</a:t>
            </a:r>
            <a:r>
              <a:rPr lang="en-US" u="sng" dirty="0" err="1">
                <a:hlinkClick r:id="rId2"/>
              </a:rPr>
              <a:t>wikipedia</a:t>
            </a:r>
            <a:r>
              <a:rPr lang="en-US" u="sng" dirty="0">
                <a:hlinkClick r:id="rId2"/>
              </a:rPr>
              <a:t>/commons/thumb/6/6c/</a:t>
            </a:r>
            <a:r>
              <a:rPr lang="en-US" u="sng" dirty="0" err="1">
                <a:hlinkClick r:id="rId2"/>
              </a:rPr>
              <a:t>Pirate_Flag.svg</a:t>
            </a:r>
            <a:r>
              <a:rPr lang="en-US" u="sng" dirty="0">
                <a:hlinkClick r:id="rId2"/>
              </a:rPr>
              <a:t>/750px-Pirate_Flag.svg.png'/</a:t>
            </a:r>
            <a:r>
              <a:rPr lang="en-US" dirty="0"/>
              <a:t>&gt;&amp;</a:t>
            </a:r>
            <a:r>
              <a:rPr lang="en-US" dirty="0" err="1"/>
              <a:t>quot</a:t>
            </a:r>
            <a:r>
              <a:rPr lang="en-US" dirty="0"/>
              <a:t>;;" </a:t>
            </a:r>
            <a:r>
              <a:rPr lang="en-US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402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1825624"/>
            <a:ext cx="7150100" cy="4848225"/>
          </a:xfrm>
        </p:spPr>
        <p:txBody>
          <a:bodyPr/>
          <a:lstStyle/>
          <a:p>
            <a:r>
              <a:rPr lang="en-US" dirty="0" smtClean="0"/>
              <a:t>How would you implement a chat app in a browser?</a:t>
            </a:r>
          </a:p>
          <a:p>
            <a:r>
              <a:rPr lang="en-US" dirty="0" smtClean="0"/>
              <a:t>It is not as simple as it sounds…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44" y="1596376"/>
            <a:ext cx="4471936" cy="51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1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5624"/>
            <a:ext cx="11725835" cy="47688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0080"/>
                </a:solidFill>
              </a:rPr>
              <a:t>msgDiv</a:t>
            </a:r>
            <a:r>
              <a:rPr lang="en-US" dirty="0" smtClean="0">
                <a:solidFill>
                  <a:srgbClr val="458383"/>
                </a:solidFill>
              </a:rPr>
              <a:t> </a:t>
            </a:r>
            <a:r>
              <a:rPr lang="en-US" dirty="0" smtClean="0"/>
              <a:t>+=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</a:t>
            </a:r>
            <a:r>
              <a:rPr lang="en-US" b="1" dirty="0" smtClean="0">
                <a:solidFill>
                  <a:srgbClr val="658ABA"/>
                </a:solidFill>
              </a:rPr>
              <a:t>&gt;"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Should </a:t>
            </a:r>
            <a:r>
              <a:rPr lang="en-US" b="1" dirty="0" smtClean="0"/>
              <a:t>NEVER</a:t>
            </a:r>
            <a:r>
              <a:rPr lang="en-US" dirty="0" smtClean="0"/>
              <a:t> concatenate strings directly to generate HTML when such data comes from user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that is a very, very bad example of handling user inputs</a:t>
            </a:r>
          </a:p>
          <a:p>
            <a:r>
              <a:rPr lang="en-US" dirty="0" smtClean="0"/>
              <a:t>If data is not escaped, could have HTML &lt;tags&gt; that are interpreted by browser as HTML commands</a:t>
            </a:r>
          </a:p>
          <a:p>
            <a:r>
              <a:rPr lang="en-US" dirty="0" smtClean="0"/>
              <a:t>Could execute JavaScript!!! And so do whatever you want on a page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i="1" dirty="0" err="1" smtClean="0"/>
              <a:t>dto.text</a:t>
            </a:r>
            <a:r>
              <a:rPr lang="en-US" i="1" dirty="0" smtClean="0"/>
              <a:t> = “&lt;script&gt;</a:t>
            </a:r>
            <a:r>
              <a:rPr lang="mr-IN" i="1" dirty="0" smtClean="0"/>
              <a:t>…</a:t>
            </a:r>
            <a:r>
              <a:rPr lang="en-US" i="1" dirty="0" smtClean="0"/>
              <a:t>&lt;/script&gt;”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8" y="1825625"/>
            <a:ext cx="11585986" cy="4876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attack in which malicious JavaScript is injected into a web page</a:t>
            </a:r>
          </a:p>
          <a:p>
            <a:r>
              <a:rPr lang="en-US" dirty="0" smtClean="0"/>
              <a:t>One of the most common type of security vulnerability on the web</a:t>
            </a:r>
          </a:p>
          <a:p>
            <a:r>
              <a:rPr lang="en-US" dirty="0" smtClean="0"/>
              <a:t>Typically exploiting lack of escaping/sanitization of user inputs when generating HTML dynamically (both client and server side)</a:t>
            </a:r>
          </a:p>
          <a:p>
            <a:r>
              <a:rPr lang="en-US" dirty="0"/>
              <a:t>XSS is particularly nasty, as it adds JavaScript in the current page… so CORS will not help you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11403106" cy="4790328"/>
          </a:xfrm>
        </p:spPr>
        <p:txBody>
          <a:bodyPr/>
          <a:lstStyle/>
          <a:p>
            <a:r>
              <a:rPr lang="en-US" dirty="0" smtClean="0"/>
              <a:t>Most browsers will not execute any </a:t>
            </a:r>
            <a:r>
              <a:rPr lang="en-US" i="1" dirty="0" smtClean="0"/>
              <a:t>&lt;script&gt; </a:t>
            </a:r>
            <a:r>
              <a:rPr lang="en-US" dirty="0" smtClean="0"/>
              <a:t>block that has been dynamically added to the page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changing the HTML by altering “</a:t>
            </a:r>
            <a:r>
              <a:rPr lang="en-US" i="1" dirty="0" err="1" smtClean="0"/>
              <a:t>innerHTML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But that is simply futile</a:t>
            </a:r>
            <a:r>
              <a:rPr lang="mr-IN" dirty="0" smtClean="0"/>
              <a:t>…</a:t>
            </a:r>
            <a:r>
              <a:rPr lang="en-US" dirty="0" smtClean="0"/>
              <a:t> because you can still create HTML tags with JS handlers that are executed immediately</a:t>
            </a:r>
          </a:p>
          <a:p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 smtClean="0"/>
              <a:t>=’</a:t>
            </a:r>
            <a:r>
              <a:rPr lang="en-US" i="1" dirty="0" err="1" smtClean="0"/>
              <a:t>aURLthatNotExist</a:t>
            </a:r>
            <a:r>
              <a:rPr lang="en-US" i="1" dirty="0" smtClean="0"/>
              <a:t>'  </a:t>
            </a:r>
            <a:r>
              <a:rPr lang="en-US" b="1" i="1" dirty="0" err="1" smtClean="0"/>
              <a:t>onerror</a:t>
            </a:r>
            <a:r>
              <a:rPr lang="en-US" i="1" dirty="0" smtClean="0"/>
              <a:t>=“</a:t>
            </a:r>
            <a:r>
              <a:rPr lang="mr-IN" i="1" dirty="0" smtClean="0"/>
              <a:t>…</a:t>
            </a:r>
            <a:r>
              <a:rPr lang="en-US" i="1" dirty="0" smtClean="0"/>
              <a:t> JS here</a:t>
            </a:r>
            <a:r>
              <a:rPr lang="mr-IN" i="1" dirty="0" smtClean="0"/>
              <a:t>…</a:t>
            </a:r>
            <a:r>
              <a:rPr lang="en-US" i="1" dirty="0" smtClean="0"/>
              <a:t>”&gt;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05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9" y="1825624"/>
            <a:ext cx="11585986" cy="4811843"/>
          </a:xfrm>
        </p:spPr>
        <p:txBody>
          <a:bodyPr/>
          <a:lstStyle/>
          <a:p>
            <a:r>
              <a:rPr lang="en-US" dirty="0" smtClean="0"/>
              <a:t>When dealing with user inputs, always need to escape/sanitize them before use</a:t>
            </a:r>
          </a:p>
          <a:p>
            <a:r>
              <a:rPr lang="en-US" dirty="0" smtClean="0"/>
              <a:t>This applies both client-side (JS) and server-side (Java, PHP, C#, etc.)</a:t>
            </a:r>
          </a:p>
          <a:p>
            <a:r>
              <a:rPr lang="en-US" dirty="0" smtClean="0"/>
              <a:t>There are many edge cases, so must use an </a:t>
            </a:r>
            <a:r>
              <a:rPr lang="en-US" i="1" dirty="0" smtClean="0"/>
              <a:t>existing</a:t>
            </a:r>
            <a:r>
              <a:rPr lang="en-US" dirty="0" smtClean="0"/>
              <a:t> library to sanitize the inputs</a:t>
            </a:r>
          </a:p>
          <a:p>
            <a:pPr lvl="1"/>
            <a:r>
              <a:rPr lang="en-US" dirty="0" smtClean="0"/>
              <a:t>This will depend on the programming language and framework</a:t>
            </a:r>
          </a:p>
          <a:p>
            <a:pPr lvl="1"/>
            <a:r>
              <a:rPr lang="en-US" dirty="0"/>
              <a:t>Do NOT write your own escape/sanitize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7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and React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36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Sanitization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825624"/>
            <a:ext cx="11678920" cy="48494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XSS is such a huge problem that many libraries/frameworks for HTML DOM manipulation do some form of input sanitization by </a:t>
            </a:r>
            <a:r>
              <a:rPr lang="en-US" dirty="0" smtClean="0"/>
              <a:t>default</a:t>
            </a:r>
            <a:endParaRPr lang="en-US" dirty="0" smtClean="0"/>
          </a:p>
          <a:p>
            <a:r>
              <a:rPr lang="en-US" dirty="0" smtClean="0"/>
              <a:t>E.g., consider in JSX:  </a:t>
            </a:r>
            <a:r>
              <a:rPr lang="en-US" b="1" dirty="0"/>
              <a:t>&lt;</a:t>
            </a:r>
            <a:r>
              <a:rPr lang="en-US" b="1" dirty="0" smtClean="0"/>
              <a:t>p&gt;Your </a:t>
            </a:r>
            <a:r>
              <a:rPr lang="en-US" b="1" dirty="0"/>
              <a:t>text: {</a:t>
            </a:r>
            <a:r>
              <a:rPr lang="en-US" b="1" dirty="0" err="1" smtClean="0"/>
              <a:t>this.state.userInput</a:t>
            </a:r>
            <a:r>
              <a:rPr lang="en-US" b="1" dirty="0" smtClean="0"/>
              <a:t>}&lt;/</a:t>
            </a:r>
            <a:r>
              <a:rPr lang="en-US" b="1" dirty="0"/>
              <a:t>p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… and the </a:t>
            </a:r>
            <a:r>
              <a:rPr lang="en-US" b="1" dirty="0" err="1" smtClean="0"/>
              <a:t>userInput</a:t>
            </a:r>
            <a:r>
              <a:rPr lang="en-US" dirty="0" smtClean="0"/>
              <a:t> is </a:t>
            </a:r>
            <a:r>
              <a:rPr lang="en-US" b="1" dirty="0" smtClean="0"/>
              <a:t>&lt;a&gt;</a:t>
            </a:r>
          </a:p>
          <a:p>
            <a:r>
              <a:rPr lang="en-US" dirty="0" smtClean="0"/>
              <a:t>… then, React will </a:t>
            </a:r>
            <a:r>
              <a:rPr lang="en-US" i="1" dirty="0" smtClean="0"/>
              <a:t>automatically</a:t>
            </a:r>
            <a:r>
              <a:rPr lang="en-US" dirty="0" smtClean="0"/>
              <a:t> change it into </a:t>
            </a:r>
            <a:r>
              <a:rPr lang="en-US" b="1" dirty="0" smtClean="0"/>
              <a:t>&amp;</a:t>
            </a:r>
            <a:r>
              <a:rPr lang="en-US" b="1" dirty="0" err="1" smtClean="0"/>
              <a:t>lt;a&amp;gt</a:t>
            </a:r>
            <a:r>
              <a:rPr lang="en-US" b="1" dirty="0" smtClean="0"/>
              <a:t>;</a:t>
            </a:r>
            <a:r>
              <a:rPr lang="en-US" dirty="0" smtClean="0"/>
              <a:t> when rendering the HTML</a:t>
            </a:r>
            <a:endParaRPr lang="en-US" dirty="0" smtClean="0"/>
          </a:p>
          <a:p>
            <a:r>
              <a:rPr lang="en-US" dirty="0" smtClean="0"/>
              <a:t>So, any </a:t>
            </a:r>
            <a:r>
              <a:rPr lang="en-US" b="1" dirty="0" smtClean="0"/>
              <a:t>&lt;</a:t>
            </a:r>
            <a:r>
              <a:rPr lang="en-US" dirty="0" smtClean="0"/>
              <a:t> or </a:t>
            </a:r>
            <a:r>
              <a:rPr lang="en-US" b="1" dirty="0" smtClean="0"/>
              <a:t>&gt;</a:t>
            </a:r>
            <a:r>
              <a:rPr lang="en-US" dirty="0" smtClean="0"/>
              <a:t> in the value will not be interpreted as an HTML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3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28252"/>
            <a:ext cx="11901462" cy="64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8" y="126812"/>
            <a:ext cx="11828332" cy="1031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Note: CDT does not show you </a:t>
            </a:r>
            <a:r>
              <a:rPr lang="en-US" i="1" dirty="0" smtClean="0"/>
              <a:t>raw</a:t>
            </a:r>
            <a:r>
              <a:rPr lang="en-US" dirty="0" smtClean="0"/>
              <a:t> HTML by default, but you can see it by clicking for example “</a:t>
            </a:r>
            <a:r>
              <a:rPr lang="en-US" i="1" dirty="0" smtClean="0"/>
              <a:t>Edit as HTML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6" y="1279861"/>
            <a:ext cx="9453562" cy="54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9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are you safe from XSS when using React???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720" y="2981959"/>
            <a:ext cx="7274560" cy="3520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NO!!!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39997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" y="1371599"/>
            <a:ext cx="11998960" cy="403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 smtClean="0"/>
              <a:t>NO!!!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7162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65125"/>
            <a:ext cx="1155065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Option 1: Server-Side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25624"/>
            <a:ext cx="11664950" cy="4784725"/>
          </a:xfrm>
        </p:spPr>
        <p:txBody>
          <a:bodyPr/>
          <a:lstStyle/>
          <a:p>
            <a:r>
              <a:rPr lang="en-US" dirty="0" smtClean="0"/>
              <a:t>GET HTML page with current messages </a:t>
            </a:r>
          </a:p>
          <a:p>
            <a:r>
              <a:rPr lang="en-US" dirty="0" smtClean="0"/>
              <a:t>Create new message with a POST form submission, returning the updated HTML page</a:t>
            </a:r>
          </a:p>
          <a:p>
            <a:r>
              <a:rPr lang="en-US" i="1" dirty="0" smtClean="0"/>
              <a:t>Issue 0</a:t>
            </a:r>
            <a:r>
              <a:rPr lang="en-US" dirty="0" smtClean="0"/>
              <a:t>: download all messages even if only 1 new is created</a:t>
            </a:r>
          </a:p>
          <a:p>
            <a:r>
              <a:rPr lang="en-US" i="1" dirty="0" smtClean="0"/>
              <a:t>Issue 1</a:t>
            </a:r>
            <a:r>
              <a:rPr lang="en-US" dirty="0" smtClean="0"/>
              <a:t>: current user will not see the new messages of other users until s/he interacts with the app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reload page or post new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2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dangerouslySetInnerHTML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825624"/>
            <a:ext cx="11628120" cy="4849495"/>
          </a:xfrm>
        </p:spPr>
        <p:txBody>
          <a:bodyPr/>
          <a:lstStyle/>
          <a:p>
            <a:r>
              <a:rPr lang="en-US" dirty="0" smtClean="0"/>
              <a:t>React components have an attribute </a:t>
            </a:r>
            <a:r>
              <a:rPr lang="en-US" dirty="0"/>
              <a:t>called </a:t>
            </a:r>
            <a:r>
              <a:rPr lang="en-US" b="1" dirty="0" err="1" smtClean="0"/>
              <a:t>dangerouslySetInnerHTML</a:t>
            </a:r>
            <a:r>
              <a:rPr lang="en-US" dirty="0" smtClean="0"/>
              <a:t> which enables to have raw HTML without escaping</a:t>
            </a:r>
          </a:p>
          <a:p>
            <a:pPr lvl="1"/>
            <a:r>
              <a:rPr lang="en-US" dirty="0" smtClean="0"/>
              <a:t>note the word </a:t>
            </a:r>
            <a:r>
              <a:rPr lang="en-US" b="1" dirty="0" smtClean="0"/>
              <a:t>dangerously</a:t>
            </a:r>
            <a:r>
              <a:rPr lang="en-US" dirty="0" smtClean="0"/>
              <a:t> in its name…</a:t>
            </a:r>
          </a:p>
          <a:p>
            <a:r>
              <a:rPr lang="en-US" dirty="0" smtClean="0"/>
              <a:t>Even if you do not use it directly, it is a potential issue if you create attributes based on user inputs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&lt;div {…</a:t>
            </a:r>
            <a:r>
              <a:rPr lang="en-US" b="1" dirty="0" err="1" smtClean="0"/>
              <a:t>jsonObjectComingFromUser</a:t>
            </a:r>
            <a:r>
              <a:rPr lang="en-US" b="1" dirty="0" smtClean="0"/>
              <a:t>} /&gt;</a:t>
            </a:r>
          </a:p>
          <a:p>
            <a:r>
              <a:rPr lang="en-US" dirty="0" smtClean="0"/>
              <a:t>… as one of those </a:t>
            </a:r>
            <a:r>
              <a:rPr lang="en-US" dirty="0"/>
              <a:t>fields could be </a:t>
            </a:r>
            <a:r>
              <a:rPr lang="en-US" b="1" dirty="0" err="1"/>
              <a:t>dangerouslySetInnerHTML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21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0" y="1825625"/>
            <a:ext cx="11800840" cy="4798696"/>
          </a:xfrm>
        </p:spPr>
        <p:txBody>
          <a:bodyPr/>
          <a:lstStyle/>
          <a:p>
            <a:r>
              <a:rPr lang="en-US" dirty="0" smtClean="0"/>
              <a:t>Issue when you have attributes that are interpreted as URLs:</a:t>
            </a:r>
          </a:p>
          <a:p>
            <a:pPr lvl="1"/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={</a:t>
            </a:r>
            <a:r>
              <a:rPr lang="en-US" b="1" dirty="0" err="1"/>
              <a:t>user_supplied</a:t>
            </a:r>
            <a:r>
              <a:rPr lang="en-US" b="1" dirty="0" smtClean="0"/>
              <a:t>} / &gt;</a:t>
            </a:r>
          </a:p>
          <a:p>
            <a:pPr lvl="1"/>
            <a:r>
              <a:rPr lang="en-US" b="1" dirty="0"/>
              <a:t>&lt;link </a:t>
            </a:r>
            <a:r>
              <a:rPr lang="en-US" b="1" dirty="0" err="1" smtClean="0"/>
              <a:t>rel</a:t>
            </a:r>
            <a:r>
              <a:rPr lang="en-US" b="1" dirty="0" smtClean="0"/>
              <a:t>=“import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 smtClean="0"/>
              <a:t>}&gt;</a:t>
            </a:r>
          </a:p>
          <a:p>
            <a:pPr lvl="1"/>
            <a:r>
              <a:rPr lang="en-US" b="1" dirty="0"/>
              <a:t>&lt;button </a:t>
            </a:r>
            <a:r>
              <a:rPr lang="en-US" b="1" dirty="0" err="1" smtClean="0"/>
              <a:t>formaction</a:t>
            </a:r>
            <a:r>
              <a:rPr lang="en-US" b="1" dirty="0" smtClean="0"/>
              <a:t>={</a:t>
            </a:r>
            <a:r>
              <a:rPr lang="en-US" b="1" dirty="0" err="1"/>
              <a:t>user_supplied</a:t>
            </a:r>
            <a:r>
              <a:rPr lang="en-US" b="1" dirty="0" smtClean="0"/>
              <a:t>}&gt;</a:t>
            </a:r>
          </a:p>
          <a:p>
            <a:r>
              <a:rPr lang="en-US" dirty="0" smtClean="0"/>
              <a:t>Why are URLs a potential issue?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1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149225"/>
            <a:ext cx="11821794" cy="127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example, type </a:t>
            </a:r>
            <a:r>
              <a:rPr lang="en-US" b="1" dirty="0" err="1" smtClean="0"/>
              <a:t>javascript:alert</a:t>
            </a:r>
            <a:r>
              <a:rPr lang="en-US" b="1" dirty="0" smtClean="0"/>
              <a:t>(‘Hi!’)</a:t>
            </a:r>
            <a:r>
              <a:rPr lang="en-US" dirty="0" smtClean="0"/>
              <a:t> in the address-bar of your browser and see what happen…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91" y="4365625"/>
            <a:ext cx="8254563" cy="249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980942"/>
            <a:ext cx="7183966" cy="22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59385"/>
            <a:ext cx="11739880" cy="1176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 smtClean="0"/>
              <a:t>this.state.homepageLink</a:t>
            </a:r>
            <a:r>
              <a:rPr lang="en-US" b="1" dirty="0"/>
              <a:t>} &gt; Link to homepage &lt;/a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That is vulnerable to XSS when clicking the link!!!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36040"/>
            <a:ext cx="10026650" cy="53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8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4"/>
            <a:ext cx="11868150" cy="4854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case of URLs, you need to manually sanitize the user inputs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do not allow the “</a:t>
            </a:r>
            <a:r>
              <a:rPr lang="en-US" i="1" dirty="0" err="1" smtClean="0"/>
              <a:t>javascript</a:t>
            </a:r>
            <a:r>
              <a:rPr lang="en-US" i="1" dirty="0" smtClean="0"/>
              <a:t>:</a:t>
            </a:r>
            <a:r>
              <a:rPr lang="en-US" dirty="0" smtClean="0"/>
              <a:t>” protocol in the links</a:t>
            </a:r>
          </a:p>
          <a:p>
            <a:r>
              <a:rPr lang="en-US" i="1" dirty="0" smtClean="0"/>
              <a:t>As a rule of thumb, shouldn’t write your own sanitization functions, but rather use existing libraries</a:t>
            </a:r>
          </a:p>
          <a:p>
            <a:pPr lvl="1"/>
            <a:r>
              <a:rPr lang="en-US" dirty="0" smtClean="0"/>
              <a:t>however, if you do, use </a:t>
            </a:r>
            <a:r>
              <a:rPr lang="en-US" i="1" dirty="0" smtClean="0"/>
              <a:t>whitelisting</a:t>
            </a:r>
            <a:r>
              <a:rPr lang="en-US" dirty="0" smtClean="0"/>
              <a:t>!!!  </a:t>
            </a:r>
            <a:r>
              <a:rPr lang="en-US" dirty="0" err="1" smtClean="0"/>
              <a:t>Ie</a:t>
            </a:r>
            <a:r>
              <a:rPr lang="en-US" dirty="0" smtClean="0"/>
              <a:t>., allow “</a:t>
            </a:r>
            <a:r>
              <a:rPr lang="en-US" i="1" dirty="0" smtClean="0"/>
              <a:t>http:</a:t>
            </a:r>
            <a:r>
              <a:rPr lang="en-US" dirty="0" smtClean="0"/>
              <a:t>” and “</a:t>
            </a:r>
            <a:r>
              <a:rPr lang="en-US" i="1" dirty="0" smtClean="0"/>
              <a:t>https:</a:t>
            </a:r>
            <a:r>
              <a:rPr lang="en-US" dirty="0" smtClean="0"/>
              <a:t>”, but block everything else… instead of </a:t>
            </a:r>
            <a:r>
              <a:rPr lang="en-US" i="1" dirty="0" smtClean="0"/>
              <a:t>blacklisting</a:t>
            </a:r>
            <a:r>
              <a:rPr lang="en-US" dirty="0" smtClean="0"/>
              <a:t> of just blocking “</a:t>
            </a:r>
            <a:r>
              <a:rPr lang="en-US" i="1" dirty="0" err="1" smtClean="0"/>
              <a:t>javascript</a:t>
            </a:r>
            <a:r>
              <a:rPr lang="en-US" i="1" dirty="0" smtClean="0"/>
              <a:t>: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For example, what do you think is going to happen if you use </a:t>
            </a:r>
            <a:r>
              <a:rPr lang="en-US" dirty="0"/>
              <a:t>this </a:t>
            </a:r>
            <a:r>
              <a:rPr lang="en-US" dirty="0" smtClean="0"/>
              <a:t>string as URL??? </a:t>
            </a:r>
            <a:r>
              <a:rPr lang="en-US" b="1" dirty="0" err="1"/>
              <a:t>data:text</a:t>
            </a:r>
            <a:r>
              <a:rPr lang="en-US" b="1" dirty="0"/>
              <a:t>/html;base64,PHNjcmlwdD5hbGVydCgiV2VsY29tZSB0byBYU1MhIik7PC9zY3JpcHQ+</a:t>
            </a:r>
          </a:p>
        </p:txBody>
      </p:sp>
    </p:spTree>
    <p:extLst>
      <p:ext uri="{BB962C8B-B14F-4D97-AF65-F5344CB8AC3E}">
        <p14:creationId xmlns:p14="http://schemas.microsoft.com/office/powerpoint/2010/main" val="1855777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in the address-bar…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173476"/>
            <a:ext cx="10866437" cy="2355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50" y="4445000"/>
            <a:ext cx="1177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PHNjcmlwdD5hbGVydCgiV2VsY29tZSB0byBYU1MhIik7PC9zY3JpcHQ</a:t>
            </a:r>
            <a:r>
              <a:rPr lang="en-US" sz="3200" b="1" dirty="0" smtClean="0"/>
              <a:t>+   </a:t>
            </a:r>
            <a:r>
              <a:rPr lang="en-US" sz="3200" dirty="0" smtClean="0"/>
              <a:t>is the string </a:t>
            </a:r>
            <a:r>
              <a:rPr lang="en-US" sz="3200" b="1" dirty="0" smtClean="0"/>
              <a:t>&lt;</a:t>
            </a:r>
            <a:r>
              <a:rPr lang="en-US" sz="3200" b="1" dirty="0"/>
              <a:t>script&gt;alert</a:t>
            </a:r>
            <a:r>
              <a:rPr lang="en-US" sz="3200" b="1" dirty="0" smtClean="0"/>
              <a:t>(“Welcome to XSS!");&lt;/</a:t>
            </a:r>
            <a:r>
              <a:rPr lang="en-US" sz="3200" b="1" dirty="0"/>
              <a:t>script</a:t>
            </a:r>
            <a:r>
              <a:rPr lang="en-US" sz="3200" b="1" dirty="0" smtClean="0"/>
              <a:t>&gt; </a:t>
            </a:r>
            <a:r>
              <a:rPr lang="en-US" sz="3200" dirty="0" smtClean="0"/>
              <a:t>, encoded in the Base64 format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834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0175"/>
            <a:ext cx="11944350" cy="22574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“feature” removed from HTML links in browsers in </a:t>
            </a:r>
            <a:r>
              <a:rPr lang="en-US" dirty="0" smtClean="0"/>
              <a:t>2017 in the “</a:t>
            </a:r>
            <a:r>
              <a:rPr lang="en-US" i="1" dirty="0" smtClean="0"/>
              <a:t>top frame</a:t>
            </a:r>
            <a:r>
              <a:rPr lang="en-US" dirty="0" smtClean="0"/>
              <a:t>”, </a:t>
            </a:r>
            <a:r>
              <a:rPr lang="en-US" dirty="0"/>
              <a:t>due to security concerns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still… good example to see why you should not write your own sanitization functions… so many weird edge cases exist!!!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have </a:t>
            </a:r>
            <a:r>
              <a:rPr lang="en-US" dirty="0"/>
              <a:t>fun looking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www.owasp.org/index.php/XSS_Filter_Evasion_Cheat_Sheet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47" y="2530320"/>
            <a:ext cx="8638156" cy="4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AJAX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825624"/>
            <a:ext cx="11569700" cy="4791076"/>
          </a:xfrm>
        </p:spPr>
        <p:txBody>
          <a:bodyPr/>
          <a:lstStyle/>
          <a:p>
            <a:r>
              <a:rPr lang="en-US" dirty="0" smtClean="0"/>
              <a:t>Use AJAX to fetch list of only the new messages to display</a:t>
            </a:r>
          </a:p>
          <a:p>
            <a:r>
              <a:rPr lang="en-US" dirty="0" smtClean="0"/>
              <a:t>Repeat AJAX calls in a loop, </a:t>
            </a:r>
            <a:r>
              <a:rPr lang="en-US" dirty="0" err="1" smtClean="0"/>
              <a:t>eg</a:t>
            </a:r>
            <a:r>
              <a:rPr lang="en-US" dirty="0" smtClean="0"/>
              <a:t> every X milliseconds</a:t>
            </a:r>
          </a:p>
          <a:p>
            <a:r>
              <a:rPr lang="en-US" i="1" dirty="0" smtClean="0"/>
              <a:t>Issue 0</a:t>
            </a:r>
            <a:r>
              <a:rPr lang="en-US" dirty="0" smtClean="0"/>
              <a:t>: might have to wait up to X </a:t>
            </a:r>
            <a:r>
              <a:rPr lang="en-US" dirty="0" err="1" smtClean="0"/>
              <a:t>ms</a:t>
            </a:r>
            <a:r>
              <a:rPr lang="en-US" dirty="0" smtClean="0"/>
              <a:t> before seeing the new messages from other users</a:t>
            </a:r>
          </a:p>
          <a:p>
            <a:r>
              <a:rPr lang="en-US" i="1" dirty="0" smtClean="0"/>
              <a:t>Issue 1</a:t>
            </a:r>
            <a:r>
              <a:rPr lang="en-US" dirty="0" smtClean="0"/>
              <a:t>: if no new messages, all these AJAX requests are a huge waste of bandwidth</a:t>
            </a:r>
          </a:p>
          <a:p>
            <a:r>
              <a:rPr lang="en-US" dirty="0" smtClean="0"/>
              <a:t>Choosing X is a tradeoff between Issue 0 and 1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small X improves usability, but at a huge bandwidth waste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825624"/>
            <a:ext cx="11607800" cy="484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Besides HTTP, establish a WS connection</a:t>
            </a:r>
          </a:p>
          <a:p>
            <a:pPr lvl="1"/>
            <a:r>
              <a:rPr lang="en-US" dirty="0" smtClean="0"/>
              <a:t>most browsers do support WS</a:t>
            </a:r>
          </a:p>
          <a:p>
            <a:r>
              <a:rPr lang="en-US" dirty="0" smtClean="0"/>
              <a:t>WS enables duplex communications</a:t>
            </a:r>
          </a:p>
          <a:p>
            <a:pPr lvl="1"/>
            <a:r>
              <a:rPr lang="en-US" dirty="0" smtClean="0"/>
              <a:t>server can decide to send data to browser, which will listens to updates</a:t>
            </a:r>
          </a:p>
          <a:p>
            <a:r>
              <a:rPr lang="en-US" dirty="0" smtClean="0"/>
              <a:t>Server will keep an active TCP connection for each client</a:t>
            </a:r>
          </a:p>
          <a:p>
            <a:r>
              <a:rPr lang="en-US" dirty="0" smtClean="0"/>
              <a:t>When new message, server can </a:t>
            </a:r>
            <a:r>
              <a:rPr lang="en-US" i="1" dirty="0" smtClean="0"/>
              <a:t>broadcast</a:t>
            </a:r>
            <a:r>
              <a:rPr lang="en-US" dirty="0" smtClean="0"/>
              <a:t> it to all clients</a:t>
            </a:r>
          </a:p>
          <a:p>
            <a:r>
              <a:rPr lang="en-US" dirty="0" smtClean="0"/>
              <a:t>Browser just waits for notifications, and update HTML when it receives incoming messages from server</a:t>
            </a:r>
          </a:p>
          <a:p>
            <a:r>
              <a:rPr lang="en-US" dirty="0" smtClean="0"/>
              <a:t>Server </a:t>
            </a:r>
            <a:r>
              <a:rPr lang="en-US" i="1" dirty="0" smtClean="0"/>
              <a:t>pushes</a:t>
            </a:r>
            <a:r>
              <a:rPr lang="en-US" dirty="0" smtClean="0"/>
              <a:t> data only when available</a:t>
            </a:r>
          </a:p>
          <a:p>
            <a:pPr lvl="1"/>
            <a:r>
              <a:rPr lang="en-US" dirty="0" smtClean="0"/>
              <a:t>no bandwidth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4"/>
            <a:ext cx="5881251" cy="4860925"/>
          </a:xfrm>
        </p:spPr>
        <p:txBody>
          <a:bodyPr/>
          <a:lstStyle/>
          <a:p>
            <a:r>
              <a:rPr lang="en-US" dirty="0" smtClean="0"/>
              <a:t>Usually over TCP</a:t>
            </a:r>
          </a:p>
          <a:p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HTTP, but </a:t>
            </a:r>
            <a:r>
              <a:rPr lang="en-US" i="1" dirty="0" smtClean="0"/>
              <a:t>first message </a:t>
            </a:r>
            <a:r>
              <a:rPr lang="en-US" dirty="0" smtClean="0"/>
              <a:t>has same syntax as HTTP</a:t>
            </a:r>
          </a:p>
          <a:p>
            <a:r>
              <a:rPr lang="en-US" dirty="0" smtClean="0"/>
              <a:t>Note the different protocol in the URL,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i="1" dirty="0" smtClean="0"/>
              <a:t>ws</a:t>
            </a:r>
            <a:r>
              <a:rPr lang="en-US" i="1" dirty="0" smtClean="0"/>
              <a:t>://localhost:8080</a:t>
            </a:r>
            <a:endParaRPr lang="en-US" i="1" dirty="0"/>
          </a:p>
          <a:p>
            <a:pPr lvl="1"/>
            <a:r>
              <a:rPr lang="en-US" b="1" dirty="0" err="1" smtClean="0"/>
              <a:t>wss</a:t>
            </a:r>
            <a:r>
              <a:rPr lang="en-US" b="1" i="1" dirty="0"/>
              <a:t> </a:t>
            </a:r>
            <a:r>
              <a:rPr lang="en-US" dirty="0" smtClean="0"/>
              <a:t>is for encrypted, like HTTPS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01" y="1540042"/>
            <a:ext cx="5700146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ws</a:t>
            </a:r>
            <a:r>
              <a:rPr lang="en-US" dirty="0"/>
              <a:t>://</a:t>
            </a:r>
            <a:r>
              <a:rPr lang="en-US" dirty="0" smtClean="0"/>
              <a:t>localhost:8080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825624"/>
            <a:ext cx="11775440" cy="485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making a request using WS protocol, browser will craft a message with same syntax as HTTP, with following headers</a:t>
            </a:r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-Extensions</a:t>
            </a:r>
            <a:endParaRPr lang="en-US" dirty="0"/>
          </a:p>
          <a:p>
            <a:pPr lvl="1"/>
            <a:r>
              <a:rPr lang="en-US" dirty="0" smtClean="0"/>
              <a:t>specify some WS extensions to use during the communications, like how to compress the messages, </a:t>
            </a:r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i="1" dirty="0" err="1" smtClean="0"/>
              <a:t>permessage</a:t>
            </a:r>
            <a:r>
              <a:rPr lang="en-US" i="1" dirty="0" smtClean="0"/>
              <a:t>-deflate</a:t>
            </a:r>
            <a:r>
              <a:rPr lang="en-US" dirty="0" smtClean="0"/>
              <a:t> tells to use the “</a:t>
            </a:r>
            <a:r>
              <a:rPr lang="en-US" i="1" dirty="0" smtClean="0"/>
              <a:t>deflate</a:t>
            </a:r>
            <a:r>
              <a:rPr lang="en-US" dirty="0" smtClean="0"/>
              <a:t>” compression algorithm</a:t>
            </a:r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-Key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needed to tell the server that this is indeed a WS connection, and not a HTTP one</a:t>
            </a:r>
          </a:p>
          <a:p>
            <a:pPr lvl="1"/>
            <a:r>
              <a:rPr lang="en-US" dirty="0" smtClean="0"/>
              <a:t>using a random key</a:t>
            </a:r>
            <a:endParaRPr lang="en-US" dirty="0"/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-Version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tell the server which version of WS protocol the browser is using</a:t>
            </a:r>
            <a:endParaRPr lang="en-US" dirty="0"/>
          </a:p>
          <a:p>
            <a:r>
              <a:rPr lang="en-US" b="1" dirty="0"/>
              <a:t>Upgrade: </a:t>
            </a:r>
            <a:r>
              <a:rPr lang="en-US" b="1" dirty="0" err="1" smtClean="0"/>
              <a:t>websocket</a:t>
            </a:r>
            <a:endParaRPr lang="en-US" dirty="0"/>
          </a:p>
          <a:p>
            <a:pPr lvl="1"/>
            <a:r>
              <a:rPr lang="en-US" dirty="0" smtClean="0"/>
              <a:t>standard HTTP header, telling that, although this request was handled like HTTP, the client (</a:t>
            </a:r>
            <a:r>
              <a:rPr lang="en-US" dirty="0" err="1" smtClean="0"/>
              <a:t>ie</a:t>
            </a:r>
            <a:r>
              <a:rPr lang="en-US" dirty="0" smtClean="0"/>
              <a:t> browser) wants to switch to a different protocol (WS in this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6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12323</TotalTime>
  <Words>2437</Words>
  <Application>Microsoft Office PowerPoint</Application>
  <PresentationFormat>Widescreen</PresentationFormat>
  <Paragraphs>240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Mangal</vt:lpstr>
      <vt:lpstr>Office Theme</vt:lpstr>
      <vt:lpstr>Web Development and API Design  Lesson 09:  WebSockets and XSS</vt:lpstr>
      <vt:lpstr>Goals</vt:lpstr>
      <vt:lpstr>WebSockets</vt:lpstr>
      <vt:lpstr>Chat Application</vt:lpstr>
      <vt:lpstr>Option 1: Server-Side Templates</vt:lpstr>
      <vt:lpstr>Option 2: AJAX Polling</vt:lpstr>
      <vt:lpstr>Option 3: WebSockets</vt:lpstr>
      <vt:lpstr>WebSocket Protocol</vt:lpstr>
      <vt:lpstr>Request ws://localhost:8080</vt:lpstr>
      <vt:lpstr>Server Response</vt:lpstr>
      <vt:lpstr>Established WS Connection</vt:lpstr>
      <vt:lpstr>Why First Message in HTTP?</vt:lpstr>
      <vt:lpstr>WebSocket in the Browser</vt:lpstr>
      <vt:lpstr>WebSocket in the Server</vt:lpstr>
      <vt:lpstr>Data Escaping/Sanitization</vt:lpstr>
      <vt:lpstr>HTML Form Data</vt:lpstr>
      <vt:lpstr>x-www-form-urlencoded</vt:lpstr>
      <vt:lpstr>What if values contain “=” or “&amp;”?</vt:lpstr>
      <vt:lpstr>Solution: Special Encoding</vt:lpstr>
      <vt:lpstr>But…</vt:lpstr>
      <vt:lpstr>URLs and Query Parameters</vt:lpstr>
      <vt:lpstr>PowerPoint Presentation</vt:lpstr>
      <vt:lpstr>Text Transformations</vt:lpstr>
      <vt:lpstr>What About HTML???</vt:lpstr>
      <vt:lpstr>HTML/XML Escaping </vt:lpstr>
      <vt:lpstr>See “escaped.html” file</vt:lpstr>
      <vt:lpstr>What actually needs to be escaped depends on context</vt:lpstr>
      <vt:lpstr>XSS</vt:lpstr>
      <vt:lpstr>User Content</vt:lpstr>
      <vt:lpstr>NEVER TRUST USER INPUTS!!! </vt:lpstr>
      <vt:lpstr>NEVER</vt:lpstr>
      <vt:lpstr>TRUST</vt:lpstr>
      <vt:lpstr>USER</vt:lpstr>
      <vt:lpstr>INPUTS!!!</vt:lpstr>
      <vt:lpstr>NEVER TRUST USER INPUTS!!! </vt:lpstr>
      <vt:lpstr>But Why???</vt:lpstr>
      <vt:lpstr>PowerPoint Presentation</vt:lpstr>
      <vt:lpstr>What was the problem?</vt:lpstr>
      <vt:lpstr>And the message sent was…</vt:lpstr>
      <vt:lpstr>String Concatenation</vt:lpstr>
      <vt:lpstr>Cross-site Scripting (XSS)</vt:lpstr>
      <vt:lpstr>Browser Security</vt:lpstr>
      <vt:lpstr>What To Do?</vt:lpstr>
      <vt:lpstr>XSS and React</vt:lpstr>
      <vt:lpstr>React Sanitization</vt:lpstr>
      <vt:lpstr>PowerPoint Presentation</vt:lpstr>
      <vt:lpstr>PowerPoint Presentation</vt:lpstr>
      <vt:lpstr>So, are you safe from XSS when using React???</vt:lpstr>
      <vt:lpstr>PowerPoint Presentation</vt:lpstr>
      <vt:lpstr>dangerouslySetInnerHTML</vt:lpstr>
      <vt:lpstr>Escaping of Attributes</vt:lpstr>
      <vt:lpstr>PowerPoint Presentation</vt:lpstr>
      <vt:lpstr>PowerPoint Presentation</vt:lpstr>
      <vt:lpstr>Sanitization</vt:lpstr>
      <vt:lpstr>Try it in the address-bar…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615</cp:revision>
  <cp:lastPrinted>2017-12-21T12:07:11Z</cp:lastPrinted>
  <dcterms:created xsi:type="dcterms:W3CDTF">2017-12-10T14:32:25Z</dcterms:created>
  <dcterms:modified xsi:type="dcterms:W3CDTF">2019-03-14T14:38:27Z</dcterms:modified>
</cp:coreProperties>
</file>