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62" r:id="rId10"/>
    <p:sldId id="263" r:id="rId11"/>
    <p:sldId id="265" r:id="rId12"/>
    <p:sldId id="264" r:id="rId13"/>
    <p:sldId id="266" r:id="rId14"/>
    <p:sldId id="267" r:id="rId15"/>
    <p:sldId id="269" r:id="rId16"/>
    <p:sldId id="268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2C3DD1-25C2-44D4-842A-FF7F5BF0E5E2}">
          <p14:sldIdLst>
            <p14:sldId id="256"/>
            <p14:sldId id="257"/>
            <p14:sldId id="258"/>
            <p14:sldId id="259"/>
            <p14:sldId id="260"/>
            <p14:sldId id="261"/>
            <p14:sldId id="276"/>
            <p14:sldId id="277"/>
            <p14:sldId id="262"/>
            <p14:sldId id="263"/>
            <p14:sldId id="265"/>
            <p14:sldId id="264"/>
            <p14:sldId id="266"/>
            <p14:sldId id="267"/>
            <p14:sldId id="269"/>
            <p14:sldId id="268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Arcuri" initials="AA" lastIdx="1" clrIdx="0">
    <p:extLst>
      <p:ext uri="{19B8F6BF-5375-455C-9EA6-DF929625EA0E}">
        <p15:presenceInfo xmlns:p15="http://schemas.microsoft.com/office/powerpoint/2012/main" userId="4d3c0879d95539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8"/>
    <p:restoredTop sz="94603"/>
  </p:normalViewPr>
  <p:slideViewPr>
    <p:cSldViewPr snapToGrid="0" snapToObjects="1">
      <p:cViewPr>
        <p:scale>
          <a:sx n="120" d="100"/>
          <a:sy n="120" d="100"/>
        </p:scale>
        <p:origin x="94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2T13:44:59.26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2T13:44:59.26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2T13:44:59.26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3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9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Promis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4001573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Web Development and API Design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06: </a:t>
            </a:r>
            <a:br>
              <a:rPr lang="en-US" sz="6600" dirty="0" smtClean="0"/>
            </a:br>
            <a:r>
              <a:rPr lang="en-US" sz="6600" dirty="0" err="1" smtClean="0"/>
              <a:t>Async</a:t>
            </a:r>
            <a:r>
              <a:rPr lang="en-US" sz="6600" dirty="0" smtClean="0"/>
              <a:t> Calls to Web Services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</a:t>
            </a:r>
            <a:r>
              <a:rPr lang="en-US" dirty="0" smtClean="0"/>
              <a:t>rof. Andrea </a:t>
            </a:r>
            <a:r>
              <a:rPr lang="en-US" dirty="0" err="1" smtClean="0"/>
              <a:t>Arcuri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Event-Loop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825624"/>
            <a:ext cx="11696700" cy="4849495"/>
          </a:xfrm>
        </p:spPr>
        <p:txBody>
          <a:bodyPr/>
          <a:lstStyle/>
          <a:p>
            <a:r>
              <a:rPr lang="en-US" dirty="0" smtClean="0"/>
              <a:t>Following is a very </a:t>
            </a:r>
            <a:r>
              <a:rPr lang="en-US" i="1" dirty="0" smtClean="0"/>
              <a:t>high-level</a:t>
            </a:r>
            <a:r>
              <a:rPr lang="en-US" dirty="0" smtClean="0"/>
              <a:t>, </a:t>
            </a:r>
            <a:r>
              <a:rPr lang="en-US" i="1" dirty="0" smtClean="0"/>
              <a:t>simplified</a:t>
            </a:r>
            <a:r>
              <a:rPr lang="en-US" dirty="0" smtClean="0"/>
              <a:t> story of how the </a:t>
            </a:r>
            <a:r>
              <a:rPr lang="en-US" i="1" dirty="0" smtClean="0"/>
              <a:t>event-loop</a:t>
            </a:r>
            <a:r>
              <a:rPr lang="en-US" dirty="0" smtClean="0"/>
              <a:t> works in JS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not going to discuss </a:t>
            </a:r>
            <a:r>
              <a:rPr lang="en-US" dirty="0"/>
              <a:t>things </a:t>
            </a:r>
            <a:r>
              <a:rPr lang="en-US" dirty="0" smtClean="0"/>
              <a:t>like </a:t>
            </a:r>
            <a:r>
              <a:rPr lang="en-US" i="1" dirty="0"/>
              <a:t>Service </a:t>
            </a:r>
            <a:r>
              <a:rPr lang="en-US" i="1" dirty="0" smtClean="0"/>
              <a:t>Workers </a:t>
            </a:r>
            <a:r>
              <a:rPr lang="en-US" dirty="0" smtClean="0"/>
              <a:t>or the </a:t>
            </a:r>
            <a:r>
              <a:rPr lang="en-US" i="1" dirty="0" smtClean="0"/>
              <a:t>Job Queue</a:t>
            </a:r>
          </a:p>
          <a:p>
            <a:r>
              <a:rPr lang="en-US" dirty="0" smtClean="0"/>
              <a:t>For what concerns you, your JS code is going to be executed on a </a:t>
            </a:r>
            <a:r>
              <a:rPr lang="en-US" b="1" dirty="0" smtClean="0"/>
              <a:t>single thread</a:t>
            </a:r>
            <a:endParaRPr lang="en-US" i="1" dirty="0" smtClean="0"/>
          </a:p>
          <a:p>
            <a:r>
              <a:rPr lang="en-US" dirty="0" smtClean="0"/>
              <a:t>Your functions will </a:t>
            </a:r>
            <a:r>
              <a:rPr lang="en-US" b="1" dirty="0" smtClean="0"/>
              <a:t>run to completion</a:t>
            </a:r>
          </a:p>
          <a:p>
            <a:pPr lvl="1"/>
            <a:r>
              <a:rPr lang="en-US" dirty="0" smtClean="0"/>
              <a:t>These are the functions executed when intercepting events like </a:t>
            </a:r>
            <a:r>
              <a:rPr lang="en-US" i="1" dirty="0" err="1" smtClean="0"/>
              <a:t>onClick</a:t>
            </a:r>
            <a:r>
              <a:rPr lang="en-US" dirty="0" smtClean="0"/>
              <a:t> and </a:t>
            </a:r>
            <a:r>
              <a:rPr lang="en-US" i="1" dirty="0" err="1" smtClean="0"/>
              <a:t>onMouseOver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474885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To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825625"/>
            <a:ext cx="10805160" cy="203009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Assume a user clicks on 2 buttons (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), executing </a:t>
            </a:r>
            <a:r>
              <a:rPr lang="en-US" i="1" dirty="0" smtClean="0"/>
              <a:t>x()</a:t>
            </a:r>
            <a:r>
              <a:rPr lang="en-US" dirty="0" smtClean="0"/>
              <a:t> and then </a:t>
            </a:r>
            <a:r>
              <a:rPr lang="en-US" i="1" dirty="0" smtClean="0"/>
              <a:t>y()</a:t>
            </a:r>
            <a:r>
              <a:rPr lang="en-US" dirty="0" smtClean="0"/>
              <a:t>, which are registered as </a:t>
            </a:r>
            <a:r>
              <a:rPr lang="en-US" i="1" dirty="0" err="1" smtClean="0"/>
              <a:t>onClick</a:t>
            </a:r>
            <a:r>
              <a:rPr lang="en-US" dirty="0" smtClean="0"/>
              <a:t> handlers </a:t>
            </a:r>
          </a:p>
          <a:p>
            <a:r>
              <a:rPr lang="en-US" dirty="0" smtClean="0"/>
              <a:t>As long as </a:t>
            </a:r>
            <a:r>
              <a:rPr lang="en-US" i="1" dirty="0" smtClean="0"/>
              <a:t>x()</a:t>
            </a:r>
            <a:r>
              <a:rPr lang="en-US" dirty="0" smtClean="0"/>
              <a:t> is running, </a:t>
            </a:r>
            <a:r>
              <a:rPr lang="en-US" i="1" dirty="0" smtClean="0"/>
              <a:t>y()</a:t>
            </a:r>
            <a:r>
              <a:rPr lang="en-US" dirty="0" smtClean="0"/>
              <a:t> cannot start, as there is only 1 thread executing your code for the event handlers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6720" y="5074920"/>
            <a:ext cx="11079480" cy="0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447800" y="4251960"/>
            <a:ext cx="4800600" cy="716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solidFill>
                  <a:schemeClr val="tx1"/>
                </a:solidFill>
              </a:rPr>
              <a:t>x()</a:t>
            </a:r>
            <a:r>
              <a:rPr lang="en-US" sz="3200" dirty="0" smtClean="0">
                <a:solidFill>
                  <a:schemeClr val="tx1"/>
                </a:solidFill>
              </a:rPr>
              <a:t> is executing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32220" y="4251960"/>
            <a:ext cx="2750820" cy="7162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solidFill>
                  <a:schemeClr val="tx1"/>
                </a:solidFill>
              </a:rPr>
              <a:t>y()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is executing</a:t>
            </a:r>
          </a:p>
        </p:txBody>
      </p:sp>
      <p:sp>
        <p:nvSpPr>
          <p:cNvPr id="11" name="Up Arrow 10"/>
          <p:cNvSpPr/>
          <p:nvPr/>
        </p:nvSpPr>
        <p:spPr>
          <a:xfrm>
            <a:off x="1274064" y="5181601"/>
            <a:ext cx="484632" cy="70865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3491484" y="5181601"/>
            <a:ext cx="484632" cy="70865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37748" y="5952184"/>
            <a:ext cx="17748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Click on </a:t>
            </a:r>
            <a:r>
              <a:rPr lang="en-US" sz="2800" i="1" dirty="0" smtClean="0"/>
              <a:t>B</a:t>
            </a:r>
          </a:p>
          <a:p>
            <a:r>
              <a:rPr lang="en-US" sz="2800" i="1" dirty="0" err="1" smtClean="0"/>
              <a:t>onClick</a:t>
            </a:r>
            <a:r>
              <a:rPr lang="en-US" sz="2800" i="1" dirty="0" smtClean="0"/>
              <a:t>=y()</a:t>
            </a:r>
            <a:endParaRPr lang="en-US" sz="28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904220" y="5181601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20328" y="5952185"/>
            <a:ext cx="17700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Click on </a:t>
            </a:r>
            <a:r>
              <a:rPr lang="en-US" sz="2800" i="1" dirty="0" smtClean="0"/>
              <a:t>A</a:t>
            </a:r>
          </a:p>
          <a:p>
            <a:r>
              <a:rPr lang="en-US" sz="2800" i="1" dirty="0" err="1" smtClean="0"/>
              <a:t>onClick</a:t>
            </a:r>
            <a:r>
              <a:rPr lang="en-US" sz="2800" i="1" dirty="0" smtClean="0"/>
              <a:t>=x()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099539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To Completion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" y="1825624"/>
            <a:ext cx="11628120" cy="4834256"/>
          </a:xfrm>
        </p:spPr>
        <p:txBody>
          <a:bodyPr/>
          <a:lstStyle/>
          <a:p>
            <a:r>
              <a:rPr lang="en-US" b="1" dirty="0" smtClean="0"/>
              <a:t>while(true){}</a:t>
            </a:r>
          </a:p>
          <a:p>
            <a:r>
              <a:rPr lang="en-US" dirty="0" smtClean="0"/>
              <a:t>Code above could completely freeze your app, as no other code could run, as that is an infinite loop and will never end</a:t>
            </a:r>
          </a:p>
          <a:p>
            <a:pPr lvl="1"/>
            <a:r>
              <a:rPr lang="en-US" dirty="0" smtClean="0"/>
              <a:t>note, you can end up in infinite loops due to bugs…</a:t>
            </a:r>
          </a:p>
          <a:p>
            <a:r>
              <a:rPr lang="en-US" dirty="0" smtClean="0"/>
              <a:t>Expensive CPU computations in JS can slow down the responsiveness of your app, making </a:t>
            </a:r>
            <a:r>
              <a:rPr lang="en-US" dirty="0"/>
              <a:t>it feeling sluggish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136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and Run to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AJAX: (1) execute a HTTP Request; (2) do something when you get the HTTP Response</a:t>
            </a:r>
          </a:p>
          <a:p>
            <a:r>
              <a:rPr lang="en-US" dirty="0" smtClean="0"/>
              <a:t>Might take many </a:t>
            </a:r>
            <a:r>
              <a:rPr lang="en-US" dirty="0" err="1" smtClean="0"/>
              <a:t>ms</a:t>
            </a:r>
            <a:r>
              <a:rPr lang="en-US" dirty="0" smtClean="0"/>
              <a:t> before getting back the response</a:t>
            </a:r>
          </a:p>
          <a:p>
            <a:r>
              <a:rPr lang="en-US" b="1" dirty="0" smtClean="0"/>
              <a:t>Cannot wait on event-loop thread for the response</a:t>
            </a:r>
            <a:r>
              <a:rPr lang="en-US" dirty="0" smtClean="0"/>
              <a:t>, otherwise the app would freeze in that period of time</a:t>
            </a:r>
          </a:p>
          <a:p>
            <a:pPr lvl="1"/>
            <a:r>
              <a:rPr lang="en-US" dirty="0" smtClean="0"/>
              <a:t>i.e., no other code could be executed meanwhile</a:t>
            </a:r>
          </a:p>
          <a:p>
            <a:r>
              <a:rPr lang="en-US" dirty="0"/>
              <a:t>2 solutions: </a:t>
            </a:r>
            <a:r>
              <a:rPr lang="en-US" b="1" dirty="0"/>
              <a:t>Callbacks</a:t>
            </a:r>
            <a:r>
              <a:rPr lang="en-US" dirty="0"/>
              <a:t> and </a:t>
            </a:r>
            <a:r>
              <a:rPr lang="en-US" b="1" dirty="0" err="1"/>
              <a:t>async</a:t>
            </a:r>
            <a:r>
              <a:rPr lang="en-US" b="1" dirty="0"/>
              <a:t>/await</a:t>
            </a:r>
            <a:r>
              <a:rPr lang="en-US" dirty="0"/>
              <a:t> on </a:t>
            </a:r>
            <a:r>
              <a:rPr lang="en-US" b="1" dirty="0"/>
              <a:t>Promises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84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306"/>
            <a:ext cx="10515600" cy="1325563"/>
          </a:xfrm>
        </p:spPr>
        <p:txBody>
          <a:bodyPr/>
          <a:lstStyle/>
          <a:p>
            <a:r>
              <a:rPr lang="en-US" dirty="0" smtClean="0"/>
              <a:t>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" y="1307359"/>
            <a:ext cx="11788140" cy="142723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AJAX call in function </a:t>
            </a:r>
            <a:r>
              <a:rPr lang="en-US" i="1" dirty="0" smtClean="0"/>
              <a:t>x() </a:t>
            </a:r>
            <a:r>
              <a:rPr lang="en-US" dirty="0" smtClean="0"/>
              <a:t>will register a callback function </a:t>
            </a:r>
            <a:r>
              <a:rPr lang="en-US" i="1" dirty="0" smtClean="0"/>
              <a:t>y()</a:t>
            </a:r>
            <a:r>
              <a:rPr lang="en-US" dirty="0" smtClean="0"/>
              <a:t> which will be executed on the event-loop thread when getting results from server</a:t>
            </a:r>
          </a:p>
          <a:p>
            <a:r>
              <a:rPr lang="en-US" dirty="0" smtClean="0"/>
              <a:t>The HTTP call will be made by an I/O thread, which will schedule</a:t>
            </a:r>
            <a:r>
              <a:rPr lang="en-US" i="1" dirty="0" smtClean="0"/>
              <a:t> y()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6720" y="5074920"/>
            <a:ext cx="11079480" cy="0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013460" y="3763327"/>
            <a:ext cx="3329940" cy="1066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solidFill>
                  <a:schemeClr val="tx1"/>
                </a:solidFill>
              </a:rPr>
              <a:t>x()</a:t>
            </a:r>
            <a:r>
              <a:rPr lang="en-US" sz="3200" dirty="0" smtClean="0">
                <a:solidFill>
                  <a:schemeClr val="tx1"/>
                </a:solidFill>
              </a:rPr>
              <a:t> starts HTTP call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and register </a:t>
            </a:r>
            <a:r>
              <a:rPr lang="en-US" sz="3200" i="1" dirty="0" smtClean="0">
                <a:solidFill>
                  <a:schemeClr val="tx1"/>
                </a:solidFill>
              </a:rPr>
              <a:t>y()</a:t>
            </a:r>
            <a:endParaRPr lang="en-US" sz="3200" i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43400" y="5294293"/>
            <a:ext cx="3398520" cy="10388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Execute HTTP call and wait for result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04220" y="5181601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7741920" y="3763326"/>
            <a:ext cx="3329940" cy="1066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solidFill>
                  <a:schemeClr val="tx1"/>
                </a:solidFill>
              </a:rPr>
              <a:t>y() </a:t>
            </a:r>
            <a:r>
              <a:rPr lang="en-US" sz="3200" dirty="0" smtClean="0">
                <a:solidFill>
                  <a:schemeClr val="tx1"/>
                </a:solidFill>
              </a:rPr>
              <a:t>is executed with HTTP result</a:t>
            </a:r>
            <a:endParaRPr lang="en-US" sz="3200" i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343400" y="3754752"/>
            <a:ext cx="3398520" cy="106680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free time for other functions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5552122"/>
            <a:ext cx="1701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I/O thread</a:t>
            </a:r>
            <a:endParaRPr lang="en-US" sz="28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3208703"/>
            <a:ext cx="2813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event-loop thread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961041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8620" y="166061"/>
            <a:ext cx="9110186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ajax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//register the "callback" to handle the server's response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onreadystatechange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() =&gt; {       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payload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//do something with response</a:t>
            </a:r>
            <a:r>
              <a:rPr kumimoji="0" lang="en-US" altLang="en-US" sz="2000" b="0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"GET"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8620" y="4015739"/>
            <a:ext cx="11437620" cy="2697481"/>
          </a:xfrm>
        </p:spPr>
        <p:txBody>
          <a:bodyPr>
            <a:normAutofit/>
          </a:bodyPr>
          <a:lstStyle/>
          <a:p>
            <a:r>
              <a:rPr lang="en-US" dirty="0" smtClean="0"/>
              <a:t>Here, the </a:t>
            </a:r>
            <a:r>
              <a:rPr lang="en-US" b="1" dirty="0" err="1" smtClean="0"/>
              <a:t>onreadystatechange</a:t>
            </a:r>
            <a:r>
              <a:rPr lang="en-US" dirty="0" smtClean="0"/>
              <a:t> is the </a:t>
            </a:r>
            <a:r>
              <a:rPr lang="en-US" b="1" dirty="0" smtClean="0"/>
              <a:t>callback</a:t>
            </a:r>
            <a:r>
              <a:rPr lang="en-US" dirty="0" smtClean="0"/>
              <a:t> that is going to be executed once we get back the result</a:t>
            </a:r>
          </a:p>
          <a:p>
            <a:r>
              <a:rPr lang="en-US" dirty="0" smtClean="0"/>
              <a:t>Note: such callback has to be registered BEFORE we </a:t>
            </a:r>
            <a:r>
              <a:rPr lang="en-US" b="1" dirty="0" smtClean="0"/>
              <a:t>send() </a:t>
            </a:r>
            <a:r>
              <a:rPr lang="en-US" dirty="0" smtClean="0"/>
              <a:t>the HTTP request, but will be executed 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8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825624"/>
            <a:ext cx="11711940" cy="4834256"/>
          </a:xfrm>
        </p:spPr>
        <p:txBody>
          <a:bodyPr/>
          <a:lstStyle/>
          <a:p>
            <a:r>
              <a:rPr lang="en-US" dirty="0" smtClean="0"/>
              <a:t>Callbacks are fine when you make a single request</a:t>
            </a:r>
          </a:p>
          <a:p>
            <a:r>
              <a:rPr lang="en-US" dirty="0" smtClean="0"/>
              <a:t>When you have many asynchronous communications, each one depending on the others, it can get </a:t>
            </a:r>
            <a:r>
              <a:rPr lang="en-US" i="1" dirty="0" smtClean="0"/>
              <a:t>very difficult </a:t>
            </a:r>
            <a:r>
              <a:rPr lang="en-US" dirty="0" smtClean="0"/>
              <a:t>to see what is going on and the order in which functions are executed</a:t>
            </a:r>
          </a:p>
          <a:p>
            <a:r>
              <a:rPr lang="en-US" dirty="0" smtClean="0"/>
              <a:t>Often called </a:t>
            </a:r>
            <a:r>
              <a:rPr lang="en-US" b="1" dirty="0" smtClean="0"/>
              <a:t>Callback Hell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5142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825624"/>
            <a:ext cx="11841480" cy="4803775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Promise</a:t>
            </a:r>
            <a:r>
              <a:rPr lang="en-US" dirty="0" smtClean="0"/>
              <a:t> is a JavaScript object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The </a:t>
            </a:r>
            <a:r>
              <a:rPr lang="en-US" i="1" dirty="0"/>
              <a:t>Promise object represents the eventual completion (or failure) of an asynchronous operation, and its resulting </a:t>
            </a:r>
            <a:r>
              <a:rPr lang="en-US" i="1" dirty="0" smtClean="0"/>
              <a:t>value</a:t>
            </a:r>
            <a:r>
              <a:rPr lang="en-US" dirty="0" smtClean="0"/>
              <a:t>”</a:t>
            </a:r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developer.mozilla.org/en-US/docs/Web/JavaScript/Reference/Global_Objects/Promise</a:t>
            </a:r>
            <a:endParaRPr lang="en-US" sz="2000" dirty="0" smtClean="0"/>
          </a:p>
          <a:p>
            <a:r>
              <a:rPr lang="en-US" dirty="0" smtClean="0"/>
              <a:t>A Promise will eventually return the value of the asynchronous computation, and we can </a:t>
            </a:r>
            <a:r>
              <a:rPr lang="en-US" b="1" dirty="0" smtClean="0"/>
              <a:t>await</a:t>
            </a:r>
            <a:r>
              <a:rPr lang="en-US" dirty="0" smtClean="0"/>
              <a:t> until such value is available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fetch() </a:t>
            </a:r>
            <a:r>
              <a:rPr lang="en-US" dirty="0" smtClean="0"/>
              <a:t>method making an AJAX request does return a Promise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16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" y="3108960"/>
            <a:ext cx="10774680" cy="3068003"/>
          </a:xfrm>
        </p:spPr>
        <p:txBody>
          <a:bodyPr/>
          <a:lstStyle/>
          <a:p>
            <a:r>
              <a:rPr lang="en-US" dirty="0" smtClean="0"/>
              <a:t>Here there is no callback… we execute operation (</a:t>
            </a:r>
            <a:r>
              <a:rPr lang="en-US" i="1" dirty="0" smtClean="0"/>
              <a:t>fetch</a:t>
            </a:r>
            <a:r>
              <a:rPr lang="en-US" dirty="0" smtClean="0"/>
              <a:t>) and </a:t>
            </a:r>
            <a:r>
              <a:rPr lang="en-US" b="1" dirty="0" smtClean="0"/>
              <a:t>await</a:t>
            </a:r>
            <a:r>
              <a:rPr lang="en-US" dirty="0" smtClean="0"/>
              <a:t> for the results</a:t>
            </a:r>
          </a:p>
          <a:p>
            <a:r>
              <a:rPr lang="en-US" dirty="0" smtClean="0"/>
              <a:t>Then we continue with the rest of the function</a:t>
            </a:r>
          </a:p>
          <a:p>
            <a:r>
              <a:rPr lang="en-US" dirty="0" smtClean="0"/>
              <a:t>But what about “</a:t>
            </a:r>
            <a:r>
              <a:rPr lang="en-US" b="1" dirty="0" smtClean="0"/>
              <a:t>Run to Completion</a:t>
            </a:r>
            <a:r>
              <a:rPr lang="en-US" dirty="0" smtClean="0"/>
              <a:t>” in JS???</a:t>
            </a:r>
          </a:p>
          <a:p>
            <a:pPr lvl="1"/>
            <a:r>
              <a:rPr lang="en-US" dirty="0" smtClean="0"/>
              <a:t>note: the function is declared as </a:t>
            </a:r>
            <a:r>
              <a:rPr lang="en-US" b="1" dirty="0" err="1" smtClean="0"/>
              <a:t>async</a:t>
            </a:r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7680" y="272116"/>
            <a:ext cx="716280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doHttpFetch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payload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1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2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 with response</a:t>
            </a: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185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306"/>
            <a:ext cx="10515600" cy="1325563"/>
          </a:xfrm>
        </p:spPr>
        <p:txBody>
          <a:bodyPr/>
          <a:lstStyle/>
          <a:p>
            <a:r>
              <a:rPr lang="en-US" b="1" dirty="0" err="1" smtClean="0"/>
              <a:t>async</a:t>
            </a:r>
            <a:r>
              <a:rPr lang="en-US" b="1" dirty="0" smtClean="0"/>
              <a:t>/await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" y="1307359"/>
            <a:ext cx="11788140" cy="222998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async</a:t>
            </a:r>
            <a:r>
              <a:rPr lang="en-US" dirty="0" smtClean="0"/>
              <a:t> functions are split in </a:t>
            </a:r>
            <a:r>
              <a:rPr lang="en-US" i="1" dirty="0" smtClean="0"/>
              <a:t>execution blocks</a:t>
            </a:r>
            <a:r>
              <a:rPr lang="en-US" dirty="0" smtClean="0"/>
              <a:t>, around the </a:t>
            </a:r>
            <a:r>
              <a:rPr lang="en-US" b="1" dirty="0" smtClean="0"/>
              <a:t>await</a:t>
            </a:r>
            <a:r>
              <a:rPr lang="en-US" dirty="0" smtClean="0"/>
              <a:t> commands </a:t>
            </a:r>
          </a:p>
          <a:p>
            <a:pPr lvl="1"/>
            <a:r>
              <a:rPr lang="en-US" dirty="0" smtClean="0"/>
              <a:t>note, there can be many </a:t>
            </a:r>
            <a:r>
              <a:rPr lang="en-US" b="1" dirty="0" smtClean="0"/>
              <a:t>await</a:t>
            </a:r>
            <a:r>
              <a:rPr lang="en-US" dirty="0" smtClean="0"/>
              <a:t>s inside the  same </a:t>
            </a:r>
            <a:r>
              <a:rPr lang="en-US" b="1" dirty="0" err="1" smtClean="0"/>
              <a:t>async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The event-loop thread will execute the functions blocks, and not the whole function</a:t>
            </a:r>
          </a:p>
          <a:p>
            <a:r>
              <a:rPr lang="en-US" dirty="0" smtClean="0"/>
              <a:t>When I/O thread will get the HTTP response, it will schedule the execution of the second block after the </a:t>
            </a:r>
            <a:r>
              <a:rPr lang="en-US" b="1" dirty="0" smtClean="0"/>
              <a:t>await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event-loop thread </a:t>
            </a:r>
            <a:r>
              <a:rPr lang="en-US" dirty="0" smtClean="0"/>
              <a:t>is </a:t>
            </a:r>
            <a:r>
              <a:rPr lang="en-US" b="1" dirty="0" smtClean="0"/>
              <a:t>NOT</a:t>
            </a:r>
            <a:r>
              <a:rPr lang="en-US" dirty="0" smtClean="0"/>
              <a:t> waiting during an </a:t>
            </a:r>
            <a:r>
              <a:rPr lang="en-US" b="1" dirty="0" smtClean="0"/>
              <a:t>await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6720" y="5434968"/>
            <a:ext cx="11079480" cy="0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013460" y="4123375"/>
            <a:ext cx="3329940" cy="1066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solidFill>
                  <a:schemeClr val="tx1"/>
                </a:solidFill>
              </a:rPr>
              <a:t>x()</a:t>
            </a:r>
            <a:r>
              <a:rPr lang="en-US" sz="3200" dirty="0" smtClean="0">
                <a:solidFill>
                  <a:schemeClr val="tx1"/>
                </a:solidFill>
              </a:rPr>
              <a:t> executed up to</a:t>
            </a:r>
            <a:r>
              <a:rPr lang="en-US" sz="3200" b="1" dirty="0" smtClean="0">
                <a:solidFill>
                  <a:schemeClr val="tx1"/>
                </a:solidFill>
              </a:rPr>
              <a:t> await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endParaRPr lang="en-US" sz="3200" i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43400" y="5654341"/>
            <a:ext cx="3398520" cy="10388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Execute HTTP call and wait for result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04220" y="5541649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7741920" y="4123374"/>
            <a:ext cx="3329940" cy="1066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continue </a:t>
            </a:r>
            <a:r>
              <a:rPr lang="en-US" sz="3200" i="1" dirty="0" smtClean="0">
                <a:solidFill>
                  <a:schemeClr val="tx1"/>
                </a:solidFill>
              </a:rPr>
              <a:t>x()</a:t>
            </a:r>
            <a:r>
              <a:rPr lang="en-US" sz="3200" dirty="0" smtClean="0">
                <a:solidFill>
                  <a:schemeClr val="tx1"/>
                </a:solidFill>
              </a:rPr>
              <a:t> with HTTP result</a:t>
            </a:r>
            <a:endParaRPr lang="en-US" sz="3200" i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343400" y="4114800"/>
            <a:ext cx="3398520" cy="106680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free time for other functions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5912170"/>
            <a:ext cx="1701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I/O thread</a:t>
            </a:r>
            <a:endParaRPr lang="en-US" sz="28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3568751"/>
            <a:ext cx="2813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event-loop thread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19583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9" y="1825624"/>
            <a:ext cx="12002528" cy="4781121"/>
          </a:xfrm>
        </p:spPr>
        <p:txBody>
          <a:bodyPr/>
          <a:lstStyle/>
          <a:p>
            <a:r>
              <a:rPr lang="en-US" dirty="0" smtClean="0"/>
              <a:t>Understand how a SPA can communicate with a backend using </a:t>
            </a:r>
            <a:r>
              <a:rPr lang="en-US" b="1" dirty="0" smtClean="0"/>
              <a:t>AJAX</a:t>
            </a:r>
            <a:r>
              <a:rPr lang="en-US" dirty="0" smtClean="0"/>
              <a:t>, retrieving data in JSON format</a:t>
            </a:r>
          </a:p>
          <a:p>
            <a:r>
              <a:rPr lang="en-US" dirty="0" smtClean="0"/>
              <a:t>Introduction to the “</a:t>
            </a:r>
            <a:r>
              <a:rPr lang="en-US" i="1" dirty="0" smtClean="0"/>
              <a:t>event-loop</a:t>
            </a:r>
            <a:r>
              <a:rPr lang="en-US" dirty="0" smtClean="0"/>
              <a:t>” model in JS, and how </a:t>
            </a:r>
            <a:r>
              <a:rPr lang="en-US" b="1" dirty="0" err="1" smtClean="0"/>
              <a:t>async</a:t>
            </a:r>
            <a:r>
              <a:rPr lang="en-US" b="1" dirty="0" smtClean="0"/>
              <a:t>/await </a:t>
            </a:r>
            <a:r>
              <a:rPr lang="en-US" dirty="0" smtClean="0"/>
              <a:t>can be used to simplify the code dealing with asynchronous behavior</a:t>
            </a:r>
          </a:p>
          <a:p>
            <a:pPr lvl="1"/>
            <a:r>
              <a:rPr lang="en-US" dirty="0" smtClean="0"/>
              <a:t>e.g., calls to a remote web service, like </a:t>
            </a:r>
            <a:r>
              <a:rPr lang="en-US" i="1" dirty="0" smtClean="0"/>
              <a:t>REST</a:t>
            </a:r>
            <a:r>
              <a:rPr lang="en-US" dirty="0" smtClean="0"/>
              <a:t> and </a:t>
            </a:r>
            <a:r>
              <a:rPr lang="en-US" i="1" dirty="0" err="1" smtClean="0"/>
              <a:t>GraphQL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70664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b="1" dirty="0" err="1" smtClean="0"/>
              <a:t>async</a:t>
            </a:r>
            <a:r>
              <a:rPr lang="en-US" b="1" dirty="0" smtClean="0"/>
              <a:t>/await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" y="1825624"/>
            <a:ext cx="11666220" cy="4864735"/>
          </a:xfrm>
        </p:spPr>
        <p:txBody>
          <a:bodyPr/>
          <a:lstStyle/>
          <a:p>
            <a:r>
              <a:rPr lang="en-US" dirty="0" smtClean="0"/>
              <a:t>It makes code much easier to read, as now the flow of execution looks </a:t>
            </a:r>
            <a:r>
              <a:rPr lang="en-US" i="1" dirty="0" smtClean="0"/>
              <a:t>sequential</a:t>
            </a:r>
          </a:p>
          <a:p>
            <a:pPr lvl="1"/>
            <a:r>
              <a:rPr lang="en-US" dirty="0" smtClean="0"/>
              <a:t>this is particularly true when you have many asynchronous operations in the same function</a:t>
            </a:r>
          </a:p>
          <a:p>
            <a:r>
              <a:rPr lang="en-US" dirty="0" smtClean="0"/>
              <a:t>No major performance drawback: the event-loop thread is not waiting, and can execute other commands meanwhile we wait for I/O</a:t>
            </a:r>
          </a:p>
          <a:p>
            <a:r>
              <a:rPr lang="en-US" dirty="0" smtClean="0"/>
              <a:t>Recall that </a:t>
            </a:r>
            <a:r>
              <a:rPr lang="en-US" i="1" dirty="0" smtClean="0"/>
              <a:t>thread waiting </a:t>
            </a:r>
            <a:r>
              <a:rPr lang="en-US" dirty="0" smtClean="0"/>
              <a:t>and </a:t>
            </a:r>
            <a:r>
              <a:rPr lang="en-US" i="1" dirty="0" smtClean="0"/>
              <a:t>thread-context </a:t>
            </a:r>
            <a:r>
              <a:rPr lang="en-US" i="1" dirty="0"/>
              <a:t>switches</a:t>
            </a:r>
            <a:r>
              <a:rPr lang="en-US" dirty="0"/>
              <a:t> </a:t>
            </a:r>
            <a:r>
              <a:rPr lang="en-US" dirty="0" smtClean="0"/>
              <a:t> are </a:t>
            </a:r>
            <a:r>
              <a:rPr lang="en-US" b="1" dirty="0" smtClean="0"/>
              <a:t>expensive</a:t>
            </a:r>
            <a:r>
              <a:rPr lang="en-US" dirty="0" smtClean="0"/>
              <a:t>, because OS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0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1825624"/>
            <a:ext cx="11643360" cy="47732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model of a single event-loop thread running your code in blocks is often referred as </a:t>
            </a:r>
            <a:r>
              <a:rPr lang="en-US" b="1" dirty="0" smtClean="0"/>
              <a:t>Non-Blocking I/O</a:t>
            </a:r>
          </a:p>
          <a:p>
            <a:r>
              <a:rPr lang="en-US" dirty="0" smtClean="0"/>
              <a:t>Such model was popularized by </a:t>
            </a:r>
            <a:r>
              <a:rPr lang="en-US" i="1" dirty="0" err="1" smtClean="0"/>
              <a:t>NodeJS</a:t>
            </a:r>
            <a:endParaRPr lang="en-US" i="1" dirty="0" smtClean="0"/>
          </a:p>
          <a:p>
            <a:pPr lvl="1"/>
            <a:r>
              <a:rPr lang="en-US" dirty="0" smtClean="0"/>
              <a:t>however, most other languages can do the same, e.g., Java, </a:t>
            </a:r>
            <a:r>
              <a:rPr lang="en-US" dirty="0" err="1" smtClean="0"/>
              <a:t>Kotlin</a:t>
            </a:r>
            <a:r>
              <a:rPr lang="en-US" dirty="0" smtClean="0"/>
              <a:t> and C#</a:t>
            </a:r>
          </a:p>
          <a:p>
            <a:r>
              <a:rPr lang="en-US" dirty="0" smtClean="0"/>
              <a:t>Very good for CRUD web applications:</a:t>
            </a:r>
          </a:p>
          <a:p>
            <a:pPr lvl="1"/>
            <a:r>
              <a:rPr lang="en-US" dirty="0" smtClean="0"/>
              <a:t>most operations are CPU cheap, where bottlenecks are in I/O on database</a:t>
            </a:r>
          </a:p>
          <a:p>
            <a:pPr lvl="1"/>
            <a:r>
              <a:rPr lang="en-US" dirty="0" smtClean="0"/>
              <a:t>can serve many different users without thread-context switches</a:t>
            </a:r>
          </a:p>
          <a:p>
            <a:r>
              <a:rPr lang="en-US" dirty="0" smtClean="0"/>
              <a:t>However, it is bad for CPU-bound applications</a:t>
            </a:r>
          </a:p>
          <a:p>
            <a:pPr lvl="1"/>
            <a:r>
              <a:rPr lang="en-US" dirty="0" smtClean="0"/>
              <a:t>as you only have a single execution thread…</a:t>
            </a:r>
          </a:p>
          <a:p>
            <a:pPr lvl="1"/>
            <a:r>
              <a:rPr lang="en-US" dirty="0" smtClean="0"/>
              <a:t>you could though replicate your app in many running instances, behind a load-balanced gateway (but this is not something we will see in this course…)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27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825624"/>
            <a:ext cx="11704320" cy="41560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this course, we deal with </a:t>
            </a:r>
            <a:r>
              <a:rPr lang="en-US" b="1" dirty="0" smtClean="0"/>
              <a:t>Promise</a:t>
            </a:r>
            <a:r>
              <a:rPr lang="en-US" dirty="0" smtClean="0"/>
              <a:t>s mainly when we </a:t>
            </a:r>
            <a:r>
              <a:rPr lang="en-US" b="1" dirty="0" smtClean="0"/>
              <a:t>await</a:t>
            </a:r>
            <a:r>
              <a:rPr lang="en-US" dirty="0" smtClean="0"/>
              <a:t> on </a:t>
            </a:r>
            <a:r>
              <a:rPr lang="en-US" b="1" dirty="0" smtClean="0"/>
              <a:t>fetch()</a:t>
            </a:r>
            <a:r>
              <a:rPr lang="en-US" dirty="0" smtClean="0"/>
              <a:t> calls</a:t>
            </a:r>
          </a:p>
          <a:p>
            <a:r>
              <a:rPr lang="en-US" dirty="0" smtClean="0"/>
              <a:t>But we can create our own </a:t>
            </a:r>
            <a:r>
              <a:rPr lang="en-US" b="1" dirty="0" smtClean="0"/>
              <a:t>Promise</a:t>
            </a:r>
            <a:r>
              <a:rPr lang="en-US" dirty="0" smtClean="0"/>
              <a:t>s</a:t>
            </a:r>
          </a:p>
          <a:p>
            <a:pPr lvl="1"/>
            <a:r>
              <a:rPr lang="en-US" dirty="0" smtClean="0"/>
              <a:t>we will need to do it for testing purposes</a:t>
            </a:r>
          </a:p>
          <a:p>
            <a:r>
              <a:rPr lang="en-US" dirty="0" smtClean="0"/>
              <a:t>A Promise requires as input a function, which itself takes as input two functions:</a:t>
            </a:r>
          </a:p>
          <a:p>
            <a:pPr lvl="1"/>
            <a:r>
              <a:rPr lang="en-US" i="1" dirty="0" smtClean="0"/>
              <a:t>resolve(</a:t>
            </a:r>
            <a:r>
              <a:rPr lang="en-US" i="1" dirty="0" err="1" smtClean="0"/>
              <a:t>someValue</a:t>
            </a:r>
            <a:r>
              <a:rPr lang="en-US" i="1" dirty="0" smtClean="0"/>
              <a:t>)</a:t>
            </a:r>
            <a:r>
              <a:rPr lang="en-US" dirty="0" smtClean="0"/>
              <a:t>: we will call it when we want to state the Promise is resolved, </a:t>
            </a:r>
            <a:r>
              <a:rPr lang="en-US" dirty="0" err="1" smtClean="0"/>
              <a:t>ie</a:t>
            </a:r>
            <a:r>
              <a:rPr lang="en-US" dirty="0" smtClean="0"/>
              <a:t> successfully finished. The value we will be what returned to who is </a:t>
            </a:r>
            <a:r>
              <a:rPr lang="en-US" b="1" dirty="0" smtClean="0"/>
              <a:t>await</a:t>
            </a:r>
            <a:r>
              <a:rPr lang="en-US" dirty="0" smtClean="0"/>
              <a:t>ing on such Promise</a:t>
            </a:r>
          </a:p>
          <a:p>
            <a:pPr lvl="1"/>
            <a:r>
              <a:rPr lang="en-US" i="1" dirty="0" smtClean="0"/>
              <a:t>reject()</a:t>
            </a:r>
            <a:r>
              <a:rPr lang="en-US" dirty="0" smtClean="0"/>
              <a:t>: specify that the Promise has failed</a:t>
            </a:r>
          </a:p>
          <a:p>
            <a:pPr lvl="1"/>
            <a:r>
              <a:rPr lang="en-US" dirty="0" smtClean="0"/>
              <a:t>note: if “</a:t>
            </a:r>
            <a:r>
              <a:rPr lang="en-US" i="1" dirty="0" smtClean="0"/>
              <a:t>your code</a:t>
            </a:r>
            <a:r>
              <a:rPr lang="en-US" dirty="0" smtClean="0"/>
              <a:t>” in the example below is “</a:t>
            </a:r>
            <a:r>
              <a:rPr lang="en-US" i="1" dirty="0" smtClean="0"/>
              <a:t>resolve(5)</a:t>
            </a:r>
            <a:r>
              <a:rPr lang="en-US" dirty="0" smtClean="0"/>
              <a:t>”, then the Promise would resolve immediately, giving the value 5 as output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5360" y="5817632"/>
            <a:ext cx="8765541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1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(resolve, reject) =&gt;</a:t>
            </a:r>
            <a:r>
              <a:rPr kumimoji="0" lang="en-US" altLang="en-US" sz="2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en-US" sz="21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your code */</a:t>
            </a:r>
            <a:r>
              <a:rPr kumimoji="0" lang="en-US" altLang="en-US" sz="2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06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Browser-Server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629" y="1825624"/>
            <a:ext cx="11790556" cy="4887410"/>
          </a:xfrm>
        </p:spPr>
        <p:txBody>
          <a:bodyPr/>
          <a:lstStyle/>
          <a:p>
            <a:r>
              <a:rPr lang="en-US" dirty="0" smtClean="0"/>
              <a:t>Usually based on HTTP over TCP</a:t>
            </a:r>
          </a:p>
          <a:p>
            <a:r>
              <a:rPr lang="en-US" dirty="0" smtClean="0"/>
              <a:t>Address bar in browser: download that resource, e.g., typically starting from </a:t>
            </a:r>
            <a:r>
              <a:rPr lang="en-US" i="1" dirty="0" smtClean="0"/>
              <a:t>index.html</a:t>
            </a:r>
          </a:p>
          <a:p>
            <a:r>
              <a:rPr lang="en-US" dirty="0" smtClean="0"/>
              <a:t>Then download all other resources used in that HTML file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CSS, images and JS files</a:t>
            </a:r>
          </a:p>
          <a:p>
            <a:r>
              <a:rPr lang="en-US" dirty="0" smtClean="0"/>
              <a:t>User interactions with server: clicking on </a:t>
            </a:r>
            <a:r>
              <a:rPr lang="en-US" b="1" dirty="0" smtClean="0"/>
              <a:t>&lt;a&gt;</a:t>
            </a:r>
            <a:r>
              <a:rPr lang="en-US" dirty="0" smtClean="0"/>
              <a:t> links and submitting </a:t>
            </a:r>
            <a:r>
              <a:rPr lang="en-US" b="1" dirty="0" smtClean="0"/>
              <a:t>&lt;form&gt;</a:t>
            </a:r>
          </a:p>
          <a:p>
            <a:pPr lvl="1"/>
            <a:r>
              <a:rPr lang="en-US" dirty="0" smtClean="0"/>
              <a:t>after such actions, usually would get a new HTML page back from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5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629" y="365125"/>
            <a:ext cx="11664176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AJAX (Asynchronous JavaScript and XML)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537" y="1825624"/>
            <a:ext cx="11597268" cy="4865108"/>
          </a:xfrm>
        </p:spPr>
        <p:txBody>
          <a:bodyPr/>
          <a:lstStyle/>
          <a:p>
            <a:r>
              <a:rPr lang="en-US" dirty="0" smtClean="0"/>
              <a:t>Ability for JS code to start HTTP communications to server</a:t>
            </a:r>
          </a:p>
          <a:p>
            <a:r>
              <a:rPr lang="en-US" dirty="0" smtClean="0"/>
              <a:t>XML in the name is just for historical reasons… nowadays the main data format is </a:t>
            </a:r>
            <a:r>
              <a:rPr lang="en-US" b="1" dirty="0" smtClean="0"/>
              <a:t>JSON</a:t>
            </a:r>
            <a:r>
              <a:rPr lang="en-US" dirty="0" smtClean="0"/>
              <a:t> (JavaScript Object Notation)</a:t>
            </a:r>
          </a:p>
          <a:p>
            <a:r>
              <a:rPr lang="en-US" dirty="0" smtClean="0"/>
              <a:t>A SPA can use AJAX to retrieve the data it needs (in JSON), without getting whole new HTML pages</a:t>
            </a:r>
          </a:p>
          <a:p>
            <a:r>
              <a:rPr lang="en-US" dirty="0" smtClean="0"/>
              <a:t>Once getting JSON data, update HTML in the browser (</a:t>
            </a:r>
            <a:r>
              <a:rPr lang="en-US" dirty="0" err="1" smtClean="0"/>
              <a:t>eg</a:t>
            </a:r>
            <a:r>
              <a:rPr lang="en-US" dirty="0" smtClean="0"/>
              <a:t> with React)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6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862" y="130640"/>
            <a:ext cx="11814717" cy="7986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Example: just fetch data of forecast in JSON, and not a whole HTML page displaying 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44" y="1051560"/>
            <a:ext cx="10607536" cy="569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7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690688"/>
            <a:ext cx="11879580" cy="4603432"/>
          </a:xfrm>
        </p:spPr>
        <p:txBody>
          <a:bodyPr/>
          <a:lstStyle/>
          <a:p>
            <a:r>
              <a:rPr lang="en-US" dirty="0" smtClean="0"/>
              <a:t>For JS in the browser, there are 2 main ways to do HTTP calls</a:t>
            </a:r>
          </a:p>
          <a:p>
            <a:r>
              <a:rPr lang="en-US" b="1" dirty="0" err="1" smtClean="0"/>
              <a:t>XMLHttpRequest</a:t>
            </a:r>
            <a:r>
              <a:rPr lang="en-US" dirty="0" smtClean="0"/>
              <a:t>: </a:t>
            </a:r>
            <a:r>
              <a:rPr lang="en-US" i="1" dirty="0" smtClean="0"/>
              <a:t>old</a:t>
            </a:r>
            <a:r>
              <a:rPr lang="en-US" dirty="0" smtClean="0"/>
              <a:t> approach using </a:t>
            </a:r>
            <a:r>
              <a:rPr lang="en-US" b="1" dirty="0"/>
              <a:t>C</a:t>
            </a:r>
            <a:r>
              <a:rPr lang="en-US" b="1" dirty="0" smtClean="0"/>
              <a:t>allbacks</a:t>
            </a:r>
          </a:p>
          <a:p>
            <a:pPr lvl="1"/>
            <a:r>
              <a:rPr lang="en-US" dirty="0" smtClean="0"/>
              <a:t>same as AJAX, the XML in the name is only for historical reasons… you can use it to send/receive any kind of data besides XML, </a:t>
            </a:r>
            <a:r>
              <a:rPr lang="en-US" dirty="0" err="1" smtClean="0"/>
              <a:t>eg</a:t>
            </a:r>
            <a:r>
              <a:rPr lang="en-US" dirty="0" smtClean="0"/>
              <a:t> JSON</a:t>
            </a:r>
          </a:p>
          <a:p>
            <a:r>
              <a:rPr lang="en-US" b="1" dirty="0" smtClean="0"/>
              <a:t>fetch()</a:t>
            </a:r>
            <a:r>
              <a:rPr lang="en-US" dirty="0" smtClean="0"/>
              <a:t>: more </a:t>
            </a:r>
            <a:r>
              <a:rPr lang="en-US" i="1" dirty="0" smtClean="0"/>
              <a:t>modern</a:t>
            </a:r>
            <a:r>
              <a:rPr lang="en-US" dirty="0" smtClean="0"/>
              <a:t> approach using </a:t>
            </a:r>
            <a:r>
              <a:rPr lang="en-US" b="1" dirty="0" smtClean="0"/>
              <a:t>Promises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34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Third-Party Service Rate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10" y="1825625"/>
            <a:ext cx="11705230" cy="4911820"/>
          </a:xfrm>
        </p:spPr>
        <p:txBody>
          <a:bodyPr/>
          <a:lstStyle/>
          <a:p>
            <a:r>
              <a:rPr lang="en-US" dirty="0" smtClean="0"/>
              <a:t>Commercial web services might provide some </a:t>
            </a:r>
            <a:r>
              <a:rPr lang="en-US" i="1" dirty="0" smtClean="0"/>
              <a:t>free</a:t>
            </a:r>
            <a:r>
              <a:rPr lang="en-US" dirty="0" smtClean="0"/>
              <a:t> options to test them out</a:t>
            </a:r>
          </a:p>
          <a:p>
            <a:r>
              <a:rPr lang="en-US" dirty="0" smtClean="0"/>
              <a:t>Usually need to create an account</a:t>
            </a:r>
          </a:p>
          <a:p>
            <a:r>
              <a:rPr lang="en-US" dirty="0" smtClean="0"/>
              <a:t>At each HTTP call, need to provide a </a:t>
            </a:r>
            <a:r>
              <a:rPr lang="en-US" b="1" dirty="0" smtClean="0"/>
              <a:t>key</a:t>
            </a:r>
            <a:r>
              <a:rPr lang="en-US" dirty="0" smtClean="0"/>
              <a:t> to verify it is indeed you that made the request</a:t>
            </a:r>
          </a:p>
          <a:p>
            <a:r>
              <a:rPr lang="en-US" dirty="0" smtClean="0"/>
              <a:t>If you make too many requests, can be blocked, and asked to buy a commercial license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3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38" y="468122"/>
            <a:ext cx="10185029" cy="633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6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" y="1825624"/>
            <a:ext cx="11597640" cy="4879975"/>
          </a:xfrm>
        </p:spPr>
        <p:txBody>
          <a:bodyPr/>
          <a:lstStyle/>
          <a:p>
            <a:r>
              <a:rPr lang="en-US" dirty="0" smtClean="0"/>
              <a:t>You make an HTTP call over TCP with AJAX</a:t>
            </a:r>
          </a:p>
          <a:p>
            <a:r>
              <a:rPr lang="en-US" dirty="0" smtClean="0"/>
              <a:t>Such call could take few milliseconds, or seconds, BEFORE you get a reply from the server</a:t>
            </a:r>
          </a:p>
          <a:p>
            <a:r>
              <a:rPr lang="en-US" dirty="0" smtClean="0"/>
              <a:t>Even if just 1 </a:t>
            </a:r>
            <a:r>
              <a:rPr lang="en-US" dirty="0" err="1" smtClean="0"/>
              <a:t>ms</a:t>
            </a:r>
            <a:r>
              <a:rPr lang="en-US" dirty="0" smtClean="0"/>
              <a:t>, might need to do many HTTP calls to render current page (</a:t>
            </a:r>
            <a:r>
              <a:rPr lang="en-US" dirty="0" err="1" smtClean="0"/>
              <a:t>eg</a:t>
            </a:r>
            <a:r>
              <a:rPr lang="en-US" dirty="0" smtClean="0"/>
              <a:t> fetch data from different servers)</a:t>
            </a:r>
          </a:p>
          <a:p>
            <a:r>
              <a:rPr lang="en-US" dirty="0" smtClean="0"/>
              <a:t>You do NOT want your app to </a:t>
            </a:r>
            <a:r>
              <a:rPr lang="en-US" b="1" dirty="0" smtClean="0"/>
              <a:t>freeze</a:t>
            </a:r>
            <a:r>
              <a:rPr lang="en-US" dirty="0" smtClean="0"/>
              <a:t> and be unresponsive till server replies </a:t>
            </a:r>
          </a:p>
          <a:p>
            <a:r>
              <a:rPr lang="en-US" dirty="0" smtClean="0"/>
              <a:t>This is a problem due to how threading is handled in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5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8706</TotalTime>
  <Words>1393</Words>
  <Application>Microsoft Office PowerPoint</Application>
  <PresentationFormat>Widescreen</PresentationFormat>
  <Paragraphs>131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Web Development and API Design  Lesson 06:  Async Calls to Web Services</vt:lpstr>
      <vt:lpstr>Goals</vt:lpstr>
      <vt:lpstr>Browser-Server Communications</vt:lpstr>
      <vt:lpstr>AJAX (Asynchronous JavaScript and XML)</vt:lpstr>
      <vt:lpstr>PowerPoint Presentation</vt:lpstr>
      <vt:lpstr>Using AJAX</vt:lpstr>
      <vt:lpstr>Third-Party Service Rate Limits</vt:lpstr>
      <vt:lpstr>PowerPoint Presentation</vt:lpstr>
      <vt:lpstr>Issues with AJAX</vt:lpstr>
      <vt:lpstr>JS Event-Loop Thread</vt:lpstr>
      <vt:lpstr>Run To Completion</vt:lpstr>
      <vt:lpstr>Run To Completion Problems</vt:lpstr>
      <vt:lpstr>AJAX and Run to Completion</vt:lpstr>
      <vt:lpstr>Callback</vt:lpstr>
      <vt:lpstr>PowerPoint Presentation</vt:lpstr>
      <vt:lpstr>Callback Issues</vt:lpstr>
      <vt:lpstr>Promise</vt:lpstr>
      <vt:lpstr>PowerPoint Presentation</vt:lpstr>
      <vt:lpstr>async/await</vt:lpstr>
      <vt:lpstr>Benefits of async/await </vt:lpstr>
      <vt:lpstr>Non-Blocking I/O</vt:lpstr>
      <vt:lpstr>Creating a Promise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435</cp:revision>
  <cp:lastPrinted>2017-12-21T12:07:11Z</cp:lastPrinted>
  <dcterms:created xsi:type="dcterms:W3CDTF">2017-12-10T14:32:25Z</dcterms:created>
  <dcterms:modified xsi:type="dcterms:W3CDTF">2020-02-19T12:50:58Z</dcterms:modified>
</cp:coreProperties>
</file>