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7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8"/>
    <p:restoredTop sz="94603"/>
  </p:normalViewPr>
  <p:slideViewPr>
    <p:cSldViewPr snapToGrid="0" snapToObjects="1">
      <p:cViewPr varScale="1">
        <p:scale>
          <a:sx n="120" d="100"/>
          <a:sy n="120" d="100"/>
        </p:scale>
        <p:origin x="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03: SPA Components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2" y="1825625"/>
            <a:ext cx="11920152" cy="49211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can be many events in a browser (user clicks, mouse movements,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 can </a:t>
            </a:r>
            <a:r>
              <a:rPr lang="en-US" i="1" dirty="0" smtClean="0"/>
              <a:t>automatically</a:t>
            </a:r>
            <a:r>
              <a:rPr lang="en-US" dirty="0" smtClean="0"/>
              <a:t> optimize when HTML needs to be re-rendered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squashing together several updates that happen within few milliseconds</a:t>
            </a:r>
          </a:p>
          <a:p>
            <a:r>
              <a:rPr lang="en-US" dirty="0" smtClean="0"/>
              <a:t>Virtual-DOM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a component’s state is changed, it might be that only small parts of its HTML is now different, if any at all</a:t>
            </a:r>
          </a:p>
          <a:p>
            <a:pPr lvl="1"/>
            <a:r>
              <a:rPr lang="en-US" dirty="0" smtClean="0"/>
              <a:t>React does not naively re-render the whole HTML, but just what is actually needed to be modified</a:t>
            </a:r>
          </a:p>
          <a:p>
            <a:pPr lvl="1"/>
            <a:r>
              <a:rPr lang="en-US" dirty="0" smtClean="0"/>
              <a:t>It keeps a Virtual DOM in memory, and only updates the actual GUI in browser in what it differs from the VDOM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837773" cy="48470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React Component will generate HTML code via its </a:t>
            </a:r>
            <a:r>
              <a:rPr lang="en-US" i="1" dirty="0" smtClean="0"/>
              <a:t>render()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Handling HTML as JS strings is too error-prone </a:t>
            </a:r>
          </a:p>
          <a:p>
            <a:pPr lvl="1"/>
            <a:r>
              <a:rPr lang="en-US" dirty="0" smtClean="0"/>
              <a:t>e.g., lack of static validation of HTML grammar</a:t>
            </a:r>
          </a:p>
          <a:p>
            <a:r>
              <a:rPr lang="en-US" b="1" dirty="0" smtClean="0"/>
              <a:t>JSX</a:t>
            </a:r>
            <a:r>
              <a:rPr lang="en-US" dirty="0" smtClean="0"/>
              <a:t>: a file format for </a:t>
            </a:r>
            <a:r>
              <a:rPr lang="en-US" i="1" dirty="0" smtClean="0"/>
              <a:t>React</a:t>
            </a:r>
            <a:r>
              <a:rPr lang="en-US" dirty="0" smtClean="0"/>
              <a:t> in which you can </a:t>
            </a:r>
            <a:r>
              <a:rPr lang="en-US" b="1" dirty="0" smtClean="0"/>
              <a:t>mix JS and HTML together</a:t>
            </a:r>
          </a:p>
          <a:p>
            <a:r>
              <a:rPr lang="en-US" dirty="0" smtClean="0"/>
              <a:t>Browsers have NO clue of JSX… you need to use </a:t>
            </a:r>
            <a:r>
              <a:rPr lang="en-US" i="1" dirty="0" smtClean="0"/>
              <a:t>Babel</a:t>
            </a:r>
            <a:r>
              <a:rPr lang="en-US" dirty="0" smtClean="0"/>
              <a:t> to transform JSX into JS</a:t>
            </a:r>
          </a:p>
          <a:p>
            <a:r>
              <a:rPr lang="en-US" dirty="0" smtClean="0"/>
              <a:t>Note: we will use “</a:t>
            </a:r>
            <a:r>
              <a:rPr lang="en-US" i="1" dirty="0" smtClean="0"/>
              <a:t>.</a:t>
            </a:r>
            <a:r>
              <a:rPr lang="en-US" i="1" dirty="0" err="1" smtClean="0"/>
              <a:t>jsx</a:t>
            </a:r>
            <a:r>
              <a:rPr lang="en-US" dirty="0" smtClean="0"/>
              <a:t>” suffix to represent JSX files…  but it is possible to use “</a:t>
            </a:r>
            <a:r>
              <a:rPr lang="en-US" i="1" dirty="0" smtClean="0"/>
              <a:t>.</a:t>
            </a:r>
            <a:r>
              <a:rPr lang="en-US" i="1" dirty="0" err="1" smtClean="0"/>
              <a:t>js</a:t>
            </a:r>
            <a:r>
              <a:rPr lang="en-US" dirty="0" smtClean="0"/>
              <a:t>” as well, although it is arguably a bad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4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779"/>
            <a:ext cx="10515600" cy="1325563"/>
          </a:xfrm>
        </p:spPr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with 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37" y="1446029"/>
            <a:ext cx="11764926" cy="16799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libraries in </a:t>
            </a:r>
            <a:r>
              <a:rPr lang="en-US" i="1" dirty="0" err="1" smtClean="0"/>
              <a:t>devDependencies</a:t>
            </a:r>
            <a:r>
              <a:rPr lang="en-US" dirty="0" smtClean="0"/>
              <a:t> of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dirty="0" smtClean="0"/>
              <a:t>Need to modify </a:t>
            </a:r>
            <a:r>
              <a:rPr lang="en-US" i="1" dirty="0" smtClean="0"/>
              <a:t>webpack.config.js </a:t>
            </a:r>
            <a:r>
              <a:rPr lang="en-US" dirty="0" smtClean="0"/>
              <a:t>to tell </a:t>
            </a:r>
            <a:r>
              <a:rPr lang="en-US" i="1" dirty="0" smtClean="0"/>
              <a:t>WP</a:t>
            </a:r>
            <a:r>
              <a:rPr lang="en-US" dirty="0" smtClean="0"/>
              <a:t> to use </a:t>
            </a:r>
            <a:r>
              <a:rPr lang="en-US" i="1" dirty="0" smtClean="0"/>
              <a:t>Babel</a:t>
            </a:r>
            <a:r>
              <a:rPr lang="en-US" dirty="0" smtClean="0"/>
              <a:t> on all JSX files, but not the ones under “</a:t>
            </a:r>
            <a:r>
              <a:rPr lang="en-US" i="1" dirty="0" err="1" smtClean="0"/>
              <a:t>node_modules</a:t>
            </a:r>
            <a:r>
              <a:rPr lang="en-US" dirty="0" smtClean="0"/>
              <a:t>” folder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3484" y="3237610"/>
            <a:ext cx="816048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/\.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$/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"babel-loader"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9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React.Component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65" y="1825624"/>
            <a:ext cx="11733028" cy="4915417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smtClean="0"/>
              <a:t>class </a:t>
            </a:r>
            <a:r>
              <a:rPr lang="en-US" i="1" dirty="0"/>
              <a:t>App extends </a:t>
            </a:r>
            <a:r>
              <a:rPr lang="en-US" i="1" dirty="0" err="1" smtClean="0"/>
              <a:t>React.Component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constructor(props)</a:t>
            </a:r>
          </a:p>
          <a:p>
            <a:pPr lvl="1"/>
            <a:r>
              <a:rPr lang="en-US" dirty="0" smtClean="0"/>
              <a:t>always call </a:t>
            </a:r>
            <a:r>
              <a:rPr lang="en-US" b="1" dirty="0" smtClean="0"/>
              <a:t>super(props);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set initial state directly with “</a:t>
            </a:r>
            <a:r>
              <a:rPr lang="en-US" b="1" dirty="0" err="1" smtClean="0"/>
              <a:t>this.state</a:t>
            </a:r>
            <a:r>
              <a:rPr lang="en-US" b="1" dirty="0" smtClean="0"/>
              <a:t> = …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render()</a:t>
            </a:r>
            <a:r>
              <a:rPr lang="en-US" dirty="0" smtClean="0"/>
              <a:t>: override to create HTML based on state and props</a:t>
            </a:r>
          </a:p>
          <a:p>
            <a:r>
              <a:rPr lang="en-US" b="1" dirty="0" err="1" smtClean="0"/>
              <a:t>setState</a:t>
            </a:r>
            <a:r>
              <a:rPr lang="en-US" b="1" dirty="0" smtClean="0"/>
              <a:t>(</a:t>
            </a:r>
            <a:r>
              <a:rPr lang="en-US" b="1" dirty="0" err="1" smtClean="0"/>
              <a:t>newState</a:t>
            </a:r>
            <a:r>
              <a:rPr lang="en-US" b="1" dirty="0" smtClean="0"/>
              <a:t>)</a:t>
            </a:r>
            <a:r>
              <a:rPr lang="en-US" dirty="0" smtClean="0"/>
              <a:t>: called to modify the state</a:t>
            </a:r>
          </a:p>
          <a:p>
            <a:pPr lvl="1"/>
            <a:r>
              <a:rPr lang="en-US" dirty="0" smtClean="0"/>
              <a:t>the change is asynchronous,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b="1" dirty="0" err="1" smtClean="0"/>
              <a:t>this.state</a:t>
            </a:r>
            <a:r>
              <a:rPr lang="en-US" dirty="0" smtClean="0"/>
              <a:t> is not modified immediately</a:t>
            </a:r>
          </a:p>
          <a:p>
            <a:pPr lvl="1"/>
            <a:r>
              <a:rPr lang="en-US" dirty="0" smtClean="0"/>
              <a:t>use version </a:t>
            </a:r>
            <a:r>
              <a:rPr lang="en-US" b="1" dirty="0" err="1" smtClean="0"/>
              <a:t>setState</a:t>
            </a:r>
            <a:r>
              <a:rPr lang="en-US" b="1" dirty="0" smtClean="0"/>
              <a:t>(</a:t>
            </a:r>
            <a:r>
              <a:rPr lang="en-US" b="1" dirty="0" err="1" smtClean="0"/>
              <a:t>prev</a:t>
            </a:r>
            <a:r>
              <a:rPr lang="en-US" b="1" dirty="0" smtClean="0"/>
              <a:t> =&gt; </a:t>
            </a:r>
            <a:r>
              <a:rPr lang="en-US" b="1" dirty="0" err="1" smtClean="0"/>
              <a:t>newState</a:t>
            </a:r>
            <a:r>
              <a:rPr lang="en-US" b="1" dirty="0" smtClean="0"/>
              <a:t>)</a:t>
            </a:r>
            <a:r>
              <a:rPr lang="en-US" dirty="0" smtClean="0"/>
              <a:t> when </a:t>
            </a:r>
            <a:r>
              <a:rPr lang="en-US" b="1" dirty="0" err="1" smtClean="0"/>
              <a:t>newState</a:t>
            </a:r>
            <a:r>
              <a:rPr lang="en-US" dirty="0" smtClean="0"/>
              <a:t> is computed from the previous state,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err="1" smtClean="0"/>
              <a:t>setState</a:t>
            </a:r>
            <a:r>
              <a:rPr lang="en-US" b="1" dirty="0" smtClean="0"/>
              <a:t>( </a:t>
            </a:r>
            <a:r>
              <a:rPr lang="en-US" b="1" dirty="0" err="1" smtClean="0"/>
              <a:t>prev</a:t>
            </a:r>
            <a:r>
              <a:rPr lang="en-US" b="1" dirty="0" smtClean="0"/>
              <a:t> =&gt; ({x: prev.x+1}))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9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02" y="1825624"/>
            <a:ext cx="11881884" cy="4888835"/>
          </a:xfrm>
        </p:spPr>
        <p:txBody>
          <a:bodyPr/>
          <a:lstStyle/>
          <a:p>
            <a:r>
              <a:rPr lang="en-US" b="1" dirty="0" err="1" smtClean="0"/>
              <a:t>componentDidMount</a:t>
            </a:r>
            <a:r>
              <a:rPr lang="en-US" b="1" dirty="0" smtClean="0"/>
              <a:t>()</a:t>
            </a:r>
            <a:r>
              <a:rPr lang="en-US" dirty="0" smtClean="0"/>
              <a:t>: override to execute code after constructor and first </a:t>
            </a:r>
            <a:r>
              <a:rPr lang="en-US" b="1" dirty="0" smtClean="0"/>
              <a:t>render()</a:t>
            </a:r>
            <a:r>
              <a:rPr lang="en-US" dirty="0" smtClean="0"/>
              <a:t> is executed</a:t>
            </a:r>
          </a:p>
          <a:p>
            <a:pPr lvl="1"/>
            <a:r>
              <a:rPr lang="en-US" dirty="0" smtClean="0"/>
              <a:t>useful for expensive initialization code, </a:t>
            </a:r>
            <a:r>
              <a:rPr lang="en-US" dirty="0" err="1" smtClean="0"/>
              <a:t>eg</a:t>
            </a:r>
            <a:r>
              <a:rPr lang="en-US" dirty="0" smtClean="0"/>
              <a:t> AJAX calls to backend, which would slow down the app if done in the constructor</a:t>
            </a:r>
          </a:p>
          <a:p>
            <a:r>
              <a:rPr lang="en-US" b="1" dirty="0" err="1"/>
              <a:t>componentWillUnmount</a:t>
            </a:r>
            <a:r>
              <a:rPr lang="en-US" b="1" dirty="0" smtClean="0"/>
              <a:t>()</a:t>
            </a:r>
            <a:r>
              <a:rPr lang="en-US" dirty="0" smtClean="0"/>
              <a:t>: override to execute code once the component is removed from the DOM</a:t>
            </a:r>
          </a:p>
          <a:p>
            <a:r>
              <a:rPr lang="en-US" b="1" dirty="0" err="1" smtClean="0"/>
              <a:t>componentDidUpdate</a:t>
            </a:r>
            <a:r>
              <a:rPr lang="en-US" b="1" dirty="0" smtClean="0"/>
              <a:t>()</a:t>
            </a:r>
            <a:r>
              <a:rPr lang="en-US" dirty="0" smtClean="0"/>
              <a:t>: override to execute code after method has been re-rendered due to a state/props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1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5" y="1690688"/>
            <a:ext cx="12004158" cy="5007824"/>
          </a:xfrm>
        </p:spPr>
        <p:txBody>
          <a:bodyPr>
            <a:normAutofit/>
          </a:bodyPr>
          <a:lstStyle/>
          <a:p>
            <a:r>
              <a:rPr lang="en-US" dirty="0" smtClean="0"/>
              <a:t>What if </a:t>
            </a:r>
            <a:r>
              <a:rPr lang="en-US" dirty="0"/>
              <a:t>you type  </a:t>
            </a:r>
            <a:r>
              <a:rPr lang="en-US" b="1" dirty="0" err="1" smtClean="0"/>
              <a:t>componenDidMount</a:t>
            </a:r>
            <a:r>
              <a:rPr lang="en-US" b="1" dirty="0" smtClean="0"/>
              <a:t>()</a:t>
            </a:r>
            <a:r>
              <a:rPr lang="en-US" dirty="0" smtClean="0"/>
              <a:t> instead of </a:t>
            </a:r>
            <a:r>
              <a:rPr lang="en-US" b="1" dirty="0" err="1"/>
              <a:t>componentDidMount</a:t>
            </a:r>
            <a:r>
              <a:rPr lang="en-US" b="1" dirty="0" smtClean="0"/>
              <a:t>()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That would be just another method in your class that is never called, as ignored by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JS classes are just syntactic sugar… no way to specify that a method is overriding one from superclass (and throw exception if misspelled) </a:t>
            </a:r>
          </a:p>
          <a:p>
            <a:r>
              <a:rPr lang="en-US" i="1" dirty="0" smtClean="0"/>
              <a:t>Happy debugging!!!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IDEs like </a:t>
            </a:r>
            <a:r>
              <a:rPr lang="en-US" i="1" dirty="0" err="1" smtClean="0"/>
              <a:t>WebStorm</a:t>
            </a:r>
            <a:r>
              <a:rPr lang="en-US" dirty="0" smtClean="0"/>
              <a:t> can issue warning if a method is never used…</a:t>
            </a:r>
            <a:endParaRPr lang="en-US" dirty="0"/>
          </a:p>
        </p:txBody>
      </p:sp>
      <p:pic>
        <p:nvPicPr>
          <p:cNvPr id="1026" name="Picture 2" descr="Image result for self flagel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98" y="137226"/>
            <a:ext cx="3171455" cy="15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3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4"/>
            <a:ext cx="11807455" cy="4920734"/>
          </a:xfrm>
        </p:spPr>
        <p:txBody>
          <a:bodyPr/>
          <a:lstStyle/>
          <a:p>
            <a:r>
              <a:rPr lang="en-US" i="1" dirty="0" smtClean="0"/>
              <a:t>Hooks</a:t>
            </a:r>
            <a:r>
              <a:rPr lang="en-US" dirty="0" smtClean="0"/>
              <a:t> were introduced later than class components (2019)</a:t>
            </a:r>
          </a:p>
          <a:p>
            <a:r>
              <a:rPr lang="en-US" dirty="0" smtClean="0"/>
              <a:t>Enable to write components as </a:t>
            </a:r>
            <a:r>
              <a:rPr lang="en-US" i="1" dirty="0" smtClean="0"/>
              <a:t>functions with state</a:t>
            </a:r>
          </a:p>
          <a:p>
            <a:r>
              <a:rPr lang="en-US" dirty="0" smtClean="0"/>
              <a:t>Have some advantages, </a:t>
            </a:r>
            <a:r>
              <a:rPr lang="en-US" dirty="0" err="1" smtClean="0"/>
              <a:t>eg</a:t>
            </a:r>
            <a:r>
              <a:rPr lang="en-US" dirty="0" smtClean="0"/>
              <a:t> when need to re-use </a:t>
            </a:r>
            <a:r>
              <a:rPr lang="en-US" dirty="0" err="1" smtClean="0"/>
              <a:t>stateful</a:t>
            </a:r>
            <a:r>
              <a:rPr lang="en-US" dirty="0" smtClean="0"/>
              <a:t> logic</a:t>
            </a:r>
          </a:p>
          <a:p>
            <a:r>
              <a:rPr lang="en-US" i="1" dirty="0" smtClean="0"/>
              <a:t>Hooks</a:t>
            </a:r>
            <a:r>
              <a:rPr lang="en-US" dirty="0" smtClean="0"/>
              <a:t> are currently  the recommended approach to write </a:t>
            </a:r>
            <a:r>
              <a:rPr lang="en-US" i="1" dirty="0" smtClean="0"/>
              <a:t>React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But I prefer classes…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ll</a:t>
            </a:r>
            <a:r>
              <a:rPr lang="en-US" dirty="0" smtClean="0"/>
              <a:t> see </a:t>
            </a:r>
            <a:r>
              <a:rPr lang="en-US" i="1" dirty="0" smtClean="0"/>
              <a:t>Hooks</a:t>
            </a:r>
            <a:r>
              <a:rPr lang="en-US" dirty="0" smtClean="0"/>
              <a:t> just in this class, but you can use them (</a:t>
            </a:r>
            <a:r>
              <a:rPr lang="en-US" dirty="0" err="1" smtClean="0"/>
              <a:t>eg</a:t>
            </a:r>
            <a:r>
              <a:rPr lang="en-US" dirty="0" smtClean="0"/>
              <a:t> in exam) if you prefer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Learn the main concepts behind </a:t>
            </a:r>
            <a:r>
              <a:rPr lang="en-US" i="1" dirty="0"/>
              <a:t>Single-Page-Applications</a:t>
            </a:r>
            <a:r>
              <a:rPr lang="en-US" dirty="0"/>
              <a:t> (SPA)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why direct DOM manipulation is not-recommended, and a library/framework should be rather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Understanding the need for </a:t>
            </a:r>
            <a:r>
              <a:rPr lang="en-US" i="1" dirty="0" smtClean="0"/>
              <a:t>Components</a:t>
            </a:r>
            <a:r>
              <a:rPr lang="en-US" dirty="0" smtClean="0"/>
              <a:t> in SPAs</a:t>
            </a:r>
          </a:p>
          <a:p>
            <a:r>
              <a:rPr lang="en-US" dirty="0" smtClean="0"/>
              <a:t>Introduction to </a:t>
            </a:r>
            <a:r>
              <a:rPr lang="en-US" i="1" dirty="0" smtClean="0"/>
              <a:t>React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dirty="0" smtClean="0"/>
              <a:t>Traditional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719" y="1825625"/>
            <a:ext cx="6128951" cy="4954116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with HTML tags like </a:t>
            </a:r>
            <a:r>
              <a:rPr lang="en-US" b="1" dirty="0" smtClean="0"/>
              <a:t>&lt;a&gt;</a:t>
            </a:r>
            <a:r>
              <a:rPr lang="en-US" dirty="0" smtClean="0"/>
              <a:t> and </a:t>
            </a:r>
            <a:r>
              <a:rPr lang="en-US" b="1" dirty="0" smtClean="0"/>
              <a:t>&lt;form&gt;</a:t>
            </a:r>
          </a:p>
          <a:p>
            <a:r>
              <a:rPr lang="en-US" dirty="0" smtClean="0"/>
              <a:t>Each request is a HTTP message, </a:t>
            </a:r>
            <a:r>
              <a:rPr lang="en-US" dirty="0" err="1" smtClean="0"/>
              <a:t>eg</a:t>
            </a:r>
            <a:r>
              <a:rPr lang="en-US" dirty="0" smtClean="0"/>
              <a:t> GET or POST</a:t>
            </a:r>
          </a:p>
          <a:p>
            <a:r>
              <a:rPr lang="en-US" dirty="0" smtClean="0"/>
              <a:t>Get a full HTML page (could be dynamically generated server side)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2" y="1655805"/>
            <a:ext cx="4940449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425970"/>
            <a:ext cx="10570807" cy="527905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0898"/>
            <a:ext cx="10515600" cy="1325563"/>
          </a:xfrm>
        </p:spPr>
        <p:txBody>
          <a:bodyPr/>
          <a:lstStyle/>
          <a:p>
            <a:r>
              <a:rPr lang="en-US" dirty="0" smtClean="0"/>
              <a:t>Server-Side-Rendering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Single-Page-Applications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870724" cy="4797597"/>
          </a:xfrm>
        </p:spPr>
        <p:txBody>
          <a:bodyPr/>
          <a:lstStyle/>
          <a:p>
            <a:r>
              <a:rPr lang="en-US" dirty="0" smtClean="0"/>
              <a:t>There is only one single HTML file, with no content</a:t>
            </a:r>
          </a:p>
          <a:p>
            <a:r>
              <a:rPr lang="en-US" dirty="0" smtClean="0"/>
              <a:t>All the HTML content is </a:t>
            </a:r>
            <a:r>
              <a:rPr lang="en-US" b="1" dirty="0" smtClean="0"/>
              <a:t>dynamically generated on the browser</a:t>
            </a:r>
            <a:r>
              <a:rPr lang="en-US" dirty="0" smtClean="0"/>
              <a:t> with JavaScript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by manipulating the DOM</a:t>
            </a:r>
          </a:p>
          <a:p>
            <a:r>
              <a:rPr lang="en-US" b="1" dirty="0" smtClean="0"/>
              <a:t>Navigation between pages is simulated </a:t>
            </a:r>
            <a:r>
              <a:rPr lang="en-US" dirty="0" smtClean="0"/>
              <a:t>by modifying the GUI on the fly (including changing the URL in the address 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825624"/>
            <a:ext cx="11747156" cy="4855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 if HTML is generated on browser with JS, we still need to communicate with server</a:t>
            </a:r>
          </a:p>
          <a:p>
            <a:pPr lvl="1"/>
            <a:r>
              <a:rPr lang="en-US" dirty="0" smtClean="0"/>
              <a:t>to save/load data</a:t>
            </a:r>
          </a:p>
          <a:p>
            <a:r>
              <a:rPr lang="en-US" dirty="0" smtClean="0"/>
              <a:t>We will </a:t>
            </a:r>
            <a:r>
              <a:rPr lang="en-US" b="1" dirty="0" smtClean="0"/>
              <a:t>NOT</a:t>
            </a:r>
            <a:r>
              <a:rPr lang="en-US" dirty="0" smtClean="0"/>
              <a:t> get any new HTML file </a:t>
            </a:r>
          </a:p>
          <a:p>
            <a:r>
              <a:rPr lang="en-US" dirty="0" smtClean="0"/>
              <a:t>Just data in JSON format</a:t>
            </a:r>
          </a:p>
          <a:p>
            <a:pPr lvl="1"/>
            <a:r>
              <a:rPr lang="en-US" i="1" dirty="0"/>
              <a:t>JavaScript Object </a:t>
            </a:r>
            <a:r>
              <a:rPr lang="en-US" i="1" dirty="0" smtClean="0"/>
              <a:t>Notation</a:t>
            </a:r>
          </a:p>
          <a:p>
            <a:r>
              <a:rPr lang="en-US" dirty="0" smtClean="0"/>
              <a:t>JS will update DOM based on JSON data</a:t>
            </a:r>
          </a:p>
          <a:p>
            <a:r>
              <a:rPr lang="en-US" i="1" dirty="0" smtClean="0"/>
              <a:t>Web Servers </a:t>
            </a:r>
            <a:r>
              <a:rPr lang="en-US" dirty="0" smtClean="0"/>
              <a:t>will provide the JSON data</a:t>
            </a:r>
          </a:p>
          <a:p>
            <a:pPr lvl="1"/>
            <a:r>
              <a:rPr lang="en-US" dirty="0" smtClean="0"/>
              <a:t>in rest of the course, we will see REST and </a:t>
            </a:r>
            <a:r>
              <a:rPr lang="en-US" dirty="0" err="1" smtClean="0"/>
              <a:t>GrahpQL</a:t>
            </a:r>
            <a:r>
              <a:rPr lang="en-US" dirty="0" smtClean="0"/>
              <a:t>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1" y="1825624"/>
            <a:ext cx="11837773" cy="4871737"/>
          </a:xfrm>
        </p:spPr>
        <p:txBody>
          <a:bodyPr/>
          <a:lstStyle/>
          <a:p>
            <a:r>
              <a:rPr lang="en-US" dirty="0" smtClean="0"/>
              <a:t>Now we can have a LOT of JS code in the frontend</a:t>
            </a:r>
          </a:p>
          <a:p>
            <a:r>
              <a:rPr lang="en-US" i="1" dirty="0" smtClean="0"/>
              <a:t>Manually</a:t>
            </a:r>
            <a:r>
              <a:rPr lang="en-US" dirty="0" smtClean="0"/>
              <a:t> updating the DOM at each </a:t>
            </a:r>
            <a:r>
              <a:rPr lang="en-US" i="1" dirty="0" smtClean="0"/>
              <a:t>state change</a:t>
            </a:r>
            <a:r>
              <a:rPr lang="en-US" dirty="0" smtClean="0"/>
              <a:t>, and at each </a:t>
            </a:r>
            <a:r>
              <a:rPr lang="en-US" i="1" dirty="0" smtClean="0"/>
              <a:t>browser event </a:t>
            </a:r>
            <a:r>
              <a:rPr lang="en-US" dirty="0" smtClean="0"/>
              <a:t>is not scalable</a:t>
            </a:r>
          </a:p>
          <a:p>
            <a:pPr lvl="1"/>
            <a:r>
              <a:rPr lang="en-US" dirty="0" smtClean="0"/>
              <a:t>Can be done, but it quickly becomes a mess</a:t>
            </a:r>
          </a:p>
          <a:p>
            <a:r>
              <a:rPr lang="en-US" dirty="0" smtClean="0"/>
              <a:t>We need design patterns and tool support to handle such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Libraries/Frameworks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0108" cy="48964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Frontend technologies vary very quickly</a:t>
            </a:r>
          </a:p>
          <a:p>
            <a:r>
              <a:rPr lang="en-US" dirty="0" smtClean="0"/>
              <a:t>As this time of writing, there are 3 main ones, all </a:t>
            </a:r>
            <a:r>
              <a:rPr lang="en-US" i="1" dirty="0" smtClean="0"/>
              <a:t>open-source</a:t>
            </a:r>
          </a:p>
          <a:p>
            <a:r>
              <a:rPr lang="en-US" b="1" dirty="0" smtClean="0"/>
              <a:t>React</a:t>
            </a:r>
            <a:r>
              <a:rPr lang="en-US" dirty="0" smtClean="0"/>
              <a:t>: made by Facebook</a:t>
            </a:r>
          </a:p>
          <a:p>
            <a:pPr lvl="1"/>
            <a:r>
              <a:rPr lang="en-US" dirty="0" smtClean="0"/>
              <a:t>the one we use in this course</a:t>
            </a:r>
          </a:p>
          <a:p>
            <a:pPr lvl="1"/>
            <a:r>
              <a:rPr lang="en-US" dirty="0" smtClean="0"/>
              <a:t>most popular, widely used in many Norwegian companies</a:t>
            </a:r>
          </a:p>
          <a:p>
            <a:r>
              <a:rPr lang="en-US" b="1" dirty="0" smtClean="0"/>
              <a:t>Angular</a:t>
            </a:r>
            <a:r>
              <a:rPr lang="en-US" dirty="0" smtClean="0"/>
              <a:t>: made by Google</a:t>
            </a:r>
          </a:p>
          <a:p>
            <a:pPr lvl="1"/>
            <a:r>
              <a:rPr lang="en-US" dirty="0" smtClean="0"/>
              <a:t>whole framework, heavy-weight</a:t>
            </a:r>
          </a:p>
          <a:p>
            <a:pPr lvl="1"/>
            <a:r>
              <a:rPr lang="en-US" dirty="0" smtClean="0"/>
              <a:t>still widely used, but losing popularity</a:t>
            </a:r>
          </a:p>
          <a:p>
            <a:r>
              <a:rPr lang="en-US" b="1" dirty="0" err="1" smtClean="0"/>
              <a:t>Vue</a:t>
            </a:r>
            <a:r>
              <a:rPr lang="en-US" dirty="0" smtClean="0"/>
              <a:t>: one main developer/author</a:t>
            </a:r>
          </a:p>
          <a:p>
            <a:pPr lvl="1"/>
            <a:r>
              <a:rPr lang="en-US" dirty="0" smtClean="0"/>
              <a:t>very popular in Asia </a:t>
            </a:r>
          </a:p>
          <a:p>
            <a:pPr lvl="1"/>
            <a:r>
              <a:rPr lang="en-US" dirty="0" smtClean="0"/>
              <a:t>bus factor…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9" y="1825625"/>
            <a:ext cx="11846011" cy="4847024"/>
          </a:xfrm>
        </p:spPr>
        <p:txBody>
          <a:bodyPr/>
          <a:lstStyle/>
          <a:p>
            <a:r>
              <a:rPr lang="en-US" dirty="0" smtClean="0"/>
              <a:t>Define components (e.g., like objects) with a </a:t>
            </a:r>
            <a:r>
              <a:rPr lang="en-US" b="1" dirty="0" smtClean="0"/>
              <a:t>state</a:t>
            </a:r>
            <a:r>
              <a:rPr lang="en-US" dirty="0" smtClean="0"/>
              <a:t>, and a way to </a:t>
            </a:r>
            <a:r>
              <a:rPr lang="en-US" b="1" dirty="0" smtClean="0"/>
              <a:t>render</a:t>
            </a:r>
            <a:r>
              <a:rPr lang="en-US" dirty="0" smtClean="0"/>
              <a:t> HTML based on such state</a:t>
            </a:r>
          </a:p>
          <a:p>
            <a:r>
              <a:rPr lang="en-US" dirty="0" smtClean="0"/>
              <a:t>Web page represented with a root component, with children components, in a </a:t>
            </a:r>
            <a:r>
              <a:rPr lang="en-US" i="1" dirty="0" smtClean="0"/>
              <a:t>tree</a:t>
            </a:r>
            <a:r>
              <a:rPr lang="en-US" dirty="0" smtClean="0"/>
              <a:t> structure</a:t>
            </a:r>
          </a:p>
          <a:p>
            <a:pPr lvl="1"/>
            <a:r>
              <a:rPr lang="en-US" dirty="0" smtClean="0"/>
              <a:t>each component has its own state, and only knows how to render itself</a:t>
            </a:r>
          </a:p>
          <a:p>
            <a:r>
              <a:rPr lang="en-US" dirty="0" smtClean="0"/>
              <a:t>We will NOT call the rendering directly</a:t>
            </a:r>
          </a:p>
          <a:p>
            <a:r>
              <a:rPr lang="en-US" dirty="0" smtClean="0"/>
              <a:t>We just change the state of the component, and </a:t>
            </a:r>
            <a:r>
              <a:rPr lang="en-US" i="1" dirty="0" smtClean="0"/>
              <a:t>React</a:t>
            </a:r>
            <a:r>
              <a:rPr lang="en-US" dirty="0" smtClean="0"/>
              <a:t> will automatically re-render what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935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Web Development and API Design  Lesson 03: SPA Components</vt:lpstr>
      <vt:lpstr>Goals</vt:lpstr>
      <vt:lpstr>Traditional Web Applications</vt:lpstr>
      <vt:lpstr>Server-Side-Rendering</vt:lpstr>
      <vt:lpstr>Single-Page-Applications (SPA)</vt:lpstr>
      <vt:lpstr>Fetching New Data</vt:lpstr>
      <vt:lpstr>SPA Complexity</vt:lpstr>
      <vt:lpstr>Libraries/Frameworks</vt:lpstr>
      <vt:lpstr>React Components</vt:lpstr>
      <vt:lpstr>Rendering Optimizations</vt:lpstr>
      <vt:lpstr>JSX</vt:lpstr>
      <vt:lpstr>WebPack with Babel</vt:lpstr>
      <vt:lpstr>React.Component Class</vt:lpstr>
      <vt:lpstr>Lifecycle Methods</vt:lpstr>
      <vt:lpstr>JavaScript Woes</vt:lpstr>
      <vt:lpstr>React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347</cp:revision>
  <cp:lastPrinted>2017-12-21T12:07:11Z</cp:lastPrinted>
  <dcterms:created xsi:type="dcterms:W3CDTF">2017-12-10T14:32:25Z</dcterms:created>
  <dcterms:modified xsi:type="dcterms:W3CDTF">2020-01-29T12:22:58Z</dcterms:modified>
</cp:coreProperties>
</file>