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258" r:id="rId4"/>
    <p:sldId id="368" r:id="rId5"/>
    <p:sldId id="257" r:id="rId6"/>
    <p:sldId id="305" r:id="rId7"/>
    <p:sldId id="267" r:id="rId8"/>
    <p:sldId id="266" r:id="rId9"/>
    <p:sldId id="306" r:id="rId10"/>
    <p:sldId id="307" r:id="rId11"/>
    <p:sldId id="337" r:id="rId12"/>
    <p:sldId id="354" r:id="rId13"/>
    <p:sldId id="355" r:id="rId14"/>
    <p:sldId id="356" r:id="rId15"/>
    <p:sldId id="357" r:id="rId16"/>
    <p:sldId id="342" r:id="rId17"/>
    <p:sldId id="343" r:id="rId18"/>
    <p:sldId id="344" r:id="rId19"/>
    <p:sldId id="358" r:id="rId20"/>
    <p:sldId id="345" r:id="rId21"/>
    <p:sldId id="359" r:id="rId22"/>
    <p:sldId id="371" r:id="rId23"/>
    <p:sldId id="370" r:id="rId24"/>
    <p:sldId id="360" r:id="rId25"/>
    <p:sldId id="361" r:id="rId26"/>
    <p:sldId id="372" r:id="rId27"/>
    <p:sldId id="364" r:id="rId28"/>
    <p:sldId id="366" r:id="rId29"/>
    <p:sldId id="367" r:id="rId30"/>
    <p:sldId id="362" r:id="rId31"/>
    <p:sldId id="363" r:id="rId32"/>
    <p:sldId id="365" r:id="rId33"/>
    <p:sldId id="346" r:id="rId34"/>
    <p:sldId id="374" r:id="rId35"/>
    <p:sldId id="348" r:id="rId36"/>
    <p:sldId id="373" r:id="rId37"/>
    <p:sldId id="347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49" r:id="rId46"/>
    <p:sldId id="350" r:id="rId47"/>
    <p:sldId id="351" r:id="rId48"/>
    <p:sldId id="35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51"/>
    <p:restoredTop sz="94545"/>
  </p:normalViewPr>
  <p:slideViewPr>
    <p:cSldViewPr snapToGrid="0" snapToObjects="1">
      <p:cViewPr varScale="1">
        <p:scale>
          <a:sx n="200" d="100"/>
          <a:sy n="200" d="100"/>
        </p:scale>
        <p:origin x="16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323265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506140" y="446485"/>
            <a:ext cx="9167813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939364" y="6500813"/>
            <a:ext cx="301366" cy="297389"/>
          </a:xfrm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3793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349796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298406" y="446484"/>
            <a:ext cx="5000625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892969" y="3348633"/>
            <a:ext cx="5000625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06807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623837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6681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499965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06854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298406" y="3580805"/>
            <a:ext cx="5000625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304236" y="625078"/>
            <a:ext cx="5000626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892969" y="625078"/>
            <a:ext cx="5000625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467839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190625" y="2984579"/>
            <a:ext cx="9810750" cy="5137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72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687861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31828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6771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700"/>
            </a:lvl1pPr>
            <a:lvl2pPr>
              <a:defRPr sz="21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410751" hangingPunct="0"/>
            <a:fld id="{04F1D4A2-813C-F741-B481-C92B3A596030}" type="datetimeFigureOut">
              <a:rPr lang="en-US" sz="2531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12/8/19</a:t>
            </a:fld>
            <a:endParaRPr lang="en-US" sz="2531" ker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10751" hangingPunct="0"/>
            <a:endParaRPr lang="en-US" sz="2531" ker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9365" y="6505278"/>
            <a:ext cx="301366" cy="297389"/>
          </a:xfrm>
        </p:spPr>
        <p:txBody>
          <a:bodyPr/>
          <a:lstStyle/>
          <a:p>
            <a:pPr algn="ctr" defTabSz="410751" hangingPunct="0"/>
            <a:fld id="{8CAA2774-0E84-B44B-9908-35E772124A3E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072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69" y="312539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69" y="183058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39364" y="6505278"/>
            <a:ext cx="301366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41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oMN_xi-AM" TargetMode="External"/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rey.github.io/JavaScript-Equality-Tabl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vents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web_development_and_api_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361292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01: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4"/>
            <a:ext cx="11068987" cy="4800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(JS) has nothing to do with Java</a:t>
            </a:r>
          </a:p>
          <a:p>
            <a:r>
              <a:rPr lang="en-US" dirty="0"/>
              <a:t>Programming language executed in the browser</a:t>
            </a:r>
          </a:p>
          <a:p>
            <a:pPr lvl="1"/>
            <a:r>
              <a:rPr lang="en-US" dirty="0"/>
              <a:t>but now also on the server with </a:t>
            </a:r>
            <a:r>
              <a:rPr lang="en-US" i="1" dirty="0" err="1"/>
              <a:t>NodeJS</a:t>
            </a:r>
            <a:endParaRPr lang="en-US" i="1" dirty="0"/>
          </a:p>
          <a:p>
            <a:r>
              <a:rPr lang="en-US" dirty="0"/>
              <a:t>JS code referenced by webpages like any other resource (</a:t>
            </a:r>
            <a:r>
              <a:rPr lang="en-US" dirty="0" err="1"/>
              <a:t>eg</a:t>
            </a:r>
            <a:r>
              <a:rPr lang="en-US" dirty="0"/>
              <a:t> images and CSS files), or can be embedded directly in HTML</a:t>
            </a:r>
          </a:p>
          <a:p>
            <a:r>
              <a:rPr lang="en-US" dirty="0"/>
              <a:t>JS can manipulate the DOM (Document Object Model) to alter the webpages structure/content based on user’s interactions (</a:t>
            </a:r>
            <a:r>
              <a:rPr lang="en-US" dirty="0" err="1"/>
              <a:t>eg</a:t>
            </a:r>
            <a:r>
              <a:rPr lang="en-US" dirty="0"/>
              <a:t> mouse clicks)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43" y="365125"/>
            <a:ext cx="11408635" cy="1325563"/>
          </a:xfrm>
        </p:spPr>
        <p:txBody>
          <a:bodyPr>
            <a:normAutofit/>
          </a:bodyPr>
          <a:lstStyle/>
          <a:p>
            <a:r>
              <a:rPr lang="en-US" dirty="0"/>
              <a:t>JavaScript is King on the Browser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4"/>
            <a:ext cx="11632506" cy="4822513"/>
          </a:xfrm>
        </p:spPr>
        <p:txBody>
          <a:bodyPr>
            <a:normAutofit/>
          </a:bodyPr>
          <a:lstStyle/>
          <a:p>
            <a:r>
              <a:rPr lang="en-US" dirty="0"/>
              <a:t>If web page needs to execute code on browser, you use JS</a:t>
            </a:r>
          </a:p>
          <a:p>
            <a:r>
              <a:rPr lang="en-US" dirty="0"/>
              <a:t>But historically there were other options in the (not so long ago) past:</a:t>
            </a:r>
          </a:p>
          <a:p>
            <a:pPr lvl="1"/>
            <a:r>
              <a:rPr lang="en-US" dirty="0"/>
              <a:t>Java with Java Applets (practically dead) </a:t>
            </a:r>
          </a:p>
          <a:p>
            <a:pPr lvl="1"/>
            <a:r>
              <a:rPr lang="en-US" dirty="0"/>
              <a:t>Flash (still found in some old web pages)</a:t>
            </a:r>
          </a:p>
          <a:p>
            <a:pPr lvl="1"/>
            <a:r>
              <a:rPr lang="en-US" dirty="0" err="1"/>
              <a:t>Silverligth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Those were not natively supported by browser, and you had to install plugins to run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24" y="365125"/>
            <a:ext cx="11767559" cy="1325563"/>
          </a:xfrm>
        </p:spPr>
        <p:txBody>
          <a:bodyPr>
            <a:noAutofit/>
          </a:bodyPr>
          <a:lstStyle/>
          <a:p>
            <a:r>
              <a:rPr lang="en-US" sz="4800" dirty="0"/>
              <a:t>But JavaScript is a badly designed language…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825624"/>
            <a:ext cx="6939185" cy="4840095"/>
          </a:xfrm>
        </p:spPr>
        <p:txBody>
          <a:bodyPr>
            <a:normAutofit/>
          </a:bodyPr>
          <a:lstStyle/>
          <a:p>
            <a:r>
              <a:rPr lang="en-US" dirty="0"/>
              <a:t>When the most famous book is called “</a:t>
            </a:r>
            <a:r>
              <a:rPr lang="en-US" i="1" dirty="0"/>
              <a:t>The Good Parts</a:t>
            </a:r>
            <a:r>
              <a:rPr lang="en-US" dirty="0"/>
              <a:t>”, that tells you something…</a:t>
            </a:r>
          </a:p>
          <a:p>
            <a:r>
              <a:rPr lang="en-US" dirty="0"/>
              <a:t>However, there are other languages that do </a:t>
            </a:r>
            <a:r>
              <a:rPr lang="en-US" dirty="0" err="1"/>
              <a:t>transpile</a:t>
            </a:r>
            <a:r>
              <a:rPr lang="en-US" dirty="0"/>
              <a:t> to JS, like </a:t>
            </a:r>
            <a:r>
              <a:rPr lang="en-US" i="1" dirty="0" err="1"/>
              <a:t>TypeScript</a:t>
            </a:r>
            <a:r>
              <a:rPr lang="en-US" dirty="0"/>
              <a:t> and </a:t>
            </a:r>
            <a:r>
              <a:rPr lang="en-US" i="1" dirty="0" err="1"/>
              <a:t>Kotlin</a:t>
            </a:r>
            <a:endParaRPr lang="en-US" i="1" dirty="0"/>
          </a:p>
          <a:p>
            <a:r>
              <a:rPr lang="en-US" dirty="0"/>
              <a:t>… and </a:t>
            </a:r>
            <a:r>
              <a:rPr lang="en-US" i="1" dirty="0" err="1"/>
              <a:t>WebAssembly</a:t>
            </a:r>
            <a:r>
              <a:rPr lang="en-US" dirty="0"/>
              <a:t> might (hopefully) replace JS one day…</a:t>
            </a:r>
          </a:p>
        </p:txBody>
      </p:sp>
      <p:pic>
        <p:nvPicPr>
          <p:cNvPr id="4" name="Picture 2" descr="Image result for javascript good 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7097" y="1825625"/>
            <a:ext cx="4717991" cy="35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4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https://www.destroyallsoftware.com/talks/wat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https://www.youtube.com/watch?v=EtoMN_xi-AM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5" y="1825624"/>
            <a:ext cx="11738517" cy="48948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Interpreted</a:t>
            </a:r>
            <a:r>
              <a:rPr lang="en-US" dirty="0"/>
              <a:t>: you do not need to compile it (</a:t>
            </a:r>
            <a:r>
              <a:rPr lang="en-US" dirty="0" err="1"/>
              <a:t>eg</a:t>
            </a:r>
            <a:r>
              <a:rPr lang="en-US" dirty="0"/>
              <a:t>, in contrast to Java which is compiled down to bytecode)</a:t>
            </a:r>
          </a:p>
          <a:p>
            <a:pPr lvl="1"/>
            <a:r>
              <a:rPr lang="en-US" dirty="0"/>
              <a:t>Note: for performance reasons, the </a:t>
            </a:r>
            <a:r>
              <a:rPr lang="en-US" i="1" dirty="0"/>
              <a:t>runtime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a browser like Chrome) will compile JS </a:t>
            </a:r>
            <a:r>
              <a:rPr lang="en-US" i="1" dirty="0"/>
              <a:t>on the fly </a:t>
            </a:r>
            <a:r>
              <a:rPr lang="en-US" dirty="0"/>
              <a:t>into machine code</a:t>
            </a:r>
          </a:p>
          <a:p>
            <a:r>
              <a:rPr lang="en-US" b="1" dirty="0"/>
              <a:t>Dynamically Typed</a:t>
            </a:r>
            <a:r>
              <a:rPr lang="en-US" dirty="0"/>
              <a:t>: when declaring variables, no need to specify the type,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String</a:t>
            </a:r>
            <a:r>
              <a:rPr lang="en-US" dirty="0"/>
              <a:t> or </a:t>
            </a:r>
            <a:r>
              <a:rPr lang="en-US" i="1" dirty="0"/>
              <a:t>Numeric</a:t>
            </a:r>
            <a:r>
              <a:rPr lang="en-US" dirty="0"/>
              <a:t>, and can reassign to different types</a:t>
            </a:r>
          </a:p>
          <a:p>
            <a:r>
              <a:rPr lang="en-US" b="1" dirty="0"/>
              <a:t>Weakly Typed</a:t>
            </a:r>
            <a:r>
              <a:rPr lang="en-US" dirty="0"/>
              <a:t>: you can use operators like “+” and “-” on different types (</a:t>
            </a:r>
            <a:r>
              <a:rPr lang="en-US" dirty="0" err="1"/>
              <a:t>eg</a:t>
            </a:r>
            <a:r>
              <a:rPr lang="en-US" dirty="0"/>
              <a:t> arrays and strings) without throwing errors</a:t>
            </a:r>
          </a:p>
        </p:txBody>
      </p:sp>
    </p:spTree>
    <p:extLst>
      <p:ext uri="{BB962C8B-B14F-4D97-AF65-F5344CB8AC3E}">
        <p14:creationId xmlns:p14="http://schemas.microsoft.com/office/powerpoint/2010/main" val="146199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649307" cy="4850238"/>
          </a:xfrm>
        </p:spPr>
        <p:txBody>
          <a:bodyPr/>
          <a:lstStyle/>
          <a:p>
            <a:r>
              <a:rPr lang="en-US" dirty="0"/>
              <a:t>Can just provide source code directly to the browser</a:t>
            </a:r>
          </a:p>
          <a:p>
            <a:r>
              <a:rPr lang="en-US" dirty="0"/>
              <a:t>Can be directly inside HTML, or in separated “</a:t>
            </a:r>
            <a:r>
              <a:rPr lang="en-US" i="1" dirty="0"/>
              <a:t>.</a:t>
            </a:r>
            <a:r>
              <a:rPr lang="en-US" i="1" dirty="0" err="1"/>
              <a:t>js</a:t>
            </a:r>
            <a:r>
              <a:rPr lang="en-US" dirty="0"/>
              <a:t>” files imported like any other resource (CSS, images, etc.)</a:t>
            </a:r>
          </a:p>
          <a:p>
            <a:r>
              <a:rPr lang="en-US" dirty="0"/>
              <a:t>Note: current practice is to use </a:t>
            </a:r>
            <a:r>
              <a:rPr lang="en-US" i="1" dirty="0" err="1"/>
              <a:t>transpilation</a:t>
            </a:r>
            <a:r>
              <a:rPr lang="en-US" dirty="0"/>
              <a:t> steps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using build tools like </a:t>
            </a:r>
            <a:r>
              <a:rPr lang="en-US" i="1" dirty="0"/>
              <a:t>NPM/YARN</a:t>
            </a:r>
          </a:p>
          <a:p>
            <a:pPr lvl="1"/>
            <a:r>
              <a:rPr lang="en-US" dirty="0"/>
              <a:t>bundle dependencies like libraries (</a:t>
            </a:r>
            <a:r>
              <a:rPr lang="en-US" i="1" dirty="0"/>
              <a:t>React/Angular/</a:t>
            </a:r>
            <a:r>
              <a:rPr lang="en-US" i="1" dirty="0" err="1"/>
              <a:t>Vue</a:t>
            </a:r>
            <a:r>
              <a:rPr lang="en-US" i="1" dirty="0"/>
              <a:t>/</a:t>
            </a:r>
            <a:r>
              <a:rPr lang="en-US" dirty="0"/>
              <a:t>etc.)</a:t>
            </a:r>
          </a:p>
          <a:p>
            <a:pPr lvl="1"/>
            <a:r>
              <a:rPr lang="en-US" dirty="0"/>
              <a:t>transformations to support old browsers</a:t>
            </a:r>
          </a:p>
          <a:p>
            <a:pPr lvl="1"/>
            <a:r>
              <a:rPr lang="en-US" dirty="0"/>
              <a:t>enabling typing with </a:t>
            </a:r>
            <a:r>
              <a:rPr lang="en-US" i="1" dirty="0" err="1"/>
              <a:t>TypeScript</a:t>
            </a:r>
            <a:endParaRPr lang="en-US" i="1" dirty="0"/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4021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98" y="365125"/>
            <a:ext cx="11597268" cy="1325563"/>
          </a:xfrm>
        </p:spPr>
        <p:txBody>
          <a:bodyPr/>
          <a:lstStyle/>
          <a:p>
            <a:r>
              <a:rPr lang="en-US" dirty="0"/>
              <a:t>Dynamically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90" y="1825625"/>
            <a:ext cx="7585642" cy="48428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x = 1;</a:t>
            </a:r>
          </a:p>
          <a:p>
            <a:pPr lvl="1"/>
            <a:r>
              <a:rPr lang="en-US" dirty="0"/>
              <a:t>declare a variable called </a:t>
            </a:r>
            <a:r>
              <a:rPr lang="en-US" b="1" dirty="0"/>
              <a:t>x</a:t>
            </a:r>
            <a:r>
              <a:rPr lang="en-US" dirty="0"/>
              <a:t> with a numeric value equal to </a:t>
            </a:r>
            <a:r>
              <a:rPr lang="en-US" b="1" dirty="0"/>
              <a:t>1</a:t>
            </a:r>
          </a:p>
          <a:p>
            <a:pPr lvl="1"/>
            <a:r>
              <a:rPr lang="en-US" dirty="0"/>
              <a:t>note we did not need to specify the “numeric” type</a:t>
            </a:r>
          </a:p>
          <a:p>
            <a:r>
              <a:rPr lang="en-US" b="1" dirty="0" err="1"/>
              <a:t>var</a:t>
            </a:r>
            <a:r>
              <a:rPr lang="en-US" b="1" dirty="0"/>
              <a:t> x = 1;  </a:t>
            </a:r>
            <a:r>
              <a:rPr lang="en-US" b="1" dirty="0" err="1"/>
              <a:t>var</a:t>
            </a:r>
            <a:r>
              <a:rPr lang="en-US" b="1" dirty="0"/>
              <a:t> x = “a”;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contains a string in the end. So, we changed the type from numeric to string</a:t>
            </a:r>
          </a:p>
          <a:p>
            <a:r>
              <a:rPr lang="en-US" b="1" dirty="0"/>
              <a:t>x = 1</a:t>
            </a:r>
          </a:p>
          <a:p>
            <a:pPr lvl="1"/>
            <a:r>
              <a:rPr lang="en-US" dirty="0"/>
              <a:t>the “</a:t>
            </a:r>
            <a:r>
              <a:rPr lang="en-US" b="1" dirty="0" err="1"/>
              <a:t>var</a:t>
            </a:r>
            <a:r>
              <a:rPr lang="en-US" dirty="0"/>
              <a:t>” and “</a:t>
            </a:r>
            <a:r>
              <a:rPr lang="en-US" b="1" dirty="0"/>
              <a:t>;</a:t>
            </a:r>
            <a:r>
              <a:rPr lang="en-US" dirty="0"/>
              <a:t>” could be omitted, but you should NOT omit them</a:t>
            </a:r>
          </a:p>
          <a:p>
            <a:pPr lvl="1"/>
            <a:r>
              <a:rPr lang="en-US" dirty="0"/>
              <a:t>“</a:t>
            </a:r>
            <a:r>
              <a:rPr lang="en-US" b="1" dirty="0" err="1"/>
              <a:t>var</a:t>
            </a:r>
            <a:r>
              <a:rPr lang="en-US" dirty="0"/>
              <a:t>”: makes a local variable, otherwise is global scope (which is </a:t>
            </a:r>
            <a:r>
              <a:rPr lang="en-US" i="1" dirty="0"/>
              <a:t>bad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omitting “</a:t>
            </a:r>
            <a:r>
              <a:rPr lang="en-US" b="1" dirty="0"/>
              <a:t>;</a:t>
            </a:r>
            <a:r>
              <a:rPr lang="en-US" dirty="0"/>
              <a:t>” can lead to subtle bugs…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Dynamic types: 1. Static types: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365125"/>
            <a:ext cx="4114800" cy="64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8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512446" cy="1325563"/>
          </a:xfrm>
        </p:spPr>
        <p:txBody>
          <a:bodyPr/>
          <a:lstStyle/>
          <a:p>
            <a:r>
              <a:rPr lang="en-US" b="1" dirty="0"/>
              <a:t>let/</a:t>
            </a:r>
            <a:r>
              <a:rPr lang="en-US" b="1" dirty="0" err="1"/>
              <a:t>const</a:t>
            </a:r>
            <a:r>
              <a:rPr lang="en-US" dirty="0"/>
              <a:t> vs. </a:t>
            </a:r>
            <a:r>
              <a:rPr lang="en-US" b="1" dirty="0" err="1"/>
              <a:t>var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825624"/>
            <a:ext cx="11812249" cy="4785037"/>
          </a:xfrm>
        </p:spPr>
        <p:txBody>
          <a:bodyPr/>
          <a:lstStyle/>
          <a:p>
            <a:r>
              <a:rPr lang="en-US" dirty="0"/>
              <a:t>If you declare a variable like </a:t>
            </a:r>
            <a:r>
              <a:rPr lang="en-US" b="1" dirty="0"/>
              <a:t>x = 1</a:t>
            </a:r>
            <a:r>
              <a:rPr lang="en-US" dirty="0"/>
              <a:t>, that will have </a:t>
            </a:r>
            <a:r>
              <a:rPr lang="en-US" i="1" dirty="0"/>
              <a:t>global</a:t>
            </a:r>
            <a:r>
              <a:rPr lang="en-US" dirty="0"/>
              <a:t> </a:t>
            </a:r>
            <a:r>
              <a:rPr lang="en-US" i="1" dirty="0"/>
              <a:t>scope</a:t>
            </a:r>
            <a:r>
              <a:rPr lang="en-US" dirty="0"/>
              <a:t>: you must avoid it</a:t>
            </a:r>
          </a:p>
          <a:p>
            <a:r>
              <a:rPr lang="en-US" b="1" dirty="0" err="1"/>
              <a:t>var</a:t>
            </a:r>
            <a:r>
              <a:rPr lang="en-US" b="1" dirty="0"/>
              <a:t> x = 1</a:t>
            </a:r>
            <a:r>
              <a:rPr lang="en-US" dirty="0"/>
              <a:t>, does declare it a </a:t>
            </a:r>
            <a:r>
              <a:rPr lang="en-US" i="1" dirty="0"/>
              <a:t>function scope</a:t>
            </a:r>
            <a:r>
              <a:rPr lang="en-US" dirty="0"/>
              <a:t>: variable in a block would still be visible after the block inside the same function</a:t>
            </a:r>
          </a:p>
          <a:p>
            <a:r>
              <a:rPr lang="en-US" b="1" dirty="0"/>
              <a:t>let x = 1</a:t>
            </a:r>
            <a:r>
              <a:rPr lang="en-US" dirty="0"/>
              <a:t>, the sane way,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/>
              <a:t>block scope</a:t>
            </a:r>
          </a:p>
          <a:p>
            <a:r>
              <a:rPr lang="en-US" b="1" dirty="0" err="1"/>
              <a:t>const</a:t>
            </a:r>
            <a:r>
              <a:rPr lang="en-US" b="1" dirty="0"/>
              <a:t> x = 1</a:t>
            </a:r>
            <a:r>
              <a:rPr lang="en-US" dirty="0"/>
              <a:t>, </a:t>
            </a:r>
            <a:r>
              <a:rPr lang="en-US" i="1" dirty="0"/>
              <a:t>block scope </a:t>
            </a:r>
            <a:r>
              <a:rPr lang="en-US" dirty="0"/>
              <a:t>like </a:t>
            </a:r>
            <a:r>
              <a:rPr lang="en-US" b="1" dirty="0"/>
              <a:t>let</a:t>
            </a:r>
            <a:r>
              <a:rPr lang="en-US" dirty="0"/>
              <a:t>, but cannot change value (similar to </a:t>
            </a:r>
            <a:r>
              <a:rPr lang="en-US" b="1" dirty="0"/>
              <a:t>final</a:t>
            </a:r>
            <a:r>
              <a:rPr lang="en-US" dirty="0"/>
              <a:t> in Java)</a:t>
            </a:r>
          </a:p>
          <a:p>
            <a:r>
              <a:rPr lang="en-US" dirty="0"/>
              <a:t>In other words, use </a:t>
            </a:r>
            <a:r>
              <a:rPr lang="en-US" b="1" dirty="0"/>
              <a:t>let/</a:t>
            </a:r>
            <a:r>
              <a:rPr lang="en-US" b="1" dirty="0" err="1"/>
              <a:t>const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9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71" y="1546302"/>
            <a:ext cx="11641873" cy="5233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string plus a number? Concatenation</a:t>
            </a:r>
          </a:p>
          <a:p>
            <a:pPr lvl="1"/>
            <a:r>
              <a:rPr lang="en-US" b="1" dirty="0"/>
              <a:t>“a” + 1</a:t>
            </a:r>
            <a:r>
              <a:rPr lang="en-US" dirty="0"/>
              <a:t>  becomes </a:t>
            </a:r>
            <a:r>
              <a:rPr lang="en-US" b="1" dirty="0"/>
              <a:t>“a1”</a:t>
            </a:r>
          </a:p>
          <a:p>
            <a:r>
              <a:rPr lang="en-US" dirty="0"/>
              <a:t>A string minus a number? Result is not a number…</a:t>
            </a:r>
          </a:p>
          <a:p>
            <a:pPr lvl="1"/>
            <a:r>
              <a:rPr lang="en-US" b="1" dirty="0"/>
              <a:t>“a” – 1</a:t>
            </a:r>
            <a:r>
              <a:rPr lang="en-US" dirty="0"/>
              <a:t> becomes </a:t>
            </a:r>
            <a:r>
              <a:rPr lang="en-US" b="1" dirty="0" err="1"/>
              <a:t>NaN</a:t>
            </a:r>
            <a:endParaRPr lang="en-US" b="1" dirty="0"/>
          </a:p>
          <a:p>
            <a:r>
              <a:rPr lang="en-US" dirty="0"/>
              <a:t>An empty object plus an empty array? Numeric 0…</a:t>
            </a:r>
          </a:p>
          <a:p>
            <a:pPr lvl="1"/>
            <a:r>
              <a:rPr lang="en-US" b="1" dirty="0"/>
              <a:t>{} + []</a:t>
            </a:r>
            <a:r>
              <a:rPr lang="en-US" dirty="0"/>
              <a:t> becomes </a:t>
            </a:r>
            <a:r>
              <a:rPr lang="en-US" b="1" dirty="0"/>
              <a:t>0</a:t>
            </a:r>
            <a:r>
              <a:rPr lang="en-US" dirty="0"/>
              <a:t>  </a:t>
            </a:r>
          </a:p>
          <a:p>
            <a:r>
              <a:rPr lang="en-US" dirty="0"/>
              <a:t>Other dynamically typed languages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Python</a:t>
            </a:r>
            <a:r>
              <a:rPr lang="en-US" dirty="0"/>
              <a:t>) would throw an exception at runtime</a:t>
            </a:r>
          </a:p>
          <a:p>
            <a:pPr lvl="1"/>
            <a:r>
              <a:rPr lang="en-US" dirty="0"/>
              <a:t>They are called </a:t>
            </a:r>
            <a:r>
              <a:rPr lang="en-US" i="1" dirty="0"/>
              <a:t>Strongly Typed</a:t>
            </a:r>
          </a:p>
          <a:p>
            <a:r>
              <a:rPr lang="en-US" dirty="0"/>
              <a:t>Statically typed languages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Java</a:t>
            </a:r>
            <a:r>
              <a:rPr lang="en-US" dirty="0"/>
              <a:t>) would not even </a:t>
            </a:r>
            <a:r>
              <a:rPr lang="en-US" i="1" dirty="0"/>
              <a:t>compile</a:t>
            </a:r>
          </a:p>
          <a:p>
            <a:pPr lvl="1"/>
            <a:r>
              <a:rPr lang="en-US" dirty="0"/>
              <a:t>with the only </a:t>
            </a:r>
            <a:r>
              <a:rPr lang="en-US" i="1" dirty="0"/>
              <a:t>exception</a:t>
            </a:r>
            <a:r>
              <a:rPr lang="en-US" dirty="0"/>
              <a:t> of “+” on String objects </a:t>
            </a:r>
          </a:p>
        </p:txBody>
      </p:sp>
    </p:spTree>
    <p:extLst>
      <p:ext uri="{BB962C8B-B14F-4D97-AF65-F5344CB8AC3E}">
        <p14:creationId xmlns:p14="http://schemas.microsoft.com/office/powerpoint/2010/main" val="241175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>
            <a:normAutofit/>
          </a:bodyPr>
          <a:lstStyle/>
          <a:p>
            <a:r>
              <a:rPr lang="en-US" dirty="0"/>
              <a:t>Develop </a:t>
            </a:r>
            <a:r>
              <a:rPr lang="en-US" b="1" dirty="0"/>
              <a:t>Web Applications</a:t>
            </a:r>
            <a:r>
              <a:rPr lang="en-US" dirty="0"/>
              <a:t>, with focus on </a:t>
            </a:r>
            <a:r>
              <a:rPr lang="en-US" b="1" dirty="0"/>
              <a:t>Frontend</a:t>
            </a:r>
          </a:p>
          <a:p>
            <a:r>
              <a:rPr lang="en-US" dirty="0"/>
              <a:t>Technical details of JavaScript, but NOT web design</a:t>
            </a:r>
          </a:p>
          <a:p>
            <a:r>
              <a:rPr lang="en-US" i="1" dirty="0"/>
              <a:t>Single-Page Applications (SPA)</a:t>
            </a:r>
          </a:p>
          <a:p>
            <a:pPr lvl="1"/>
            <a:r>
              <a:rPr lang="en-US" dirty="0"/>
              <a:t>client-side HTML rendering, using </a:t>
            </a:r>
            <a:r>
              <a:rPr lang="en-US" i="1" dirty="0"/>
              <a:t>React</a:t>
            </a:r>
            <a:r>
              <a:rPr lang="en-US" dirty="0"/>
              <a:t> from Facebook</a:t>
            </a:r>
          </a:p>
          <a:p>
            <a:r>
              <a:rPr lang="en-US" dirty="0"/>
              <a:t>Intro to </a:t>
            </a:r>
            <a:r>
              <a:rPr lang="en-US" i="1" dirty="0"/>
              <a:t>REST </a:t>
            </a:r>
            <a:r>
              <a:rPr lang="en-US" dirty="0"/>
              <a:t>and </a:t>
            </a:r>
            <a:r>
              <a:rPr lang="en-US" i="1" dirty="0" err="1"/>
              <a:t>GraphQL</a:t>
            </a:r>
            <a:r>
              <a:rPr lang="en-US" dirty="0"/>
              <a:t> web services</a:t>
            </a:r>
          </a:p>
          <a:p>
            <a:pPr lvl="1"/>
            <a:r>
              <a:rPr lang="en-US" dirty="0"/>
              <a:t>JS on the server, using </a:t>
            </a:r>
            <a:r>
              <a:rPr lang="en-US" i="1" dirty="0" err="1"/>
              <a:t>NodeJS</a:t>
            </a:r>
            <a:endParaRPr lang="en-US" i="1" dirty="0"/>
          </a:p>
          <a:p>
            <a:r>
              <a:rPr lang="en-US" i="1" dirty="0" err="1"/>
              <a:t>Websockets</a:t>
            </a:r>
            <a:endParaRPr lang="en-US" i="1" dirty="0"/>
          </a:p>
          <a:p>
            <a:r>
              <a:rPr lang="en-US" i="1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/>
              <a:t>Quiz: what is the result of this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1" y="3560163"/>
            <a:ext cx="11788140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/>
              <a:t>('</a:t>
            </a:r>
            <a:r>
              <a:rPr lang="en-US" sz="6600" b="1" dirty="0" err="1"/>
              <a:t>b'+'a</a:t>
            </a:r>
            <a:r>
              <a:rPr lang="en-US" sz="6600" b="1" dirty="0"/>
              <a:t>'+ + 'a' + 'a').</a:t>
            </a:r>
            <a:r>
              <a:rPr lang="en-US" sz="6600" b="1" dirty="0" err="1"/>
              <a:t>toLowerCase</a:t>
            </a:r>
            <a:r>
              <a:rPr lang="en-US" sz="6600" b="1" dirty="0"/>
              <a:t>()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36431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banana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825624"/>
            <a:ext cx="11673840" cy="48571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i="1" dirty="0"/>
              <a:t>obviously</a:t>
            </a:r>
            <a:r>
              <a:rPr lang="en-US" dirty="0"/>
              <a:t>”…</a:t>
            </a:r>
          </a:p>
          <a:p>
            <a:r>
              <a:rPr lang="en-US" b="1" dirty="0"/>
              <a:t>‘b’+ ‘a’ </a:t>
            </a:r>
            <a:r>
              <a:rPr lang="en-US" dirty="0"/>
              <a:t>=</a:t>
            </a:r>
            <a:r>
              <a:rPr lang="en-US" b="1" dirty="0"/>
              <a:t> ‘</a:t>
            </a:r>
            <a:r>
              <a:rPr lang="en-US" b="1" dirty="0" err="1"/>
              <a:t>ba</a:t>
            </a:r>
            <a:r>
              <a:rPr lang="en-US" b="1" dirty="0"/>
              <a:t>’</a:t>
            </a:r>
          </a:p>
          <a:p>
            <a:pPr lvl="1"/>
            <a:r>
              <a:rPr lang="en-US" dirty="0"/>
              <a:t>concatenation of strings… that’s OK</a:t>
            </a:r>
          </a:p>
          <a:p>
            <a:r>
              <a:rPr lang="en-US" b="1" dirty="0"/>
              <a:t>‘a’ + + ‘a’</a:t>
            </a:r>
            <a:r>
              <a:rPr lang="en-US" dirty="0"/>
              <a:t> is equivalent to </a:t>
            </a:r>
            <a:r>
              <a:rPr lang="en-US" b="1" dirty="0"/>
              <a:t>‘a’ + (+ ‘a’)</a:t>
            </a:r>
          </a:p>
          <a:p>
            <a:r>
              <a:rPr lang="en-US" b="1" dirty="0"/>
              <a:t> (+ ‘a’)  </a:t>
            </a:r>
            <a:r>
              <a:rPr lang="en-US" dirty="0"/>
              <a:t>does try to convert the content of the string as positive number… but </a:t>
            </a:r>
            <a:r>
              <a:rPr lang="en-US" b="1" dirty="0"/>
              <a:t>‘a’</a:t>
            </a:r>
            <a:r>
              <a:rPr lang="en-US" dirty="0"/>
              <a:t> is </a:t>
            </a:r>
            <a:r>
              <a:rPr lang="en-US" i="1" dirty="0"/>
              <a:t>not a number</a:t>
            </a:r>
            <a:r>
              <a:rPr lang="en-US" dirty="0"/>
              <a:t>, so get a </a:t>
            </a:r>
            <a:r>
              <a:rPr lang="en-US" b="1" dirty="0" err="1"/>
              <a:t>NaN</a:t>
            </a:r>
            <a:r>
              <a:rPr lang="en-US" dirty="0"/>
              <a:t> result</a:t>
            </a:r>
          </a:p>
          <a:p>
            <a:r>
              <a:rPr lang="en-US" b="1" dirty="0"/>
              <a:t>‘a’ + + ‘a’</a:t>
            </a:r>
            <a:r>
              <a:rPr lang="en-US" dirty="0"/>
              <a:t> = </a:t>
            </a:r>
            <a:r>
              <a:rPr lang="en-US" b="1" dirty="0"/>
              <a:t>‘a’ + (+ ‘a’)</a:t>
            </a:r>
            <a:r>
              <a:rPr lang="en-US" dirty="0"/>
              <a:t> = </a:t>
            </a:r>
            <a:r>
              <a:rPr lang="en-US" b="1" dirty="0"/>
              <a:t>‘a’ + </a:t>
            </a:r>
            <a:r>
              <a:rPr lang="en-US" b="1" dirty="0" err="1"/>
              <a:t>NaN</a:t>
            </a:r>
            <a:r>
              <a:rPr lang="en-US" dirty="0"/>
              <a:t> = </a:t>
            </a:r>
            <a:r>
              <a:rPr lang="en-US" b="1" dirty="0"/>
              <a:t>‘</a:t>
            </a:r>
            <a:r>
              <a:rPr lang="en-US" b="1" dirty="0" err="1"/>
              <a:t>aNaN</a:t>
            </a:r>
            <a:r>
              <a:rPr lang="en-US" b="1" dirty="0"/>
              <a:t>’</a:t>
            </a:r>
          </a:p>
          <a:p>
            <a:r>
              <a:rPr lang="en-US" b="1" dirty="0"/>
              <a:t>'</a:t>
            </a:r>
            <a:r>
              <a:rPr lang="en-US" b="1" dirty="0" err="1"/>
              <a:t>b'+'a</a:t>
            </a:r>
            <a:r>
              <a:rPr lang="en-US" b="1" dirty="0"/>
              <a:t>'+ + 'a' + 'a' </a:t>
            </a:r>
            <a:r>
              <a:rPr lang="en-US" dirty="0"/>
              <a:t>= </a:t>
            </a:r>
            <a:r>
              <a:rPr lang="en-US" b="1" dirty="0"/>
              <a:t>‘</a:t>
            </a:r>
            <a:r>
              <a:rPr lang="en-US" b="1" dirty="0" err="1"/>
              <a:t>baNaNa</a:t>
            </a:r>
            <a:r>
              <a:rPr lang="en-US" b="1" dirty="0"/>
              <a:t>’</a:t>
            </a:r>
          </a:p>
          <a:p>
            <a:r>
              <a:rPr lang="en-US" dirty="0"/>
              <a:t>the </a:t>
            </a:r>
            <a:r>
              <a:rPr lang="en-US" b="1" dirty="0"/>
              <a:t>.</a:t>
            </a:r>
            <a:r>
              <a:rPr lang="en-US" b="1" dirty="0" err="1"/>
              <a:t>toLowerCase</a:t>
            </a:r>
            <a:r>
              <a:rPr lang="en-US" b="1" dirty="0"/>
              <a:t>() </a:t>
            </a:r>
            <a:r>
              <a:rPr lang="en-US" dirty="0"/>
              <a:t>just changes the </a:t>
            </a:r>
            <a:r>
              <a:rPr lang="en-US" b="1" dirty="0"/>
              <a:t>‘N’</a:t>
            </a:r>
            <a:r>
              <a:rPr lang="en-US" dirty="0"/>
              <a:t> into </a:t>
            </a:r>
            <a:r>
              <a:rPr lang="en-US" b="1" dirty="0"/>
              <a:t>‘n’</a:t>
            </a:r>
          </a:p>
        </p:txBody>
      </p:sp>
      <p:pic>
        <p:nvPicPr>
          <p:cNvPr id="1026" name="Picture 2" descr="Image result for ban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79" y="61062"/>
            <a:ext cx="4338955" cy="287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7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/>
              <a:t>Quiz: what is the result of this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3560163"/>
            <a:ext cx="11001531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+(!![]+!![]+!![]+!![]+[]+(!![]+!![]))</a:t>
            </a:r>
          </a:p>
        </p:txBody>
      </p:sp>
    </p:spTree>
    <p:extLst>
      <p:ext uri="{BB962C8B-B14F-4D97-AF65-F5344CB8AC3E}">
        <p14:creationId xmlns:p14="http://schemas.microsoft.com/office/powerpoint/2010/main" val="41527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/>
              <a:t>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1825624"/>
            <a:ext cx="11624872" cy="4792533"/>
          </a:xfrm>
        </p:spPr>
        <p:txBody>
          <a:bodyPr/>
          <a:lstStyle/>
          <a:p>
            <a:r>
              <a:rPr lang="en-US" i="1" dirty="0"/>
              <a:t>Obviously</a:t>
            </a:r>
            <a:r>
              <a:rPr lang="en-US" dirty="0"/>
              <a:t>…</a:t>
            </a:r>
          </a:p>
          <a:p>
            <a:r>
              <a:rPr lang="en-US" b="1" dirty="0"/>
              <a:t>[]</a:t>
            </a:r>
            <a:r>
              <a:rPr lang="en-US" dirty="0"/>
              <a:t>: empty array</a:t>
            </a:r>
          </a:p>
          <a:p>
            <a:r>
              <a:rPr lang="en-US" b="1" dirty="0"/>
              <a:t>![]</a:t>
            </a:r>
            <a:r>
              <a:rPr lang="en-US" dirty="0"/>
              <a:t>: negation of an array, which obviously returns </a:t>
            </a:r>
            <a:r>
              <a:rPr lang="en-US" b="1" dirty="0"/>
              <a:t>false</a:t>
            </a:r>
          </a:p>
          <a:p>
            <a:r>
              <a:rPr lang="en-US" b="1" dirty="0"/>
              <a:t>!![]</a:t>
            </a:r>
            <a:r>
              <a:rPr lang="en-US" dirty="0"/>
              <a:t>: equivalent to </a:t>
            </a:r>
            <a:r>
              <a:rPr lang="en-US" b="1" dirty="0"/>
              <a:t>!false</a:t>
            </a:r>
            <a:r>
              <a:rPr lang="en-US" dirty="0"/>
              <a:t>, which results in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this actually makes sense…</a:t>
            </a:r>
          </a:p>
          <a:p>
            <a:r>
              <a:rPr lang="en-US" b="1" dirty="0"/>
              <a:t>!![]+!![]</a:t>
            </a:r>
            <a:r>
              <a:rPr lang="en-US" dirty="0"/>
              <a:t>: equivalent to </a:t>
            </a:r>
            <a:r>
              <a:rPr lang="en-US" b="1" dirty="0" err="1"/>
              <a:t>true+true</a:t>
            </a:r>
            <a:r>
              <a:rPr lang="en-US" dirty="0"/>
              <a:t>, which JS converts to numbers, and sees </a:t>
            </a:r>
            <a:r>
              <a:rPr lang="en-US" b="1" dirty="0"/>
              <a:t>1+1</a:t>
            </a:r>
          </a:p>
          <a:p>
            <a:r>
              <a:rPr lang="en-US" b="1" dirty="0"/>
              <a:t>!![]+!![]+!![]+!![]</a:t>
            </a:r>
            <a:r>
              <a:rPr lang="en-US" dirty="0"/>
              <a:t>: equivalent to </a:t>
            </a:r>
            <a:r>
              <a:rPr lang="en-US" b="1" dirty="0"/>
              <a:t>1+1+1+1</a:t>
            </a:r>
            <a:r>
              <a:rPr lang="en-US" dirty="0"/>
              <a:t>, which is </a:t>
            </a:r>
            <a:r>
              <a:rPr lang="en-US" b="1" dirty="0"/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427361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54852" cy="49124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!![]+!![]+!![]+!![]+[]</a:t>
            </a:r>
            <a:r>
              <a:rPr lang="en-US" dirty="0"/>
              <a:t>: equivalent to </a:t>
            </a:r>
            <a:r>
              <a:rPr lang="en-US" b="1" dirty="0"/>
              <a:t>4+[]</a:t>
            </a:r>
            <a:r>
              <a:rPr lang="en-US" dirty="0"/>
              <a:t>, which JS sees as a concatenation of strings, where </a:t>
            </a:r>
            <a:r>
              <a:rPr lang="en-US" b="1" dirty="0"/>
              <a:t>[]</a:t>
            </a:r>
            <a:r>
              <a:rPr lang="en-US" dirty="0"/>
              <a:t> is </a:t>
            </a:r>
            <a:r>
              <a:rPr lang="en-US" i="1" dirty="0"/>
              <a:t>obviously</a:t>
            </a:r>
            <a:r>
              <a:rPr lang="en-US" dirty="0"/>
              <a:t> coerced into the empty string, so result is </a:t>
            </a:r>
            <a:r>
              <a:rPr lang="en-US" b="1" dirty="0"/>
              <a:t>“4”+ “”</a:t>
            </a:r>
            <a:r>
              <a:rPr lang="en-US" dirty="0"/>
              <a:t>, which is just </a:t>
            </a:r>
            <a:r>
              <a:rPr lang="en-US" b="1" dirty="0"/>
              <a:t>“4”</a:t>
            </a:r>
            <a:r>
              <a:rPr lang="en-US" dirty="0"/>
              <a:t> </a:t>
            </a:r>
          </a:p>
          <a:p>
            <a:r>
              <a:rPr lang="en-US" b="1" dirty="0"/>
              <a:t>!![]+!![]+!![]+!![]+[]+(!![]+!![])</a:t>
            </a:r>
            <a:r>
              <a:rPr lang="en-US" dirty="0"/>
              <a:t>: equivalent to </a:t>
            </a:r>
            <a:r>
              <a:rPr lang="en-US" b="1" dirty="0"/>
              <a:t>“4”+2</a:t>
            </a:r>
            <a:r>
              <a:rPr lang="en-US" dirty="0"/>
              <a:t>, which, as a concatenation of strings and not numbers, results into </a:t>
            </a:r>
            <a:r>
              <a:rPr lang="en-US" b="1" dirty="0"/>
              <a:t>“42”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b="1" dirty="0"/>
              <a:t>2</a:t>
            </a:r>
            <a:r>
              <a:rPr lang="en-US" dirty="0"/>
              <a:t> is coerced into a string like </a:t>
            </a:r>
            <a:r>
              <a:rPr lang="en-US" b="1" dirty="0"/>
              <a:t>“2”</a:t>
            </a:r>
            <a:r>
              <a:rPr lang="en-US" dirty="0"/>
              <a:t>, and NOT </a:t>
            </a:r>
            <a:r>
              <a:rPr lang="en-US" b="1" dirty="0"/>
              <a:t>“4”</a:t>
            </a:r>
            <a:r>
              <a:rPr lang="en-US" dirty="0"/>
              <a:t> into a number like </a:t>
            </a:r>
            <a:r>
              <a:rPr lang="en-US" b="1" dirty="0"/>
              <a:t>4</a:t>
            </a:r>
          </a:p>
          <a:p>
            <a:r>
              <a:rPr lang="en-US" b="1" dirty="0"/>
              <a:t>+(!![]+!![]+!![]+!![]+[]+(!![]+!![]))</a:t>
            </a:r>
            <a:r>
              <a:rPr lang="en-US" dirty="0"/>
              <a:t>: equivalent to </a:t>
            </a:r>
            <a:r>
              <a:rPr lang="en-US" b="1" dirty="0"/>
              <a:t>+(“42”)</a:t>
            </a:r>
            <a:r>
              <a:rPr lang="en-US" dirty="0"/>
              <a:t>, which considers the string as a positive number, and so coerced into </a:t>
            </a:r>
            <a:r>
              <a:rPr lang="en-US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6365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365125"/>
            <a:ext cx="11673840" cy="17151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+(!![]+!![]+!![]+!![]+[]+(!![]+!![]))</a:t>
            </a:r>
            <a:br>
              <a:rPr lang="en-US" dirty="0"/>
            </a:br>
            <a:r>
              <a:rPr lang="en-US" dirty="0"/>
              <a:t>yes… obviously </a:t>
            </a:r>
            <a:r>
              <a:rPr lang="en-US" b="1" dirty="0"/>
              <a:t>42</a:t>
            </a:r>
            <a:r>
              <a:rPr lang="en-US" dirty="0"/>
              <a:t>…</a:t>
            </a:r>
          </a:p>
        </p:txBody>
      </p:sp>
      <p:pic>
        <p:nvPicPr>
          <p:cNvPr id="2050" name="Picture 2" descr="Image result for picard meme facep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21" y="2400094"/>
            <a:ext cx="7737157" cy="434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6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Anyway… why </a:t>
            </a:r>
            <a:r>
              <a:rPr lang="en-US" b="1" dirty="0"/>
              <a:t>42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8" y="1825625"/>
            <a:ext cx="8295502" cy="4767606"/>
          </a:xfrm>
        </p:spPr>
        <p:txBody>
          <a:bodyPr/>
          <a:lstStyle/>
          <a:p>
            <a:r>
              <a:rPr lang="en-US" dirty="0"/>
              <a:t>You will see </a:t>
            </a:r>
            <a:r>
              <a:rPr lang="en-US" b="1" dirty="0"/>
              <a:t>42</a:t>
            </a:r>
            <a:r>
              <a:rPr lang="en-US" dirty="0"/>
              <a:t> all the time…</a:t>
            </a:r>
          </a:p>
          <a:p>
            <a:r>
              <a:rPr lang="en-US" dirty="0"/>
              <a:t>Geeky reference to the “</a:t>
            </a: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Hitchhiker's Guide to the Galaxy</a:t>
            </a:r>
            <a:r>
              <a:rPr lang="en-US" dirty="0"/>
              <a:t>”</a:t>
            </a:r>
          </a:p>
          <a:p>
            <a:r>
              <a:rPr lang="en-US" dirty="0"/>
              <a:t>It is the “</a:t>
            </a:r>
            <a:r>
              <a:rPr lang="en-US" b="1" i="1" dirty="0"/>
              <a:t>Answer</a:t>
            </a:r>
            <a:r>
              <a:rPr lang="en-US" i="1" dirty="0"/>
              <a:t> to the Ultimate Question of Life, the Universe, and Everything</a:t>
            </a:r>
            <a:r>
              <a:rPr lang="en-US" dirty="0"/>
              <a:t>”</a:t>
            </a:r>
          </a:p>
        </p:txBody>
      </p:sp>
      <p:pic>
        <p:nvPicPr>
          <p:cNvPr id="2050" name="Picture 2" descr="Image result for hitchhiker's guide to the gala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50" y="247136"/>
            <a:ext cx="1709155" cy="25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itchhiker's guide to the gal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02" y="3089189"/>
            <a:ext cx="2994908" cy="350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65125"/>
            <a:ext cx="11391900" cy="2663825"/>
          </a:xfrm>
        </p:spPr>
        <p:txBody>
          <a:bodyPr>
            <a:normAutofit fontScale="90000"/>
          </a:bodyPr>
          <a:lstStyle/>
          <a:p>
            <a:r>
              <a:rPr lang="en-US" dirty="0"/>
              <a:t>Quiz: what happens when you sort an array of integers like the following?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4325"/>
            <a:ext cx="10515600" cy="205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[3,18,1,2].sort()</a:t>
            </a:r>
          </a:p>
        </p:txBody>
      </p:sp>
    </p:spTree>
    <p:extLst>
      <p:ext uri="{BB962C8B-B14F-4D97-AF65-F5344CB8AC3E}">
        <p14:creationId xmlns:p14="http://schemas.microsoft.com/office/powerpoint/2010/main" val="161204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[1, 18, 2, 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825625"/>
            <a:ext cx="11725274" cy="4813300"/>
          </a:xfrm>
        </p:spPr>
        <p:txBody>
          <a:bodyPr>
            <a:normAutofit/>
          </a:bodyPr>
          <a:lstStyle/>
          <a:p>
            <a:r>
              <a:rPr lang="en-US" i="1" dirty="0"/>
              <a:t>“Obviously”</a:t>
            </a:r>
            <a:r>
              <a:rPr lang="en-US" dirty="0"/>
              <a:t> </a:t>
            </a:r>
            <a:r>
              <a:rPr lang="en-US" b="1" dirty="0"/>
              <a:t>18</a:t>
            </a:r>
            <a:r>
              <a:rPr lang="en-US" dirty="0"/>
              <a:t> is </a:t>
            </a:r>
            <a:r>
              <a:rPr lang="en-US" i="1" dirty="0"/>
              <a:t>smaller</a:t>
            </a:r>
            <a:r>
              <a:rPr lang="en-US" dirty="0"/>
              <a:t> than </a:t>
            </a:r>
            <a:r>
              <a:rPr lang="en-US" b="1" dirty="0"/>
              <a:t>2</a:t>
            </a:r>
            <a:r>
              <a:rPr lang="en-US" dirty="0"/>
              <a:t> and </a:t>
            </a:r>
            <a:r>
              <a:rPr lang="en-US" b="1" dirty="0"/>
              <a:t>3</a:t>
            </a:r>
            <a:r>
              <a:rPr lang="en-US" dirty="0"/>
              <a:t>, isn’t it?</a:t>
            </a:r>
          </a:p>
          <a:p>
            <a:r>
              <a:rPr lang="en-US" dirty="0"/>
              <a:t>What the heck is happening here?</a:t>
            </a:r>
          </a:p>
          <a:p>
            <a:r>
              <a:rPr lang="en-US" dirty="0"/>
              <a:t>JS has no concept of typed array… you could add all different kinds of types in same array</a:t>
            </a:r>
          </a:p>
          <a:p>
            <a:r>
              <a:rPr lang="en-US" dirty="0"/>
              <a:t>So, no default way to define ordering on a JS array</a:t>
            </a:r>
          </a:p>
          <a:p>
            <a:r>
              <a:rPr lang="en-US" dirty="0"/>
              <a:t>JS, by default, converts all values into STRINGs, and does comparisons based on string ordering</a:t>
            </a:r>
          </a:p>
          <a:p>
            <a:r>
              <a:rPr lang="en-US" dirty="0"/>
              <a:t>The string </a:t>
            </a:r>
            <a:r>
              <a:rPr lang="en-US" b="1" dirty="0"/>
              <a:t>“18”</a:t>
            </a:r>
            <a:r>
              <a:rPr lang="en-US" dirty="0"/>
              <a:t> is smaller than string </a:t>
            </a:r>
            <a:r>
              <a:rPr lang="en-US" b="1" dirty="0"/>
              <a:t>“2”</a:t>
            </a:r>
            <a:r>
              <a:rPr lang="en-US" dirty="0"/>
              <a:t>, as starting with a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52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Do Drugs…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5"/>
            <a:ext cx="11527436" cy="134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Otherwise, one day you might end up designing languages like JavaScript…</a:t>
            </a:r>
          </a:p>
        </p:txBody>
      </p:sp>
      <p:pic>
        <p:nvPicPr>
          <p:cNvPr id="1026" name="Picture 2" descr="Image result for do not do dru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98" y="3664714"/>
            <a:ext cx="5134132" cy="28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2169815" y="342846"/>
            <a:ext cx="7377207" cy="77744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5400" dirty="0"/>
              <a:t>About Me</a:t>
            </a:r>
          </a:p>
        </p:txBody>
      </p:sp>
      <p:pic>
        <p:nvPicPr>
          <p:cNvPr id="122" name="andrea_phot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1681" y="802817"/>
            <a:ext cx="1836420" cy="230133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0041765" y="3204958"/>
            <a:ext cx="1016251" cy="3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ctr" defTabSz="410751" hangingPunct="0"/>
            <a:r>
              <a:rPr lang="en-US" sz="1100" kern="0" dirty="0">
                <a:solidFill>
                  <a:srgbClr val="000000"/>
                </a:solidFill>
                <a:latin typeface="Helvetica Light"/>
                <a:sym typeface="Helvetica Light"/>
              </a:rPr>
              <a:t>Prof</a:t>
            </a:r>
            <a:r>
              <a:rPr sz="1100" kern="0" dirty="0">
                <a:solidFill>
                  <a:srgbClr val="000000"/>
                </a:solidFill>
                <a:latin typeface="Helvetica Light"/>
                <a:sym typeface="Helvetica Light"/>
              </a:rPr>
              <a:t>. Andrea Arcuri</a:t>
            </a:r>
          </a:p>
        </p:txBody>
      </p:sp>
      <p:pic>
        <p:nvPicPr>
          <p:cNvPr id="124" name="2000px-Italy_looking_like_the_flag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535" y="1689720"/>
            <a:ext cx="1445636" cy="170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Leaning_Tower_of_Pisa_(April_2012)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3555" y="1689719"/>
            <a:ext cx="1050768" cy="1668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Flag_of_the_USA_Oct201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8930" y="2826392"/>
            <a:ext cx="1009509" cy="757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Flag_of_the_United_Kingdom.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6820" y="1609958"/>
            <a:ext cx="1981200" cy="99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imula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330" y="4002640"/>
            <a:ext cx="3802401" cy="870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westerngeco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6954" y="3865295"/>
            <a:ext cx="2388245" cy="921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ienta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342" y="5524218"/>
            <a:ext cx="2879605" cy="998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telenor-logo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590" y="5280469"/>
            <a:ext cx="2698809" cy="1190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University of Luxembourg-VTxOGTxAjWS9KLNLwY9KhzbIU5oKuGkG.jp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342" y="5280469"/>
            <a:ext cx="1599857" cy="1432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04" y="4002640"/>
            <a:ext cx="2060416" cy="11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944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06" y="287722"/>
            <a:ext cx="7587048" cy="6319024"/>
          </a:xfrm>
        </p:spPr>
        <p:txBody>
          <a:bodyPr>
            <a:normAutofit/>
          </a:bodyPr>
          <a:lstStyle/>
          <a:p>
            <a:r>
              <a:rPr lang="en-US" dirty="0"/>
              <a:t>By now… you should have guessed what is my opinion of JavaScript</a:t>
            </a:r>
          </a:p>
          <a:p>
            <a:r>
              <a:rPr lang="en-US" dirty="0"/>
              <a:t>But JS is a </a:t>
            </a:r>
            <a:r>
              <a:rPr lang="en-US" i="1" dirty="0"/>
              <a:t>must</a:t>
            </a:r>
            <a:r>
              <a:rPr lang="en-US" dirty="0"/>
              <a:t> to learn if you are dealing with web development…</a:t>
            </a:r>
          </a:p>
          <a:p>
            <a:r>
              <a:rPr lang="en-US" dirty="0"/>
              <a:t>… even if you just want to focus on backend</a:t>
            </a:r>
          </a:p>
          <a:p>
            <a:r>
              <a:rPr lang="en-US" dirty="0"/>
              <a:t>Until </a:t>
            </a:r>
            <a:r>
              <a:rPr lang="en-US" i="1" dirty="0" err="1"/>
              <a:t>WebAssembly</a:t>
            </a:r>
            <a:r>
              <a:rPr lang="en-US" dirty="0"/>
              <a:t> will support DOM manipulation, or </a:t>
            </a:r>
            <a:r>
              <a:rPr lang="en-US" i="1" dirty="0" err="1"/>
              <a:t>Kotlin</a:t>
            </a:r>
            <a:r>
              <a:rPr lang="en-US" dirty="0"/>
              <a:t> </a:t>
            </a:r>
            <a:r>
              <a:rPr lang="en-US" dirty="0" err="1"/>
              <a:t>transpilation</a:t>
            </a:r>
            <a:r>
              <a:rPr lang="en-US" dirty="0"/>
              <a:t> will have better support, unfortunately we need to endure JS</a:t>
            </a:r>
          </a:p>
          <a:p>
            <a:pPr lvl="1"/>
            <a:r>
              <a:rPr lang="en-US" i="1" dirty="0" err="1"/>
              <a:t>TypeScript</a:t>
            </a:r>
            <a:r>
              <a:rPr lang="en-US" dirty="0"/>
              <a:t> can ease the pain meanwhile…</a:t>
            </a:r>
          </a:p>
        </p:txBody>
      </p:sp>
      <p:pic>
        <p:nvPicPr>
          <p:cNvPr id="3076" name="Picture 4" descr="Image result for javascript under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86" y="287722"/>
            <a:ext cx="4198294" cy="27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avascript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90" y="3324225"/>
            <a:ext cx="2165690" cy="25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ics.awwmemes.com/notice-employees-must-wash-hands-after-using-java-scripit-keep-371617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44" y="4419600"/>
            <a:ext cx="210885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9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Jokes apart…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780109" cy="48058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pain of JS (and other dynamically typed languages) is when working on </a:t>
            </a:r>
            <a:r>
              <a:rPr lang="en-US" i="1" dirty="0"/>
              <a:t>large</a:t>
            </a:r>
            <a:r>
              <a:rPr lang="en-US" dirty="0"/>
              <a:t> projects…</a:t>
            </a:r>
          </a:p>
          <a:p>
            <a:r>
              <a:rPr lang="en-US" dirty="0"/>
              <a:t>… where you might need to do </a:t>
            </a:r>
            <a:r>
              <a:rPr lang="en-US" i="1" dirty="0"/>
              <a:t>refactoring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good luck, you </a:t>
            </a:r>
            <a:r>
              <a:rPr lang="en-US" i="1" dirty="0"/>
              <a:t>poor</a:t>
            </a:r>
            <a:r>
              <a:rPr lang="en-US" dirty="0"/>
              <a:t> </a:t>
            </a:r>
            <a:r>
              <a:rPr lang="en-US" i="1" dirty="0"/>
              <a:t>souls</a:t>
            </a:r>
            <a:r>
              <a:rPr lang="en-US" dirty="0"/>
              <a:t>…</a:t>
            </a:r>
          </a:p>
          <a:p>
            <a:r>
              <a:rPr lang="en-US" dirty="0"/>
              <a:t>… and/or have to work on code written by others…</a:t>
            </a:r>
          </a:p>
          <a:p>
            <a:r>
              <a:rPr lang="en-US" dirty="0"/>
              <a:t>For what you will see in this course, and during your degree, you will be (hopefully) fine, as working only on </a:t>
            </a:r>
            <a:r>
              <a:rPr lang="en-US" i="1" dirty="0"/>
              <a:t>small</a:t>
            </a:r>
            <a:r>
              <a:rPr lang="en-US" dirty="0"/>
              <a:t> systems</a:t>
            </a:r>
          </a:p>
          <a:p>
            <a:r>
              <a:rPr lang="en-US" dirty="0"/>
              <a:t>You need to get experience in building a project with a dynamically typed language (and so </a:t>
            </a:r>
            <a:r>
              <a:rPr lang="en-US" i="1" dirty="0" err="1"/>
              <a:t>TypeScript</a:t>
            </a:r>
            <a:r>
              <a:rPr lang="en-US" dirty="0"/>
              <a:t> will not be allowed in the exam)</a:t>
            </a:r>
          </a:p>
          <a:p>
            <a:r>
              <a:rPr lang="en-US" dirty="0"/>
              <a:t>Remember: </a:t>
            </a:r>
            <a:r>
              <a:rPr lang="en-US" i="1" dirty="0"/>
              <a:t>what does not kill you, makes you stronger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4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" y="365125"/>
            <a:ext cx="1126459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 equality, use “</a:t>
            </a:r>
            <a:r>
              <a:rPr lang="en-US" b="1" dirty="0"/>
              <a:t>===</a:t>
            </a:r>
            <a:r>
              <a:rPr lang="en-US" dirty="0"/>
              <a:t>“ and not “</a:t>
            </a:r>
            <a:r>
              <a:rPr lang="en-US" b="1" dirty="0"/>
              <a:t>==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46" y="1732118"/>
            <a:ext cx="11443009" cy="486197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false == 0 </a:t>
            </a:r>
          </a:p>
          <a:p>
            <a:pPr lvl="1"/>
            <a:r>
              <a:rPr lang="en-US" dirty="0"/>
              <a:t>result is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b="1" dirty="0"/>
              <a:t>false</a:t>
            </a:r>
            <a:r>
              <a:rPr lang="en-US" dirty="0"/>
              <a:t> is equivalent to numeric </a:t>
            </a:r>
            <a:r>
              <a:rPr lang="en-US" b="1" dirty="0"/>
              <a:t>0</a:t>
            </a:r>
            <a:r>
              <a:rPr lang="en-US" dirty="0"/>
              <a:t>, as the </a:t>
            </a:r>
            <a:r>
              <a:rPr lang="en-US" b="1" dirty="0"/>
              <a:t>0</a:t>
            </a:r>
            <a:r>
              <a:rPr lang="en-US" dirty="0"/>
              <a:t> gets transformed into a </a:t>
            </a:r>
            <a:r>
              <a:rPr lang="en-US" dirty="0" err="1"/>
              <a:t>boolean</a:t>
            </a:r>
            <a:r>
              <a:rPr lang="en-US" dirty="0"/>
              <a:t> to compare it with </a:t>
            </a:r>
            <a:r>
              <a:rPr lang="en-US" b="1" dirty="0"/>
              <a:t>false</a:t>
            </a:r>
          </a:p>
          <a:p>
            <a:r>
              <a:rPr lang="en-US" b="1" dirty="0"/>
              <a:t>false === 0  </a:t>
            </a:r>
          </a:p>
          <a:p>
            <a:pPr lvl="1"/>
            <a:r>
              <a:rPr lang="en-US" dirty="0"/>
              <a:t>result is </a:t>
            </a:r>
            <a:r>
              <a:rPr lang="en-US" b="1" dirty="0"/>
              <a:t>false</a:t>
            </a:r>
            <a:r>
              <a:rPr lang="en-US" dirty="0"/>
              <a:t>, as a </a:t>
            </a:r>
            <a:r>
              <a:rPr lang="en-US" dirty="0" err="1"/>
              <a:t>boolean</a:t>
            </a:r>
            <a:r>
              <a:rPr lang="en-US" dirty="0"/>
              <a:t> value is not equal to a numeric value </a:t>
            </a:r>
          </a:p>
          <a:p>
            <a:r>
              <a:rPr lang="en-US" b="1" dirty="0"/>
              <a:t>0 == []</a:t>
            </a:r>
          </a:p>
          <a:p>
            <a:pPr lvl="1"/>
            <a:r>
              <a:rPr lang="en-US" dirty="0"/>
              <a:t>surprisingly, that is true in JS, </a:t>
            </a:r>
            <a:r>
              <a:rPr lang="en-US" dirty="0" err="1"/>
              <a:t>ie</a:t>
            </a:r>
            <a:r>
              <a:rPr lang="en-US" dirty="0"/>
              <a:t> the numeric </a:t>
            </a:r>
            <a:r>
              <a:rPr lang="en-US" b="1" dirty="0"/>
              <a:t>0</a:t>
            </a:r>
            <a:r>
              <a:rPr lang="en-US" dirty="0"/>
              <a:t> is equal to an empty array</a:t>
            </a:r>
          </a:p>
          <a:p>
            <a:pPr lvl="1"/>
            <a:r>
              <a:rPr lang="en-US" dirty="0"/>
              <a:t>plenty of these hilarious cases, see </a:t>
            </a:r>
            <a:r>
              <a:rPr lang="en-US" dirty="0">
                <a:hlinkClick r:id="rId2"/>
              </a:rPr>
              <a:t>https://dorey.github.io/JavaScript-Equality-Table/</a:t>
            </a:r>
            <a:endParaRPr lang="en-US" dirty="0"/>
          </a:p>
          <a:p>
            <a:r>
              <a:rPr lang="en-US" dirty="0"/>
              <a:t>For negation, use </a:t>
            </a:r>
            <a:r>
              <a:rPr lang="en-US" b="1" dirty="0"/>
              <a:t>!==</a:t>
            </a:r>
            <a:r>
              <a:rPr lang="en-US" dirty="0"/>
              <a:t> instead of </a:t>
            </a:r>
            <a:r>
              <a:rPr lang="en-US" b="1" dirty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3084828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4AA6-A79A-634F-9B77-1E5D5618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539A-BE4E-774D-84BA-D79B25F5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13" y="1825624"/>
            <a:ext cx="11766430" cy="4911606"/>
          </a:xfrm>
        </p:spPr>
        <p:txBody>
          <a:bodyPr/>
          <a:lstStyle/>
          <a:p>
            <a:r>
              <a:rPr lang="en-US" dirty="0"/>
              <a:t>6 values evaluate to “</a:t>
            </a:r>
            <a:r>
              <a:rPr lang="en-US" i="1" dirty="0"/>
              <a:t>false</a:t>
            </a:r>
            <a:r>
              <a:rPr lang="en-US" dirty="0"/>
              <a:t>” when used as </a:t>
            </a:r>
            <a:r>
              <a:rPr lang="en-US" dirty="0" err="1"/>
              <a:t>boolean</a:t>
            </a:r>
            <a:r>
              <a:rPr lang="en-US" dirty="0"/>
              <a:t>, all others evaluate to “</a:t>
            </a:r>
            <a:r>
              <a:rPr lang="en-US" i="1" dirty="0"/>
              <a:t>true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false</a:t>
            </a:r>
          </a:p>
          <a:p>
            <a:pPr lvl="1"/>
            <a:r>
              <a:rPr lang="en-US" b="1" dirty="0"/>
              <a:t>0</a:t>
            </a:r>
          </a:p>
          <a:p>
            <a:pPr lvl="1"/>
            <a:r>
              <a:rPr lang="en-US" b="1" dirty="0"/>
              <a:t>“”</a:t>
            </a:r>
            <a:r>
              <a:rPr lang="en-US" dirty="0"/>
              <a:t> (empty string)</a:t>
            </a:r>
          </a:p>
          <a:p>
            <a:pPr lvl="1"/>
            <a:r>
              <a:rPr lang="en-US" b="1" dirty="0"/>
              <a:t>null</a:t>
            </a:r>
          </a:p>
          <a:p>
            <a:pPr lvl="1"/>
            <a:r>
              <a:rPr lang="en-US" b="1" dirty="0"/>
              <a:t>undefined</a:t>
            </a:r>
          </a:p>
          <a:p>
            <a:pPr lvl="1"/>
            <a:r>
              <a:rPr lang="en-US" b="1" dirty="0" err="1"/>
              <a:t>NaN</a:t>
            </a:r>
            <a:endParaRPr lang="en-US" b="1" dirty="0"/>
          </a:p>
          <a:p>
            <a:r>
              <a:rPr lang="en-US" dirty="0"/>
              <a:t>Ex. </a:t>
            </a:r>
            <a:r>
              <a:rPr lang="en-US" b="1" dirty="0"/>
              <a:t>if(“foo”) </a:t>
            </a:r>
            <a:r>
              <a:rPr lang="en-US" dirty="0"/>
              <a:t>and </a:t>
            </a:r>
            <a:r>
              <a:rPr lang="en-US" b="1" dirty="0"/>
              <a:t>if(42) </a:t>
            </a:r>
            <a:r>
              <a:rPr lang="en-US" dirty="0"/>
              <a:t>would execute the </a:t>
            </a:r>
            <a:r>
              <a:rPr lang="en-US" i="1" dirty="0"/>
              <a:t>then</a:t>
            </a:r>
            <a:r>
              <a:rPr lang="en-US" dirty="0"/>
              <a:t> branch, but not </a:t>
            </a:r>
            <a:r>
              <a:rPr lang="en-US" b="1" dirty="0"/>
              <a:t>if(“”) </a:t>
            </a:r>
            <a:r>
              <a:rPr lang="en-US" dirty="0"/>
              <a:t>nor </a:t>
            </a:r>
            <a:r>
              <a:rPr lang="en-US" b="1" dirty="0"/>
              <a:t>if(0)</a:t>
            </a:r>
          </a:p>
        </p:txBody>
      </p:sp>
    </p:spTree>
    <p:extLst>
      <p:ext uri="{BB962C8B-B14F-4D97-AF65-F5344CB8AC3E}">
        <p14:creationId xmlns:p14="http://schemas.microsoft.com/office/powerpoint/2010/main" val="1967887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825624"/>
            <a:ext cx="11605260" cy="48228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function foo(){ return 1;}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foo() </a:t>
            </a:r>
            <a:r>
              <a:rPr lang="en-US" dirty="0"/>
              <a:t>will return value </a:t>
            </a:r>
            <a:r>
              <a:rPr lang="en-US" b="1" dirty="0"/>
              <a:t>1</a:t>
            </a:r>
          </a:p>
          <a:p>
            <a:r>
              <a:rPr lang="en-US" b="1" dirty="0"/>
              <a:t>add = function(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add(1,2)</a:t>
            </a:r>
            <a:r>
              <a:rPr lang="en-US" dirty="0"/>
              <a:t> will return </a:t>
            </a:r>
            <a:r>
              <a:rPr lang="en-US" b="1" dirty="0"/>
              <a:t>3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add(“a”, “b”)</a:t>
            </a:r>
            <a:r>
              <a:rPr lang="en-US" dirty="0"/>
              <a:t> will return </a:t>
            </a:r>
            <a:r>
              <a:rPr lang="en-US" b="1" dirty="0"/>
              <a:t>“ab”</a:t>
            </a:r>
            <a:r>
              <a:rPr lang="en-US" dirty="0"/>
              <a:t> </a:t>
            </a:r>
          </a:p>
          <a:p>
            <a:r>
              <a:rPr lang="en-US" b="1" dirty="0"/>
              <a:t>add = (</a:t>
            </a:r>
            <a:r>
              <a:rPr lang="en-US" b="1" dirty="0" err="1"/>
              <a:t>x,y</a:t>
            </a:r>
            <a:r>
              <a:rPr lang="en-US" b="1" dirty="0"/>
              <a:t>) =&gt; 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the arrow notation is similar to </a:t>
            </a:r>
            <a:r>
              <a:rPr lang="en-US" i="1" dirty="0"/>
              <a:t>function</a:t>
            </a:r>
            <a:r>
              <a:rPr lang="en-US" dirty="0"/>
              <a:t>, but it treats </a:t>
            </a:r>
            <a:r>
              <a:rPr lang="en-US" b="1" dirty="0"/>
              <a:t>this</a:t>
            </a:r>
            <a:r>
              <a:rPr lang="en-US" dirty="0"/>
              <a:t> keyword differently, as not defining its own scope</a:t>
            </a:r>
          </a:p>
          <a:p>
            <a:pPr lvl="1"/>
            <a:r>
              <a:rPr lang="en-US" dirty="0"/>
              <a:t>this will become more clear when we will define callbacks inside </a:t>
            </a:r>
            <a:r>
              <a:rPr lang="en-US" i="1" dirty="0"/>
              <a:t>React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106509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" y="1825624"/>
            <a:ext cx="11704320" cy="481139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foo(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declare a function called </a:t>
            </a:r>
            <a:r>
              <a:rPr lang="en-US" b="1" dirty="0"/>
              <a:t>foo</a:t>
            </a:r>
          </a:p>
          <a:p>
            <a:r>
              <a:rPr lang="en-US" b="1" dirty="0"/>
              <a:t>x = foo(1,2)</a:t>
            </a:r>
          </a:p>
          <a:p>
            <a:pPr lvl="1"/>
            <a:r>
              <a:rPr lang="en-US" dirty="0"/>
              <a:t>call the function, and store its result </a:t>
            </a:r>
            <a:r>
              <a:rPr lang="en-US" b="1" dirty="0"/>
              <a:t>3</a:t>
            </a:r>
            <a:r>
              <a:rPr lang="en-US" dirty="0"/>
              <a:t> in the variable </a:t>
            </a:r>
            <a:r>
              <a:rPr lang="en-US" b="1" dirty="0"/>
              <a:t>x</a:t>
            </a:r>
          </a:p>
          <a:p>
            <a:r>
              <a:rPr lang="en-US" b="1" dirty="0"/>
              <a:t>x = foo;</a:t>
            </a:r>
            <a:r>
              <a:rPr lang="en-US" dirty="0"/>
              <a:t>   </a:t>
            </a:r>
            <a:r>
              <a:rPr lang="en-US" b="1" dirty="0"/>
              <a:t>x(1,2)</a:t>
            </a:r>
          </a:p>
          <a:p>
            <a:pPr lvl="1"/>
            <a:r>
              <a:rPr lang="en-US" dirty="0"/>
              <a:t>store the code of the function </a:t>
            </a:r>
            <a:r>
              <a:rPr lang="en-US" b="1" dirty="0"/>
              <a:t>foo</a:t>
            </a:r>
            <a:r>
              <a:rPr lang="en-US" dirty="0"/>
              <a:t> in a variable </a:t>
            </a:r>
            <a:r>
              <a:rPr lang="en-US" b="1" dirty="0"/>
              <a:t>x</a:t>
            </a:r>
            <a:r>
              <a:rPr lang="en-US" dirty="0"/>
              <a:t>, and then call it by using </a:t>
            </a:r>
            <a:r>
              <a:rPr lang="en-US" b="1" dirty="0"/>
              <a:t>()</a:t>
            </a:r>
            <a:r>
              <a:rPr lang="en-US" dirty="0"/>
              <a:t> on such variable with inputs </a:t>
            </a:r>
            <a:r>
              <a:rPr lang="en-US" b="1" dirty="0"/>
              <a:t>1</a:t>
            </a:r>
            <a:r>
              <a:rPr lang="en-US" dirty="0"/>
              <a:t> and </a:t>
            </a:r>
            <a:r>
              <a:rPr lang="en-US" b="1" dirty="0"/>
              <a:t>2</a:t>
            </a:r>
          </a:p>
          <a:p>
            <a:r>
              <a:rPr lang="en-US" b="1" dirty="0"/>
              <a:t>x = () =&gt; foo(1,2);</a:t>
            </a:r>
            <a:r>
              <a:rPr lang="en-US" dirty="0"/>
              <a:t>   </a:t>
            </a:r>
            <a:r>
              <a:rPr lang="en-US" b="1" dirty="0"/>
              <a:t>x()</a:t>
            </a:r>
          </a:p>
          <a:p>
            <a:pPr lvl="1"/>
            <a:r>
              <a:rPr lang="en-US" dirty="0"/>
              <a:t>create a new function with no inputs and that just calls </a:t>
            </a:r>
            <a:r>
              <a:rPr lang="en-US" b="1" dirty="0"/>
              <a:t>foo(1,2)</a:t>
            </a:r>
            <a:r>
              <a:rPr lang="en-US" dirty="0"/>
              <a:t>, and store it in a variable </a:t>
            </a:r>
            <a:r>
              <a:rPr lang="en-US" b="1" dirty="0"/>
              <a:t>x</a:t>
            </a:r>
            <a:r>
              <a:rPr lang="en-US" dirty="0"/>
              <a:t>. Then call such function by using </a:t>
            </a:r>
            <a:r>
              <a:rPr lang="en-US" b="1" dirty="0"/>
              <a:t>()</a:t>
            </a:r>
            <a:r>
              <a:rPr lang="en-US" dirty="0"/>
              <a:t> on it</a:t>
            </a:r>
          </a:p>
          <a:p>
            <a:r>
              <a:rPr lang="en-US" b="1" dirty="0" err="1"/>
              <a:t>addOne</a:t>
            </a:r>
            <a:r>
              <a:rPr lang="en-US" b="1" dirty="0"/>
              <a:t> = y =&gt; foo(y,1);  </a:t>
            </a:r>
            <a:r>
              <a:rPr lang="en-US" b="1" dirty="0" err="1"/>
              <a:t>addOne</a:t>
            </a:r>
            <a:r>
              <a:rPr lang="en-US" b="1" dirty="0"/>
              <a:t>(5)</a:t>
            </a:r>
          </a:p>
          <a:p>
            <a:pPr lvl="1"/>
            <a:r>
              <a:rPr lang="en-US" dirty="0"/>
              <a:t>create a new function that takes an input </a:t>
            </a:r>
            <a:r>
              <a:rPr lang="en-US" b="1" dirty="0"/>
              <a:t>y</a:t>
            </a:r>
            <a:r>
              <a:rPr lang="en-US" dirty="0"/>
              <a:t>, and return it with a </a:t>
            </a:r>
            <a:r>
              <a:rPr lang="en-US" b="1" dirty="0"/>
              <a:t>+1</a:t>
            </a:r>
            <a:r>
              <a:rPr lang="en-US" dirty="0"/>
              <a:t>. So, </a:t>
            </a:r>
            <a:r>
              <a:rPr lang="en-US" b="1" dirty="0" err="1"/>
              <a:t>addOne</a:t>
            </a:r>
            <a:r>
              <a:rPr lang="en-US" b="1" dirty="0"/>
              <a:t>(5)</a:t>
            </a:r>
            <a:r>
              <a:rPr lang="en-US" dirty="0"/>
              <a:t> does return the value </a:t>
            </a:r>
            <a:r>
              <a:rPr lang="en-US" b="1" dirty="0"/>
              <a:t>6</a:t>
            </a:r>
            <a:r>
              <a:rPr lang="en-US" dirty="0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538919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5"/>
            <a:ext cx="11744793" cy="4710086"/>
          </a:xfrm>
        </p:spPr>
        <p:txBody>
          <a:bodyPr/>
          <a:lstStyle/>
          <a:p>
            <a:r>
              <a:rPr lang="en-US" dirty="0"/>
              <a:t>To document software, typical case of writing comments directly in the source code</a:t>
            </a:r>
          </a:p>
          <a:p>
            <a:r>
              <a:rPr lang="en-US" dirty="0"/>
              <a:t>JS uses similar syntax to other languages (</a:t>
            </a:r>
            <a:r>
              <a:rPr lang="en-US" dirty="0" err="1"/>
              <a:t>eg</a:t>
            </a:r>
            <a:r>
              <a:rPr lang="en-US" dirty="0"/>
              <a:t> Java)</a:t>
            </a:r>
          </a:p>
          <a:p>
            <a:r>
              <a:rPr lang="en-US" dirty="0"/>
              <a:t>Single-line comment: </a:t>
            </a:r>
            <a:r>
              <a:rPr lang="en-US" b="1" dirty="0"/>
              <a:t>//</a:t>
            </a:r>
          </a:p>
          <a:p>
            <a:r>
              <a:rPr lang="en-US" dirty="0"/>
              <a:t>Multi-line comment: started with </a:t>
            </a:r>
            <a:r>
              <a:rPr lang="en-US" b="1" dirty="0"/>
              <a:t>/*</a:t>
            </a:r>
            <a:r>
              <a:rPr lang="en-US" dirty="0"/>
              <a:t>  and then closed with </a:t>
            </a:r>
            <a:r>
              <a:rPr lang="en-US" b="1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31141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5FF0-A507-7F48-93F3-967D7F41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7486-CBEE-9B4F-A2E1-D3009B4B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825625"/>
            <a:ext cx="11887200" cy="4886326"/>
          </a:xfrm>
        </p:spPr>
        <p:txBody>
          <a:bodyPr/>
          <a:lstStyle/>
          <a:p>
            <a:r>
              <a:rPr lang="en-US" dirty="0"/>
              <a:t>Throughout the course, we will often use </a:t>
            </a:r>
            <a:r>
              <a:rPr lang="en-US" i="1" dirty="0"/>
              <a:t>.map() </a:t>
            </a:r>
            <a:r>
              <a:rPr lang="en-US" dirty="0"/>
              <a:t>and </a:t>
            </a:r>
            <a:r>
              <a:rPr lang="en-US" i="1" dirty="0"/>
              <a:t>.filter()</a:t>
            </a:r>
            <a:r>
              <a:rPr lang="en-US" dirty="0"/>
              <a:t> operations on </a:t>
            </a:r>
            <a:r>
              <a:rPr lang="en-US" i="1" dirty="0"/>
              <a:t>arrays/lists</a:t>
            </a:r>
          </a:p>
          <a:p>
            <a:r>
              <a:rPr lang="en-US" dirty="0"/>
              <a:t>They return a new copy the array</a:t>
            </a:r>
          </a:p>
          <a:p>
            <a:r>
              <a:rPr lang="en-US" i="1" dirty="0"/>
              <a:t>Filter</a:t>
            </a:r>
            <a:r>
              <a:rPr lang="en-US" dirty="0"/>
              <a:t>: a subset of the array, according to a predicate</a:t>
            </a:r>
          </a:p>
          <a:p>
            <a:r>
              <a:rPr lang="en-US" i="1" dirty="0"/>
              <a:t>Map</a:t>
            </a:r>
            <a:r>
              <a:rPr lang="en-US" dirty="0"/>
              <a:t>: each element is transformed into a new element, according to the provided mapping function</a:t>
            </a:r>
          </a:p>
        </p:txBody>
      </p:sp>
    </p:spTree>
    <p:extLst>
      <p:ext uri="{BB962C8B-B14F-4D97-AF65-F5344CB8AC3E}">
        <p14:creationId xmlns:p14="http://schemas.microsoft.com/office/powerpoint/2010/main" val="1819955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9575-B379-BF4A-B41A-1182D35E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3FC6-0FBF-FC4D-9ADC-DDD8D03B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" y="1825624"/>
            <a:ext cx="11957050" cy="49180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[-2, 1, 4, -7].filter( e =&gt; e &gt; 0)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[1, 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element </a:t>
            </a:r>
            <a:r>
              <a:rPr lang="en-US" b="1" dirty="0"/>
              <a:t>e</a:t>
            </a:r>
            <a:r>
              <a:rPr lang="en-US" dirty="0"/>
              <a:t> in the array is given as input to the arrow function </a:t>
            </a:r>
            <a:r>
              <a:rPr lang="en-US" b="1" dirty="0"/>
              <a:t>e =&gt; e&gt;0</a:t>
            </a:r>
          </a:p>
          <a:p>
            <a:pPr marL="0" indent="0">
              <a:buNone/>
            </a:pPr>
            <a:r>
              <a:rPr lang="en-US" dirty="0"/>
              <a:t>Such function must return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marL="0" indent="0">
              <a:buNone/>
            </a:pPr>
            <a:r>
              <a:rPr lang="en-US" dirty="0"/>
              <a:t>The element will be part of the output array only if the predicate was </a:t>
            </a:r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48474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BF0C-DCAA-564F-88A8-9733753D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CC31-32A6-0544-B294-09D74207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825624"/>
            <a:ext cx="11734800" cy="49053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["foo", "hello", "hi"].map( e =&gt; </a:t>
            </a:r>
            <a:r>
              <a:rPr lang="en-US" b="1" dirty="0" err="1"/>
              <a:t>e.length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[3, 5, 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element </a:t>
            </a:r>
            <a:r>
              <a:rPr lang="en-US" b="1" dirty="0"/>
              <a:t>e</a:t>
            </a:r>
            <a:r>
              <a:rPr lang="en-US" dirty="0"/>
              <a:t> is transformed into something else, possibly changing the type (</a:t>
            </a:r>
            <a:r>
              <a:rPr lang="en-US" dirty="0" err="1"/>
              <a:t>eg</a:t>
            </a:r>
            <a:r>
              <a:rPr lang="en-US" dirty="0"/>
              <a:t> from string to number)</a:t>
            </a:r>
          </a:p>
        </p:txBody>
      </p:sp>
    </p:spTree>
    <p:extLst>
      <p:ext uri="{BB962C8B-B14F-4D97-AF65-F5344CB8AC3E}">
        <p14:creationId xmlns:p14="http://schemas.microsoft.com/office/powerpoint/2010/main" val="34706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 lessons, once a week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TimeEdit</a:t>
            </a:r>
            <a:r>
              <a:rPr lang="en-US" dirty="0"/>
              <a:t> for possible changes of time and rooms</a:t>
            </a:r>
          </a:p>
          <a:p>
            <a:endParaRPr lang="en-US" dirty="0"/>
          </a:p>
          <a:p>
            <a:r>
              <a:rPr lang="en-US" dirty="0"/>
              <a:t>During the course, do </a:t>
            </a:r>
            <a:r>
              <a:rPr lang="en-US" b="1" dirty="0"/>
              <a:t>NOT</a:t>
            </a:r>
            <a:r>
              <a:rPr lang="en-US" dirty="0"/>
              <a:t> send me private messages, but rather use the discussion forum of the course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FEFF-44C8-2A41-A90A-AADA891B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DE1F-A88B-9741-A1D9-BD036512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1825624"/>
            <a:ext cx="11912600" cy="4918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["foo", "hello", "hi"].map( (</a:t>
            </a:r>
            <a:r>
              <a:rPr lang="en-US" b="1" dirty="0" err="1"/>
              <a:t>e,i</a:t>
            </a:r>
            <a:r>
              <a:rPr lang="en-US" b="1" dirty="0"/>
              <a:t>) =&gt; "" + </a:t>
            </a:r>
            <a:r>
              <a:rPr lang="en-US" b="1" dirty="0" err="1"/>
              <a:t>i</a:t>
            </a:r>
            <a:r>
              <a:rPr lang="en-US" b="1" dirty="0"/>
              <a:t> +"_" +</a:t>
            </a:r>
            <a:r>
              <a:rPr lang="en-US" b="1" dirty="0" err="1"/>
              <a:t>e.length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["0_3", "1_5", "2_2"]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dirty="0"/>
              <a:t> is the element value, whereas </a:t>
            </a:r>
            <a:r>
              <a:rPr lang="en-US" b="1" dirty="0" err="1"/>
              <a:t>i</a:t>
            </a:r>
            <a:r>
              <a:rPr lang="en-US" dirty="0"/>
              <a:t> is the index in the array</a:t>
            </a:r>
          </a:p>
          <a:p>
            <a:pPr marL="0" indent="0">
              <a:buNone/>
            </a:pPr>
            <a:r>
              <a:rPr lang="en-US" dirty="0"/>
              <a:t>Note: you can use different variable names instead of </a:t>
            </a:r>
            <a:r>
              <a:rPr lang="en-US" b="1" dirty="0"/>
              <a:t>(</a:t>
            </a:r>
            <a:r>
              <a:rPr lang="en-US" b="1" dirty="0" err="1"/>
              <a:t>e,i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992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F7BE-1777-1241-B906-7B9D3A23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can be ignored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0A49-ADD8-3D48-B89B-3921288C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825624"/>
            <a:ext cx="11868150" cy="487997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len</a:t>
            </a:r>
            <a:r>
              <a:rPr lang="en-US" b="1" dirty="0"/>
              <a:t> = s =&gt; </a:t>
            </a:r>
            <a:r>
              <a:rPr lang="en-US" b="1" dirty="0" err="1"/>
              <a:t>s.length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["foo", "hello", "hi"].map(</a:t>
            </a:r>
            <a:r>
              <a:rPr lang="en-US" b="1" dirty="0" err="1"/>
              <a:t>len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[3, 5, 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 </a:t>
            </a:r>
            <a:r>
              <a:rPr lang="en-US" b="1" dirty="0" err="1"/>
              <a:t>len</a:t>
            </a:r>
            <a:r>
              <a:rPr lang="en-US" dirty="0"/>
              <a:t> here accepts only 1 input (called </a:t>
            </a:r>
            <a:r>
              <a:rPr lang="en-US" b="1" dirty="0"/>
              <a:t>s</a:t>
            </a:r>
            <a:r>
              <a:rPr lang="en-US" dirty="0"/>
              <a:t>), and so index is ignored</a:t>
            </a:r>
          </a:p>
        </p:txBody>
      </p:sp>
    </p:spTree>
    <p:extLst>
      <p:ext uri="{BB962C8B-B14F-4D97-AF65-F5344CB8AC3E}">
        <p14:creationId xmlns:p14="http://schemas.microsoft.com/office/powerpoint/2010/main" val="2817271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/>
              <a:t>Quiz: what is the result of this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3560163"/>
            <a:ext cx="11001531" cy="3183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600" b="1" dirty="0"/>
              <a:t>["10", "10","10"].map(</a:t>
            </a:r>
            <a:r>
              <a:rPr lang="en-US" sz="6600" b="1" dirty="0" err="1"/>
              <a:t>parseInt</a:t>
            </a:r>
            <a:r>
              <a:rPr lang="en-US" sz="6600" b="1" dirty="0"/>
              <a:t>)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/>
              <a:t>where </a:t>
            </a:r>
            <a:r>
              <a:rPr lang="en-US" sz="6600" b="1" dirty="0" err="1"/>
              <a:t>parseInt</a:t>
            </a:r>
            <a:r>
              <a:rPr lang="en-US" sz="6600" b="1" dirty="0"/>
              <a:t>("42")</a:t>
            </a:r>
            <a:r>
              <a:rPr lang="en-US" sz="6600" dirty="0"/>
              <a:t> gives </a:t>
            </a:r>
            <a:r>
              <a:rPr lang="en-US" sz="6600" b="1" dirty="0"/>
              <a:t>42</a:t>
            </a:r>
            <a:r>
              <a:rPr lang="en-US" sz="6600" dirty="0"/>
              <a:t>, </a:t>
            </a:r>
            <a:r>
              <a:rPr lang="en-US" sz="6600" dirty="0" err="1"/>
              <a:t>ie</a:t>
            </a:r>
            <a:r>
              <a:rPr lang="en-US" sz="6600" dirty="0"/>
              <a:t> from string to number </a:t>
            </a:r>
          </a:p>
        </p:txBody>
      </p:sp>
    </p:spTree>
    <p:extLst>
      <p:ext uri="{BB962C8B-B14F-4D97-AF65-F5344CB8AC3E}">
        <p14:creationId xmlns:p14="http://schemas.microsoft.com/office/powerpoint/2010/main" val="175902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DA25-0F87-8647-8343-D514B44B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[10, </a:t>
            </a:r>
            <a:r>
              <a:rPr lang="en-US" dirty="0" err="1"/>
              <a:t>NaN</a:t>
            </a:r>
            <a:r>
              <a:rPr lang="en-US" dirty="0"/>
              <a:t>,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DECE-C45F-F34A-988B-DCD2F88E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" y="1825625"/>
            <a:ext cx="11874500" cy="4860926"/>
          </a:xfrm>
        </p:spPr>
        <p:txBody>
          <a:bodyPr/>
          <a:lstStyle/>
          <a:p>
            <a:r>
              <a:rPr lang="en-US" i="1" dirty="0"/>
              <a:t>obviously</a:t>
            </a:r>
            <a:r>
              <a:rPr lang="en-US" dirty="0"/>
              <a:t>…</a:t>
            </a:r>
          </a:p>
          <a:p>
            <a:r>
              <a:rPr lang="en-US" b="1" dirty="0" err="1"/>
              <a:t>parseInt</a:t>
            </a:r>
            <a:r>
              <a:rPr lang="en-US" dirty="0"/>
              <a:t> takes 2 inputs: a </a:t>
            </a:r>
            <a:r>
              <a:rPr lang="en-US" i="1" dirty="0"/>
              <a:t>string</a:t>
            </a:r>
            <a:r>
              <a:rPr lang="en-US" dirty="0"/>
              <a:t> and a </a:t>
            </a:r>
            <a:r>
              <a:rPr lang="en-US" i="1" dirty="0"/>
              <a:t>radix</a:t>
            </a:r>
          </a:p>
          <a:p>
            <a:r>
              <a:rPr lang="en-US" dirty="0"/>
              <a:t>as </a:t>
            </a:r>
            <a:r>
              <a:rPr lang="en-US" b="1" dirty="0"/>
              <a:t>map</a:t>
            </a:r>
            <a:r>
              <a:rPr lang="en-US" dirty="0"/>
              <a:t> provides 2 inputs </a:t>
            </a:r>
            <a:r>
              <a:rPr lang="en-US" b="1" dirty="0"/>
              <a:t>(</a:t>
            </a:r>
            <a:r>
              <a:rPr lang="en-US" b="1" dirty="0" err="1"/>
              <a:t>e,i</a:t>
            </a:r>
            <a:r>
              <a:rPr lang="en-US" b="1" dirty="0"/>
              <a:t>)</a:t>
            </a:r>
            <a:r>
              <a:rPr lang="en-US" dirty="0"/>
              <a:t>, the index </a:t>
            </a:r>
            <a:r>
              <a:rPr lang="en-US" b="1" dirty="0" err="1"/>
              <a:t>i</a:t>
            </a:r>
            <a:r>
              <a:rPr lang="en-US" dirty="0"/>
              <a:t> is going to be used as radix </a:t>
            </a:r>
          </a:p>
          <a:p>
            <a:r>
              <a:rPr lang="en-US" b="1" dirty="0" err="1"/>
              <a:t>parseInt</a:t>
            </a:r>
            <a:r>
              <a:rPr lang="en-US" b="1" dirty="0"/>
              <a:t>(“10”, 0) === 10</a:t>
            </a:r>
          </a:p>
          <a:p>
            <a:r>
              <a:rPr lang="en-US" b="1" dirty="0" err="1"/>
              <a:t>parseInt</a:t>
            </a:r>
            <a:r>
              <a:rPr lang="en-US" b="1" dirty="0"/>
              <a:t>(“10”, 1) === </a:t>
            </a:r>
            <a:r>
              <a:rPr lang="en-US" b="1" dirty="0" err="1"/>
              <a:t>NaN</a:t>
            </a:r>
            <a:endParaRPr lang="en-US" b="1" dirty="0"/>
          </a:p>
          <a:p>
            <a:r>
              <a:rPr lang="en-US" b="1" dirty="0" err="1"/>
              <a:t>parseInt</a:t>
            </a:r>
            <a:r>
              <a:rPr lang="en-US" b="1" dirty="0"/>
              <a:t>(“10”, 2) === 2 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b="1" dirty="0"/>
              <a:t>“10” </a:t>
            </a:r>
            <a:r>
              <a:rPr lang="en-US" dirty="0"/>
              <a:t>is read like it was in binary)</a:t>
            </a:r>
          </a:p>
          <a:p>
            <a:r>
              <a:rPr lang="en-US" dirty="0"/>
              <a:t>Better to write: </a:t>
            </a:r>
            <a:r>
              <a:rPr lang="en-US" b="1" dirty="0"/>
              <a:t>["10", "10","10"].map(e =&gt; </a:t>
            </a:r>
            <a:r>
              <a:rPr lang="en-US" b="1" dirty="0" err="1"/>
              <a:t>parseInt</a:t>
            </a:r>
            <a:r>
              <a:rPr lang="en-US" b="1" dirty="0"/>
              <a:t>(e, 10))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8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87" y="1825624"/>
            <a:ext cx="11864897" cy="4879975"/>
          </a:xfrm>
        </p:spPr>
        <p:txBody>
          <a:bodyPr/>
          <a:lstStyle/>
          <a:p>
            <a:r>
              <a:rPr lang="en-US" dirty="0"/>
              <a:t>Document Object Model (DOM): object representation of the displayed HTML </a:t>
            </a:r>
          </a:p>
          <a:p>
            <a:r>
              <a:rPr lang="en-US" dirty="0"/>
              <a:t>One of the main reasons to use JS is to manipulate the DOM, </a:t>
            </a:r>
            <a:r>
              <a:rPr lang="en-US" dirty="0" err="1"/>
              <a:t>ie</a:t>
            </a:r>
            <a:r>
              <a:rPr lang="en-US" dirty="0"/>
              <a:t> altering what is displayed to the user</a:t>
            </a:r>
          </a:p>
          <a:p>
            <a:r>
              <a:rPr lang="en-US" dirty="0"/>
              <a:t>To access the DOM, JS can refer to the object called “</a:t>
            </a:r>
            <a:r>
              <a:rPr lang="en-US" b="1" dirty="0"/>
              <a:t>document</a:t>
            </a:r>
            <a:r>
              <a:rPr lang="en-US" dirty="0"/>
              <a:t>”</a:t>
            </a:r>
          </a:p>
          <a:p>
            <a:r>
              <a:rPr lang="en-US" dirty="0"/>
              <a:t>Call methods on </a:t>
            </a:r>
            <a:r>
              <a:rPr lang="en-US" b="1" dirty="0"/>
              <a:t>document</a:t>
            </a:r>
            <a:r>
              <a:rPr lang="en-US" dirty="0"/>
              <a:t> to retrieve object representations of the DOM  </a:t>
            </a:r>
          </a:p>
        </p:txBody>
      </p:sp>
    </p:spTree>
    <p:extLst>
      <p:ext uri="{BB962C8B-B14F-4D97-AF65-F5344CB8AC3E}">
        <p14:creationId xmlns:p14="http://schemas.microsoft.com/office/powerpoint/2010/main" val="4170625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4450079"/>
            <a:ext cx="10515600" cy="2262141"/>
          </a:xfrm>
        </p:spPr>
        <p:txBody>
          <a:bodyPr/>
          <a:lstStyle/>
          <a:p>
            <a:r>
              <a:rPr lang="en-US" dirty="0"/>
              <a:t>Easiest way to retrieve DOM objects is by </a:t>
            </a:r>
            <a:r>
              <a:rPr lang="en-US" i="1" dirty="0"/>
              <a:t>id</a:t>
            </a:r>
          </a:p>
          <a:p>
            <a:r>
              <a:rPr lang="en-US" dirty="0"/>
              <a:t>The id needs to be set as HTML attribute, e.g.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/>
                </a:solidFill>
              </a:rPr>
              <a:t>id="</a:t>
            </a:r>
            <a:r>
              <a:rPr lang="en-US" b="1" dirty="0" err="1">
                <a:solidFill>
                  <a:schemeClr val="accent5"/>
                </a:solidFill>
              </a:rPr>
              <a:t>textId</a:t>
            </a:r>
            <a:r>
              <a:rPr lang="en-US" b="1" dirty="0">
                <a:solidFill>
                  <a:schemeClr val="accent5"/>
                </a:solidFill>
              </a:rPr>
              <a:t>"</a:t>
            </a:r>
            <a:r>
              <a:rPr lang="en-US" b="1" dirty="0"/>
              <a:t>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08878" y="241395"/>
            <a:ext cx="1153928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02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825624"/>
            <a:ext cx="11788140" cy="4895216"/>
          </a:xfrm>
        </p:spPr>
        <p:txBody>
          <a:bodyPr/>
          <a:lstStyle/>
          <a:p>
            <a:r>
              <a:rPr lang="en-US" dirty="0"/>
              <a:t>There are different ways to execute JS in a page</a:t>
            </a:r>
          </a:p>
          <a:p>
            <a:r>
              <a:rPr lang="en-US" dirty="0"/>
              <a:t>One  simple approach is to directly register </a:t>
            </a:r>
            <a:r>
              <a:rPr lang="en-US" i="1" dirty="0"/>
              <a:t>event handlers </a:t>
            </a:r>
            <a:r>
              <a:rPr lang="en-US" dirty="0"/>
              <a:t>on the HTML tags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&lt;div  </a:t>
            </a:r>
            <a:r>
              <a:rPr lang="en-US" b="1" dirty="0" err="1">
                <a:solidFill>
                  <a:schemeClr val="accent5"/>
                </a:solidFill>
              </a:rPr>
              <a:t>onclick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clearText</a:t>
            </a:r>
            <a:r>
              <a:rPr lang="en-US" b="1" dirty="0">
                <a:solidFill>
                  <a:schemeClr val="accent5"/>
                </a:solidFill>
              </a:rPr>
              <a:t>()" </a:t>
            </a:r>
            <a:r>
              <a:rPr lang="en-US" b="1" dirty="0"/>
              <a:t>&gt;Clear&lt;/div&gt;</a:t>
            </a:r>
          </a:p>
          <a:p>
            <a:pPr lvl="1"/>
            <a:r>
              <a:rPr lang="en-US" dirty="0"/>
              <a:t>when user on browser clicks on that button, the JS function “</a:t>
            </a:r>
            <a:r>
              <a:rPr lang="en-US" i="1" dirty="0" err="1"/>
              <a:t>clearText</a:t>
            </a:r>
            <a:r>
              <a:rPr lang="en-US" i="1" dirty="0"/>
              <a:t>()</a:t>
            </a:r>
            <a:r>
              <a:rPr lang="en-US" dirty="0"/>
              <a:t>” is going to be executed</a:t>
            </a:r>
          </a:p>
          <a:p>
            <a:r>
              <a:rPr lang="en-US" dirty="0"/>
              <a:t>Event handlers:</a:t>
            </a:r>
          </a:p>
          <a:p>
            <a:pPr lvl="1"/>
            <a:r>
              <a:rPr lang="en-US" i="1" dirty="0" err="1"/>
              <a:t>onclick</a:t>
            </a:r>
            <a:r>
              <a:rPr lang="en-US" dirty="0"/>
              <a:t>, </a:t>
            </a:r>
            <a:r>
              <a:rPr lang="en-US" i="1" dirty="0" err="1"/>
              <a:t>onchange</a:t>
            </a:r>
            <a:r>
              <a:rPr lang="en-US" dirty="0"/>
              <a:t>, </a:t>
            </a:r>
            <a:r>
              <a:rPr lang="en-US" i="1" dirty="0" err="1"/>
              <a:t>onmouseover</a:t>
            </a:r>
            <a:r>
              <a:rPr lang="en-US" dirty="0"/>
              <a:t>, </a:t>
            </a:r>
            <a:r>
              <a:rPr lang="en-US" i="1" dirty="0" err="1"/>
              <a:t>onmouseout</a:t>
            </a:r>
            <a:r>
              <a:rPr lang="en-US" dirty="0"/>
              <a:t>, </a:t>
            </a:r>
            <a:r>
              <a:rPr lang="en-US" i="1" dirty="0" err="1"/>
              <a:t>onkeydown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see for example </a:t>
            </a:r>
            <a:r>
              <a:rPr lang="en-US" dirty="0">
                <a:hlinkClick r:id="rId2"/>
              </a:rPr>
              <a:t>https://www.w3schools.com/js/js_events.asp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1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248285"/>
            <a:ext cx="4724763" cy="499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JS Console, from Chrome Developer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for debugging and learning by running custom JS directly on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43" y="417227"/>
            <a:ext cx="6752091" cy="6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Skip Class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acceptable that a student skips 1-2 classes</a:t>
            </a:r>
          </a:p>
          <a:p>
            <a:endParaRPr lang="en-US" dirty="0"/>
          </a:p>
          <a:p>
            <a:r>
              <a:rPr lang="en-US" dirty="0"/>
              <a:t>You are supposed to attend, although no strict checks</a:t>
            </a:r>
          </a:p>
          <a:p>
            <a:endParaRPr lang="en-US" dirty="0"/>
          </a:p>
          <a:p>
            <a:r>
              <a:rPr lang="en-US" dirty="0"/>
              <a:t>If you skip too many classes, it is </a:t>
            </a:r>
            <a:r>
              <a:rPr lang="en-US" b="1" dirty="0"/>
              <a:t>YOUR</a:t>
            </a:r>
            <a:r>
              <a:rPr lang="en-US" dirty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YARN</a:t>
            </a:r>
          </a:p>
          <a:p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An IDE </a:t>
            </a:r>
          </a:p>
          <a:p>
            <a:pPr lvl="1"/>
            <a:r>
              <a:rPr lang="en-US" dirty="0"/>
              <a:t>I recommend </a:t>
            </a:r>
            <a:r>
              <a:rPr lang="en-US" i="1" dirty="0" err="1"/>
              <a:t>WebStorm</a:t>
            </a:r>
            <a:endParaRPr lang="en-US" dirty="0"/>
          </a:p>
          <a:p>
            <a:pPr lvl="1"/>
            <a:r>
              <a:rPr lang="en-US" dirty="0"/>
              <a:t>but </a:t>
            </a:r>
            <a:r>
              <a:rPr lang="en-US" i="1" dirty="0"/>
              <a:t>Visual Studio Code</a:t>
            </a:r>
            <a:r>
              <a:rPr lang="en-US" dirty="0"/>
              <a:t> is fine as well</a:t>
            </a:r>
          </a:p>
          <a:p>
            <a:r>
              <a:rPr lang="en-US" dirty="0"/>
              <a:t>A Bash command-line terminal </a:t>
            </a:r>
          </a:p>
          <a:p>
            <a:pPr lvl="1"/>
            <a:r>
              <a:rPr lang="en-US" dirty="0"/>
              <a:t>Mac/Linux: use the built-in one</a:t>
            </a:r>
          </a:p>
          <a:p>
            <a:pPr lvl="1"/>
            <a:r>
              <a:rPr lang="en-US" dirty="0"/>
              <a:t>Windows: I recommend </a:t>
            </a:r>
            <a:r>
              <a:rPr lang="en-US" dirty="0" err="1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https://github.com/arcuri82/web_development_and_api_design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Note: pull often, as new material will be added during the course</a:t>
            </a:r>
          </a:p>
          <a:p>
            <a:endParaRPr lang="en-US" dirty="0"/>
          </a:p>
          <a:p>
            <a:r>
              <a:rPr lang="en-US" dirty="0"/>
              <a:t>No book, but plenty of external links to study from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/>
              <a:t>100% home-assignment exam</a:t>
            </a:r>
          </a:p>
          <a:p>
            <a:r>
              <a:rPr lang="en-US" dirty="0"/>
              <a:t>48 hours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2752</Words>
  <Application>Microsoft Macintosh PowerPoint</Application>
  <PresentationFormat>Widescreen</PresentationFormat>
  <Paragraphs>280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Helvetica Light</vt:lpstr>
      <vt:lpstr>Mangal</vt:lpstr>
      <vt:lpstr>Office Theme</vt:lpstr>
      <vt:lpstr>White</vt:lpstr>
      <vt:lpstr>Web Development and API Design  Lesson 01: Introduction</vt:lpstr>
      <vt:lpstr>Goals/Topics</vt:lpstr>
      <vt:lpstr>About Me</vt:lpstr>
      <vt:lpstr>Course Info</vt:lpstr>
      <vt:lpstr>Class Structure</vt:lpstr>
      <vt:lpstr>If You Skip Class…</vt:lpstr>
      <vt:lpstr>Necessary Tools</vt:lpstr>
      <vt:lpstr>Git Repository</vt:lpstr>
      <vt:lpstr>Exam</vt:lpstr>
      <vt:lpstr>JavaScript</vt:lpstr>
      <vt:lpstr>JavaScript</vt:lpstr>
      <vt:lpstr>JavaScript is King on the Browser </vt:lpstr>
      <vt:lpstr>But JavaScript is a badly designed language… </vt:lpstr>
      <vt:lpstr>Videos</vt:lpstr>
      <vt:lpstr>Main Characteristics</vt:lpstr>
      <vt:lpstr>Interpreted</vt:lpstr>
      <vt:lpstr>Dynamically Typed</vt:lpstr>
      <vt:lpstr>let/const vs. var</vt:lpstr>
      <vt:lpstr>Weakly Typed</vt:lpstr>
      <vt:lpstr>Quiz: what is the result of this expression?</vt:lpstr>
      <vt:lpstr>banana</vt:lpstr>
      <vt:lpstr>Quiz: what is the result of this expression?</vt:lpstr>
      <vt:lpstr>42</vt:lpstr>
      <vt:lpstr>Cont.</vt:lpstr>
      <vt:lpstr>+(!![]+!![]+!![]+!![]+[]+(!![]+!![])) yes… obviously 42…</vt:lpstr>
      <vt:lpstr>Anyway… why 42?</vt:lpstr>
      <vt:lpstr>Quiz: what happens when you sort an array of integers like the following?</vt:lpstr>
      <vt:lpstr>[1, 18, 2, 3]</vt:lpstr>
      <vt:lpstr>Do Not Do Drugs…</vt:lpstr>
      <vt:lpstr>PowerPoint Presentation</vt:lpstr>
      <vt:lpstr>Jokes apart…</vt:lpstr>
      <vt:lpstr>For equality, use “===“ and not “==”</vt:lpstr>
      <vt:lpstr>Booleans</vt:lpstr>
      <vt:lpstr>Function Declaration</vt:lpstr>
      <vt:lpstr>Functions as variables </vt:lpstr>
      <vt:lpstr>Code Comments</vt:lpstr>
      <vt:lpstr>Map and Filter</vt:lpstr>
      <vt:lpstr>Filter Example </vt:lpstr>
      <vt:lpstr>Map Example</vt:lpstr>
      <vt:lpstr>Optional Index</vt:lpstr>
      <vt:lpstr>Index can be ignored</vt:lpstr>
      <vt:lpstr>Quiz: what is the result of this expression?</vt:lpstr>
      <vt:lpstr>[10, NaN, 2]</vt:lpstr>
      <vt:lpstr>DOM Manipulation</vt:lpstr>
      <vt:lpstr>PowerPoint Presentation</vt:lpstr>
      <vt:lpstr>JS Interactions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309</cp:revision>
  <cp:lastPrinted>2017-12-21T12:07:11Z</cp:lastPrinted>
  <dcterms:created xsi:type="dcterms:W3CDTF">2017-12-10T14:32:25Z</dcterms:created>
  <dcterms:modified xsi:type="dcterms:W3CDTF">2019-12-08T16:47:16Z</dcterms:modified>
</cp:coreProperties>
</file>