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5" r:id="rId4"/>
    <p:sldId id="267" r:id="rId5"/>
    <p:sldId id="266" r:id="rId6"/>
    <p:sldId id="306" r:id="rId7"/>
    <p:sldId id="258" r:id="rId8"/>
    <p:sldId id="307" r:id="rId9"/>
    <p:sldId id="337" r:id="rId10"/>
    <p:sldId id="354" r:id="rId11"/>
    <p:sldId id="355" r:id="rId12"/>
    <p:sldId id="356" r:id="rId13"/>
    <p:sldId id="357" r:id="rId14"/>
    <p:sldId id="342" r:id="rId15"/>
    <p:sldId id="343" r:id="rId16"/>
    <p:sldId id="344" r:id="rId17"/>
    <p:sldId id="358" r:id="rId18"/>
    <p:sldId id="345" r:id="rId19"/>
    <p:sldId id="359" r:id="rId20"/>
    <p:sldId id="360" r:id="rId21"/>
    <p:sldId id="361" r:id="rId22"/>
    <p:sldId id="362" r:id="rId23"/>
    <p:sldId id="363" r:id="rId24"/>
    <p:sldId id="365" r:id="rId25"/>
    <p:sldId id="364" r:id="rId26"/>
    <p:sldId id="346" r:id="rId27"/>
    <p:sldId id="348" r:id="rId28"/>
    <p:sldId id="347" r:id="rId29"/>
    <p:sldId id="349" r:id="rId30"/>
    <p:sldId id="350" r:id="rId31"/>
    <p:sldId id="351" r:id="rId32"/>
    <p:sldId id="3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pg63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01: Introduction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but now also on the server with </a:t>
            </a:r>
            <a:r>
              <a:rPr lang="en-US" i="1" dirty="0" err="1" smtClean="0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</a:t>
            </a:r>
            <a:r>
              <a:rPr lang="en-US" dirty="0" smtClean="0"/>
              <a:t>the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“The Good Parts”,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… and </a:t>
            </a:r>
            <a:r>
              <a:rPr lang="en-US" dirty="0" err="1" smtClean="0"/>
              <a:t>WebAssembly</a:t>
            </a:r>
            <a:r>
              <a:rPr lang="en-US" dirty="0" smtClean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www.youtube.com/watch?v=EtoMN_xi-AM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Interpreted</a:t>
            </a:r>
            <a:r>
              <a:rPr lang="en-US" dirty="0" smtClean="0"/>
              <a:t>: you do not need to compile it (</a:t>
            </a:r>
            <a:r>
              <a:rPr lang="en-US" dirty="0" err="1" smtClean="0"/>
              <a:t>eg</a:t>
            </a:r>
            <a:r>
              <a:rPr lang="en-US" dirty="0" smtClean="0"/>
              <a:t>, in contrast to Java which is compiled down to bytecode)</a:t>
            </a:r>
          </a:p>
          <a:p>
            <a:pPr lvl="1"/>
            <a:r>
              <a:rPr lang="en-US" dirty="0" smtClean="0"/>
              <a:t>Note: for performance reasons, the </a:t>
            </a:r>
            <a:r>
              <a:rPr lang="en-US" i="1" dirty="0" smtClean="0"/>
              <a:t>runtime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a browser like Chrome) will compile JS </a:t>
            </a:r>
            <a:r>
              <a:rPr lang="en-US" i="1" dirty="0" smtClean="0"/>
              <a:t>on the fly </a:t>
            </a:r>
            <a:r>
              <a:rPr lang="en-US" dirty="0" smtClean="0"/>
              <a:t>into machine code</a:t>
            </a:r>
          </a:p>
          <a:p>
            <a:r>
              <a:rPr lang="en-US" b="1" dirty="0" smtClean="0"/>
              <a:t>Dynamically Typed</a:t>
            </a:r>
            <a:r>
              <a:rPr lang="en-US" dirty="0" smtClean="0"/>
              <a:t>: when declaring variables, no need to specify the type, </a:t>
            </a:r>
            <a:r>
              <a:rPr lang="en-US" dirty="0" err="1" smtClean="0"/>
              <a:t>eg</a:t>
            </a:r>
            <a:r>
              <a:rPr lang="en-US" dirty="0" smtClean="0"/>
              <a:t> String or Numeric, and can reassign to different types</a:t>
            </a:r>
          </a:p>
          <a:p>
            <a:r>
              <a:rPr lang="en-US" b="1" dirty="0"/>
              <a:t>Weakly </a:t>
            </a:r>
            <a:r>
              <a:rPr lang="en-US" b="1" dirty="0" smtClean="0"/>
              <a:t>Typed</a:t>
            </a:r>
            <a:r>
              <a:rPr lang="en-US" dirty="0" smtClean="0"/>
              <a:t>: you can use operators like “+” and “-” on different types (</a:t>
            </a:r>
            <a:r>
              <a:rPr lang="en-US" dirty="0" err="1" smtClean="0"/>
              <a:t>eg</a:t>
            </a:r>
            <a:r>
              <a:rPr lang="en-US" dirty="0" smtClean="0"/>
              <a:t> arrays and strings) without throwing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 smtClean="0"/>
              <a:t>Can just provide source code directly to the browser</a:t>
            </a:r>
          </a:p>
          <a:p>
            <a:r>
              <a:rPr lang="en-US" dirty="0" smtClean="0"/>
              <a:t>Can be directly inside HTML, or in separated “.</a:t>
            </a:r>
            <a:r>
              <a:rPr lang="en-US" dirty="0" err="1" smtClean="0"/>
              <a:t>js</a:t>
            </a:r>
            <a:r>
              <a:rPr lang="en-US" dirty="0" smtClean="0"/>
              <a:t>” files imported like any other resource (CSS, images, etc.)</a:t>
            </a:r>
          </a:p>
          <a:p>
            <a:r>
              <a:rPr lang="en-US" dirty="0" smtClean="0"/>
              <a:t>Note: current practice is to use </a:t>
            </a:r>
            <a:r>
              <a:rPr lang="en-US" i="1" dirty="0" err="1" smtClean="0"/>
              <a:t>transpilation</a:t>
            </a:r>
            <a:r>
              <a:rPr lang="en-US" dirty="0" smtClean="0"/>
              <a:t> steps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using build tools like NPM</a:t>
            </a:r>
          </a:p>
          <a:p>
            <a:pPr lvl="1"/>
            <a:r>
              <a:rPr lang="en-US" dirty="0" smtClean="0"/>
              <a:t>bundle dependencies like libraries (React/Angular/</a:t>
            </a:r>
            <a:r>
              <a:rPr lang="en-US" dirty="0" err="1" smtClean="0"/>
              <a:t>Vue</a:t>
            </a:r>
            <a:r>
              <a:rPr lang="en-US" dirty="0" smtClean="0"/>
              <a:t>/etc.)</a:t>
            </a:r>
          </a:p>
          <a:p>
            <a:pPr lvl="1"/>
            <a:r>
              <a:rPr lang="en-US" dirty="0" smtClean="0"/>
              <a:t>transformations to support old browsers</a:t>
            </a:r>
          </a:p>
          <a:p>
            <a:pPr lvl="1"/>
            <a:r>
              <a:rPr lang="en-US" dirty="0" smtClean="0"/>
              <a:t>enabling typing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11760820" cy="4842804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x = 1;</a:t>
            </a:r>
          </a:p>
          <a:p>
            <a:pPr lvl="1"/>
            <a:r>
              <a:rPr lang="en-US" dirty="0" smtClean="0"/>
              <a:t>declare a variable called </a:t>
            </a:r>
            <a:r>
              <a:rPr lang="en-US" b="1" dirty="0" smtClean="0"/>
              <a:t>x</a:t>
            </a:r>
            <a:r>
              <a:rPr lang="en-US" dirty="0" smtClean="0"/>
              <a:t> with a numeric value equal to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</a:t>
            </a:r>
            <a:r>
              <a:rPr lang="en-US" b="1" dirty="0" smtClean="0"/>
              <a:t>1;  </a:t>
            </a:r>
            <a:r>
              <a:rPr lang="en-US" b="1" dirty="0" err="1" smtClean="0"/>
              <a:t>var</a:t>
            </a:r>
            <a:r>
              <a:rPr lang="en-US" b="1" dirty="0" smtClean="0"/>
              <a:t> x = “a”;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contains a string in the end. So, we changed the type from numeric to string</a:t>
            </a:r>
          </a:p>
          <a:p>
            <a:r>
              <a:rPr lang="en-US" b="1" dirty="0" smtClean="0"/>
              <a:t>x = 1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err="1" smtClean="0"/>
              <a:t>var</a:t>
            </a:r>
            <a:r>
              <a:rPr lang="en-US" dirty="0" smtClean="0"/>
              <a:t>” and “</a:t>
            </a:r>
            <a:r>
              <a:rPr lang="en-US" b="1" dirty="0" smtClean="0"/>
              <a:t>;</a:t>
            </a:r>
            <a:r>
              <a:rPr lang="en-US" dirty="0" smtClean="0"/>
              <a:t>” could be omitted, but you should NOT omit them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var</a:t>
            </a:r>
            <a:r>
              <a:rPr lang="en-US" dirty="0" smtClean="0"/>
              <a:t>”: makes a local variable, otherwise is global scope (which is </a:t>
            </a:r>
            <a:r>
              <a:rPr lang="en-US" i="1" dirty="0" smtClean="0"/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omitting “</a:t>
            </a:r>
            <a:r>
              <a:rPr lang="en-US" b="1" dirty="0" smtClean="0"/>
              <a:t>;</a:t>
            </a:r>
            <a:r>
              <a:rPr lang="en-US" dirty="0" smtClean="0"/>
              <a:t>” can lead to subtle bugs…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r>
              <a:rPr lang="en-US" dirty="0" smtClean="0"/>
              <a:t> vs. </a:t>
            </a:r>
            <a:r>
              <a:rPr lang="en-US" b="1" dirty="0" err="1" smtClean="0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 smtClean="0"/>
              <a:t>if you declare a variable like </a:t>
            </a: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  <a:r>
              <a:rPr lang="en-US" dirty="0" smtClean="0"/>
              <a:t>, that will have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i="1" dirty="0" smtClean="0"/>
              <a:t>scope</a:t>
            </a:r>
            <a:r>
              <a:rPr lang="en-US" dirty="0" smtClean="0"/>
              <a:t>: you must avoid it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 </a:t>
            </a:r>
            <a:r>
              <a:rPr lang="en-US" b="1" dirty="0"/>
              <a:t>= 1</a:t>
            </a:r>
            <a:r>
              <a:rPr lang="en-US" dirty="0" smtClean="0"/>
              <a:t>, does declare it a </a:t>
            </a:r>
            <a:r>
              <a:rPr lang="en-US" i="1" dirty="0" smtClean="0"/>
              <a:t>function scope</a:t>
            </a:r>
            <a:r>
              <a:rPr lang="en-US" dirty="0" smtClean="0"/>
              <a:t>: variable in a block would still be visible after the block inside the same function</a:t>
            </a:r>
          </a:p>
          <a:p>
            <a:r>
              <a:rPr lang="en-US" b="1" dirty="0" smtClean="0"/>
              <a:t>let x = 1</a:t>
            </a:r>
            <a:r>
              <a:rPr lang="en-US" dirty="0" smtClean="0"/>
              <a:t>, the sane way,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block scope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x = 1</a:t>
            </a:r>
            <a:r>
              <a:rPr lang="en-US" dirty="0" smtClean="0"/>
              <a:t>, </a:t>
            </a:r>
            <a:r>
              <a:rPr lang="en-US" i="1" dirty="0"/>
              <a:t>block </a:t>
            </a:r>
            <a:r>
              <a:rPr lang="en-US" i="1" dirty="0" smtClean="0"/>
              <a:t>scope </a:t>
            </a:r>
            <a:r>
              <a:rPr lang="en-US" dirty="0" smtClean="0"/>
              <a:t>like </a:t>
            </a:r>
            <a:r>
              <a:rPr lang="en-US" b="1" dirty="0" smtClean="0"/>
              <a:t>let</a:t>
            </a:r>
            <a:r>
              <a:rPr lang="en-US" dirty="0" smtClean="0"/>
              <a:t>, but cannot change value (similar to </a:t>
            </a:r>
            <a:r>
              <a:rPr lang="en-US" b="1" dirty="0" smtClean="0"/>
              <a:t>final</a:t>
            </a:r>
            <a:r>
              <a:rPr lang="en-US" dirty="0"/>
              <a:t> </a:t>
            </a:r>
            <a:r>
              <a:rPr lang="en-US" dirty="0" smtClean="0"/>
              <a:t>in Java)</a:t>
            </a:r>
          </a:p>
          <a:p>
            <a:r>
              <a:rPr lang="en-US" dirty="0" smtClean="0"/>
              <a:t>In other words, use </a:t>
            </a:r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string plus a number? Concatenation</a:t>
            </a:r>
          </a:p>
          <a:p>
            <a:pPr lvl="1"/>
            <a:r>
              <a:rPr lang="en-US" b="1" dirty="0" smtClean="0"/>
              <a:t>“a” + 1</a:t>
            </a:r>
            <a:r>
              <a:rPr lang="en-US" dirty="0" smtClean="0"/>
              <a:t>  becomes </a:t>
            </a:r>
            <a:r>
              <a:rPr lang="en-US" b="1" dirty="0" smtClean="0"/>
              <a:t>“a1”</a:t>
            </a:r>
          </a:p>
          <a:p>
            <a:r>
              <a:rPr lang="en-US" dirty="0" smtClean="0"/>
              <a:t>A string minus a number? Result is not a number…</a:t>
            </a:r>
          </a:p>
          <a:p>
            <a:pPr lvl="1"/>
            <a:r>
              <a:rPr lang="en-US" b="1" dirty="0" smtClean="0"/>
              <a:t>“a” – 1</a:t>
            </a:r>
            <a:r>
              <a:rPr lang="en-US" dirty="0" smtClean="0"/>
              <a:t> becomes </a:t>
            </a:r>
            <a:r>
              <a:rPr lang="en-US" b="1" dirty="0" err="1" smtClean="0"/>
              <a:t>NaN</a:t>
            </a:r>
            <a:endParaRPr lang="en-US" b="1" dirty="0" smtClean="0"/>
          </a:p>
          <a:p>
            <a:r>
              <a:rPr lang="en-US" dirty="0" smtClean="0"/>
              <a:t>An empty object plus an empty array? Numeric 0…</a:t>
            </a:r>
          </a:p>
          <a:p>
            <a:pPr lvl="1"/>
            <a:r>
              <a:rPr lang="en-US" b="1" dirty="0" smtClean="0"/>
              <a:t>{} + []</a:t>
            </a:r>
            <a:r>
              <a:rPr lang="en-US" dirty="0" smtClean="0"/>
              <a:t> becomes </a:t>
            </a:r>
            <a:r>
              <a:rPr lang="en-US" b="1" dirty="0" smtClean="0"/>
              <a:t>0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Other dynamically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Python</a:t>
            </a:r>
            <a:r>
              <a:rPr lang="en-US" dirty="0" smtClean="0"/>
              <a:t>) would throw an exception at runtime</a:t>
            </a:r>
          </a:p>
          <a:p>
            <a:pPr lvl="1"/>
            <a:r>
              <a:rPr lang="en-US" dirty="0" smtClean="0"/>
              <a:t>They are called </a:t>
            </a:r>
            <a:r>
              <a:rPr lang="en-US" i="1" dirty="0" smtClean="0"/>
              <a:t>Strongly Typed</a:t>
            </a:r>
          </a:p>
          <a:p>
            <a:r>
              <a:rPr lang="en-US" dirty="0" smtClean="0"/>
              <a:t>Statically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Java</a:t>
            </a:r>
            <a:r>
              <a:rPr lang="en-US" dirty="0" smtClean="0"/>
              <a:t>) would not even </a:t>
            </a:r>
            <a:r>
              <a:rPr lang="en-US" i="1" dirty="0" smtClean="0"/>
              <a:t>compile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the only </a:t>
            </a:r>
            <a:r>
              <a:rPr lang="en-US" i="1" dirty="0" smtClean="0"/>
              <a:t>exception</a:t>
            </a:r>
            <a:r>
              <a:rPr lang="en-US" dirty="0" smtClean="0"/>
              <a:t> of “+” on String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 smtClean="0"/>
              <a:t>Quiz: what is the result of this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12 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endParaRPr lang="en-US" dirty="0"/>
          </a:p>
          <a:p>
            <a:r>
              <a:rPr lang="en-US" dirty="0" smtClean="0"/>
              <a:t>During the course, do </a:t>
            </a:r>
            <a:r>
              <a:rPr lang="en-US" b="1" dirty="0" smtClean="0"/>
              <a:t>NOT</a:t>
            </a:r>
            <a:r>
              <a:rPr lang="en-US" dirty="0" smtClean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/>
              <a:t>42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 smtClean="0"/>
              <a:t>Obviously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[]</a:t>
            </a:r>
            <a:r>
              <a:rPr lang="en-US" dirty="0" smtClean="0"/>
              <a:t>: empty array</a:t>
            </a:r>
          </a:p>
          <a:p>
            <a:r>
              <a:rPr lang="en-US" b="1" dirty="0" smtClean="0"/>
              <a:t>![]</a:t>
            </a:r>
            <a:r>
              <a:rPr lang="en-US" dirty="0" smtClean="0"/>
              <a:t>: negation of an array, which obviously returns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!![]</a:t>
            </a:r>
            <a:r>
              <a:rPr lang="en-US" dirty="0" smtClean="0"/>
              <a:t>: equivalent to </a:t>
            </a:r>
            <a:r>
              <a:rPr lang="en-US" b="1" dirty="0" smtClean="0"/>
              <a:t>!false</a:t>
            </a:r>
            <a:r>
              <a:rPr lang="en-US" dirty="0" smtClean="0"/>
              <a:t>, which results in </a:t>
            </a:r>
            <a:r>
              <a:rPr lang="en-US" b="1" dirty="0" smtClean="0"/>
              <a:t>true</a:t>
            </a:r>
          </a:p>
          <a:p>
            <a:pPr lvl="1"/>
            <a:r>
              <a:rPr lang="en-US" dirty="0" smtClean="0"/>
              <a:t>this actually makes sense…</a:t>
            </a:r>
          </a:p>
          <a:p>
            <a:r>
              <a:rPr lang="en-US" b="1" dirty="0" smtClean="0"/>
              <a:t>!![]+!![]</a:t>
            </a:r>
            <a:r>
              <a:rPr lang="en-US" dirty="0" smtClean="0"/>
              <a:t>: equivalent to </a:t>
            </a:r>
            <a:r>
              <a:rPr lang="en-US" b="1" dirty="0" err="1" smtClean="0"/>
              <a:t>true+true</a:t>
            </a:r>
            <a:r>
              <a:rPr lang="en-US" dirty="0" smtClean="0"/>
              <a:t>, which JS converts to numbers, and sees </a:t>
            </a:r>
            <a:r>
              <a:rPr lang="en-US" b="1" dirty="0" smtClean="0"/>
              <a:t>1+1</a:t>
            </a:r>
          </a:p>
          <a:p>
            <a:r>
              <a:rPr lang="en-US" b="1" dirty="0" smtClean="0"/>
              <a:t>!![]+!![]+!![]+!![]</a:t>
            </a:r>
            <a:r>
              <a:rPr lang="en-US" dirty="0" smtClean="0"/>
              <a:t>: equivalent to </a:t>
            </a:r>
            <a:r>
              <a:rPr lang="en-US" b="1" dirty="0" smtClean="0"/>
              <a:t>1+1+1+1</a:t>
            </a:r>
            <a:r>
              <a:rPr lang="en-US" dirty="0" smtClean="0"/>
              <a:t>, which is </a:t>
            </a:r>
            <a:r>
              <a:rPr lang="en-US" b="1" dirty="0" smtClean="0"/>
              <a:t>4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!![]+!![]+!![]+!![]+[]</a:t>
            </a:r>
            <a:r>
              <a:rPr lang="en-US" dirty="0" smtClean="0"/>
              <a:t>: equivalent to </a:t>
            </a:r>
            <a:r>
              <a:rPr lang="en-US" b="1" dirty="0" smtClean="0"/>
              <a:t>4+[]</a:t>
            </a:r>
            <a:r>
              <a:rPr lang="en-US" dirty="0" smtClean="0"/>
              <a:t>, which JS sees as a concatenation of strings, where </a:t>
            </a:r>
            <a:r>
              <a:rPr lang="en-US" b="1" dirty="0" smtClean="0"/>
              <a:t>[]</a:t>
            </a:r>
            <a:r>
              <a:rPr lang="en-US" dirty="0" smtClean="0"/>
              <a:t> is </a:t>
            </a:r>
            <a:r>
              <a:rPr lang="en-US" i="1" dirty="0" smtClean="0"/>
              <a:t>obviously</a:t>
            </a:r>
            <a:r>
              <a:rPr lang="en-US" dirty="0" smtClean="0"/>
              <a:t> coerced into the empty string, so result is </a:t>
            </a:r>
            <a:r>
              <a:rPr lang="en-US" b="1" dirty="0" smtClean="0"/>
              <a:t>“4”+””</a:t>
            </a:r>
            <a:r>
              <a:rPr lang="en-US" dirty="0" smtClean="0"/>
              <a:t>, which is just </a:t>
            </a:r>
            <a:r>
              <a:rPr lang="en-US" b="1" dirty="0" smtClean="0"/>
              <a:t>“4”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!![]+!![]+!![]+!![]+[]+(!![]+!![])</a:t>
            </a:r>
            <a:r>
              <a:rPr lang="en-US" dirty="0" smtClean="0"/>
              <a:t>: equivalent to </a:t>
            </a:r>
            <a:r>
              <a:rPr lang="en-US" b="1" dirty="0" smtClean="0"/>
              <a:t>“4”+2</a:t>
            </a:r>
            <a:r>
              <a:rPr lang="en-US" dirty="0" smtClean="0"/>
              <a:t>, which, as a concatenation of strings and not numbers, results into </a:t>
            </a:r>
            <a:r>
              <a:rPr lang="en-US" b="1" dirty="0" smtClean="0"/>
              <a:t>“42”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smtClean="0"/>
              <a:t>2</a:t>
            </a:r>
            <a:r>
              <a:rPr lang="en-US" dirty="0" smtClean="0"/>
              <a:t> is coerced into a string like </a:t>
            </a:r>
            <a:r>
              <a:rPr lang="en-US" b="1" dirty="0" smtClean="0"/>
              <a:t>“2”</a:t>
            </a:r>
            <a:r>
              <a:rPr lang="en-US" dirty="0" smtClean="0"/>
              <a:t>, and NOT </a:t>
            </a:r>
            <a:r>
              <a:rPr lang="en-US" b="1" dirty="0" smtClean="0"/>
              <a:t>“4”</a:t>
            </a:r>
            <a:r>
              <a:rPr lang="en-US" dirty="0" smtClean="0"/>
              <a:t> into a number like </a:t>
            </a:r>
            <a:r>
              <a:rPr lang="en-US" b="1" dirty="0" smtClean="0"/>
              <a:t>4</a:t>
            </a:r>
          </a:p>
          <a:p>
            <a:r>
              <a:rPr lang="en-US" b="1" dirty="0" smtClean="0"/>
              <a:t>+(!![]+!![]+!![]+!![]+[]+(!![]+!![]))</a:t>
            </a:r>
            <a:r>
              <a:rPr lang="en-US" dirty="0" smtClean="0"/>
              <a:t>: equivalent to </a:t>
            </a:r>
            <a:r>
              <a:rPr lang="en-US" b="1" dirty="0" smtClean="0"/>
              <a:t>+(“42”)</a:t>
            </a:r>
            <a:r>
              <a:rPr lang="en-US" dirty="0" smtClean="0"/>
              <a:t>, which considers the string as a positive number, and so coerced into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Drugs…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Otherwise, one day you might end up designing languages like JavaScript…</a:t>
            </a:r>
            <a:endParaRPr lang="en-US" sz="4000" dirty="0"/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 smtClean="0"/>
              <a:t>By now… you should have guessed what is my opinion of JavaScript</a:t>
            </a:r>
          </a:p>
          <a:p>
            <a:r>
              <a:rPr lang="en-US" dirty="0" smtClean="0"/>
              <a:t>But JS is a </a:t>
            </a:r>
            <a:r>
              <a:rPr lang="en-US" i="1" dirty="0" smtClean="0"/>
              <a:t>must</a:t>
            </a:r>
            <a:r>
              <a:rPr lang="en-US" dirty="0" smtClean="0"/>
              <a:t> to learn if you are dealing with web development…</a:t>
            </a:r>
          </a:p>
          <a:p>
            <a:r>
              <a:rPr lang="en-US" dirty="0" smtClean="0"/>
              <a:t>… even if you just want to focus on backend</a:t>
            </a:r>
          </a:p>
          <a:p>
            <a:r>
              <a:rPr lang="en-US" dirty="0" smtClean="0"/>
              <a:t>Until </a:t>
            </a:r>
            <a:r>
              <a:rPr lang="en-US" dirty="0" err="1" smtClean="0"/>
              <a:t>WebAssembly</a:t>
            </a:r>
            <a:r>
              <a:rPr lang="en-US" dirty="0" smtClean="0"/>
              <a:t> will support DOM manipulation, or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 err="1" smtClean="0"/>
              <a:t>transpilation</a:t>
            </a:r>
            <a:r>
              <a:rPr lang="en-US" dirty="0" smtClean="0"/>
              <a:t> will have better support, unfortunately we need to endure JS</a:t>
            </a:r>
          </a:p>
          <a:p>
            <a:pPr lvl="1"/>
            <a:r>
              <a:rPr lang="en-US" i="1" dirty="0" err="1" smtClean="0"/>
              <a:t>TypeScript</a:t>
            </a:r>
            <a:r>
              <a:rPr lang="en-US" dirty="0" smtClean="0"/>
              <a:t> can ease the pain meanwhile…</a:t>
            </a:r>
            <a:endParaRPr lang="en-US" dirty="0"/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11" y="3525794"/>
            <a:ext cx="2542758" cy="300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Jokes apart…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/>
          <a:lstStyle/>
          <a:p>
            <a:r>
              <a:rPr lang="en-US" dirty="0" smtClean="0"/>
              <a:t>The pain of JS (and other dynamically typed languages) is when working on </a:t>
            </a:r>
            <a:r>
              <a:rPr lang="en-US" i="1" dirty="0" smtClean="0"/>
              <a:t>large</a:t>
            </a:r>
            <a:r>
              <a:rPr lang="en-US" dirty="0" smtClean="0"/>
              <a:t> projects…</a:t>
            </a:r>
          </a:p>
          <a:p>
            <a:r>
              <a:rPr lang="en-US" dirty="0" smtClean="0"/>
              <a:t>… where you might need to do </a:t>
            </a:r>
            <a:r>
              <a:rPr lang="en-US" i="1" dirty="0" smtClean="0"/>
              <a:t>refactoring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luck, you </a:t>
            </a:r>
            <a:r>
              <a:rPr lang="en-US" i="1" dirty="0" smtClean="0"/>
              <a:t>poor</a:t>
            </a:r>
            <a:r>
              <a:rPr lang="en-US" dirty="0" smtClean="0"/>
              <a:t> </a:t>
            </a:r>
            <a:r>
              <a:rPr lang="en-US" i="1" dirty="0" smtClean="0"/>
              <a:t>souls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and/or have to work on code written by others…</a:t>
            </a:r>
          </a:p>
          <a:p>
            <a:r>
              <a:rPr lang="en-US" dirty="0" smtClean="0"/>
              <a:t>For what you will see in this course, and during your degree, you will be (hopefully) fine, as working only on </a:t>
            </a:r>
            <a:r>
              <a:rPr lang="en-US" i="1" dirty="0" smtClean="0"/>
              <a:t>small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Remember: </a:t>
            </a:r>
            <a:r>
              <a:rPr lang="en-US" i="1" dirty="0" smtClean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Anyway… why </a:t>
            </a:r>
            <a:r>
              <a:rPr lang="en-US" b="1" dirty="0" smtClean="0"/>
              <a:t>42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 smtClean="0"/>
              <a:t>You will see </a:t>
            </a:r>
            <a:r>
              <a:rPr lang="en-US" b="1" dirty="0" smtClean="0"/>
              <a:t>42</a:t>
            </a:r>
            <a:r>
              <a:rPr lang="en-US" dirty="0" smtClean="0"/>
              <a:t> all the time…</a:t>
            </a:r>
          </a:p>
          <a:p>
            <a:r>
              <a:rPr lang="en-US" dirty="0" smtClean="0"/>
              <a:t>Geeky reference </a:t>
            </a:r>
            <a:r>
              <a:rPr lang="en-US" dirty="0"/>
              <a:t>to the </a:t>
            </a:r>
            <a:r>
              <a:rPr lang="en-US" dirty="0" smtClean="0"/>
              <a:t>“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Hitchhiker's Guide </a:t>
            </a:r>
            <a:r>
              <a:rPr lang="en-US" i="1" dirty="0"/>
              <a:t>to the </a:t>
            </a:r>
            <a:r>
              <a:rPr lang="en-US" i="1" dirty="0" smtClean="0"/>
              <a:t>Galaxy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the “</a:t>
            </a:r>
            <a:r>
              <a:rPr lang="en-US" b="1" i="1" dirty="0" smtClean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equality, use “</a:t>
            </a:r>
            <a:r>
              <a:rPr lang="en-US" b="1" dirty="0" smtClean="0"/>
              <a:t>===</a:t>
            </a:r>
            <a:r>
              <a:rPr lang="en-US" dirty="0" smtClean="0"/>
              <a:t>“ and not “</a:t>
            </a:r>
            <a:r>
              <a:rPr lang="en-US" b="1" dirty="0" smtClean="0"/>
              <a:t>==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false == 0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 is equivalent to numeric </a:t>
            </a:r>
            <a:r>
              <a:rPr lang="en-US" b="1" dirty="0" smtClean="0"/>
              <a:t>0</a:t>
            </a:r>
            <a:r>
              <a:rPr lang="en-US" dirty="0" smtClean="0"/>
              <a:t>, as the </a:t>
            </a:r>
            <a:r>
              <a:rPr lang="en-US" b="1" dirty="0" smtClean="0"/>
              <a:t>0</a:t>
            </a:r>
            <a:r>
              <a:rPr lang="en-US" dirty="0" smtClean="0"/>
              <a:t> gets transformed into a </a:t>
            </a:r>
            <a:r>
              <a:rPr lang="en-US" dirty="0" err="1" smtClean="0"/>
              <a:t>boolean</a:t>
            </a:r>
            <a:r>
              <a:rPr lang="en-US" dirty="0" smtClean="0"/>
              <a:t> to compare it with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false === 0 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false</a:t>
            </a:r>
            <a:r>
              <a:rPr lang="en-US" dirty="0" smtClean="0"/>
              <a:t>, as a </a:t>
            </a:r>
            <a:r>
              <a:rPr lang="en-US" dirty="0" err="1" smtClean="0"/>
              <a:t>boolean</a:t>
            </a:r>
            <a:r>
              <a:rPr lang="en-US" dirty="0" smtClean="0"/>
              <a:t> value is not equal to a numeric value </a:t>
            </a:r>
          </a:p>
          <a:p>
            <a:r>
              <a:rPr lang="en-US" b="1" dirty="0"/>
              <a:t>0 == </a:t>
            </a:r>
            <a:r>
              <a:rPr lang="en-US" b="1" dirty="0" smtClean="0"/>
              <a:t>[]</a:t>
            </a:r>
          </a:p>
          <a:p>
            <a:pPr lvl="1"/>
            <a:r>
              <a:rPr lang="en-US" dirty="0" smtClean="0"/>
              <a:t>surprisingly, that is true in JS, </a:t>
            </a:r>
            <a:r>
              <a:rPr lang="en-US" dirty="0" err="1" smtClean="0"/>
              <a:t>ie</a:t>
            </a:r>
            <a:r>
              <a:rPr lang="en-US" dirty="0" smtClean="0"/>
              <a:t> the numeric </a:t>
            </a:r>
            <a:r>
              <a:rPr lang="en-US" b="1" dirty="0" smtClean="0"/>
              <a:t>0</a:t>
            </a:r>
            <a:r>
              <a:rPr lang="en-US" dirty="0" smtClean="0"/>
              <a:t> is equal to an empty 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lenty of </a:t>
            </a:r>
            <a:r>
              <a:rPr lang="en-US" dirty="0"/>
              <a:t>these </a:t>
            </a:r>
            <a:r>
              <a:rPr lang="en-US" dirty="0" smtClean="0"/>
              <a:t>hilarious cases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https://dorey.github.io/JavaScript-Equality-Table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negation, use </a:t>
            </a:r>
            <a:r>
              <a:rPr lang="en-US" b="1" dirty="0" smtClean="0"/>
              <a:t>!==</a:t>
            </a:r>
            <a:r>
              <a:rPr lang="en-US" dirty="0" smtClean="0"/>
              <a:t> instead of </a:t>
            </a:r>
            <a:r>
              <a:rPr lang="en-US" b="1" dirty="0" smtClean="0"/>
              <a:t>!=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foo = function(){ return 1;}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foo() </a:t>
            </a:r>
            <a:r>
              <a:rPr lang="en-US" dirty="0" smtClean="0"/>
              <a:t>will return value </a:t>
            </a:r>
            <a:r>
              <a:rPr lang="en-US" b="1" dirty="0" smtClean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 smtClean="0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add(1,2)</a:t>
            </a:r>
            <a:r>
              <a:rPr lang="en-US" dirty="0" smtClean="0"/>
              <a:t> will return </a:t>
            </a:r>
            <a:r>
              <a:rPr lang="en-US" b="1" dirty="0" smtClean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 smtClean="0"/>
              <a:t>add(“a”,</a:t>
            </a:r>
            <a:r>
              <a:rPr lang="en-US" b="1" dirty="0"/>
              <a:t> “</a:t>
            </a:r>
            <a:r>
              <a:rPr lang="en-US" b="1" dirty="0" smtClean="0"/>
              <a:t>b”)</a:t>
            </a:r>
            <a:r>
              <a:rPr lang="en-US" dirty="0" smtClean="0"/>
              <a:t> will return </a:t>
            </a:r>
            <a:r>
              <a:rPr lang="en-US" b="1" dirty="0" smtClean="0"/>
              <a:t>“ab”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 smtClean="0"/>
              <a:t>To document software, typical case of writing comments directly in the source code</a:t>
            </a:r>
          </a:p>
          <a:p>
            <a:r>
              <a:rPr lang="en-US" dirty="0" smtClean="0"/>
              <a:t>JS uses similar syntax to other languages (</a:t>
            </a:r>
            <a:r>
              <a:rPr lang="en-US" dirty="0" err="1" smtClean="0"/>
              <a:t>eg</a:t>
            </a:r>
            <a:r>
              <a:rPr lang="en-US" dirty="0" smtClean="0"/>
              <a:t> Java)</a:t>
            </a:r>
          </a:p>
          <a:p>
            <a:r>
              <a:rPr lang="en-US" dirty="0" smtClean="0"/>
              <a:t>Single-line comment: </a:t>
            </a:r>
            <a:r>
              <a:rPr lang="en-US" b="1" dirty="0" smtClean="0"/>
              <a:t>//</a:t>
            </a:r>
          </a:p>
          <a:p>
            <a:r>
              <a:rPr lang="en-US" dirty="0" smtClean="0"/>
              <a:t>Multi-line comment: started with </a:t>
            </a:r>
            <a:r>
              <a:rPr lang="en-US" b="1" dirty="0" smtClean="0"/>
              <a:t>/*</a:t>
            </a:r>
            <a:r>
              <a:rPr lang="en-US" dirty="0" smtClean="0"/>
              <a:t>  and then closed with </a:t>
            </a:r>
            <a:r>
              <a:rPr lang="en-US" b="1" dirty="0" smtClean="0"/>
              <a:t>*/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 (DOM): object representation of the displayed HTML </a:t>
            </a:r>
          </a:p>
          <a:p>
            <a:r>
              <a:rPr lang="en-US" dirty="0" smtClean="0"/>
              <a:t>One of the main reasons to use JS is to manipulate the DOM, </a:t>
            </a:r>
            <a:r>
              <a:rPr lang="en-US" dirty="0" err="1" smtClean="0"/>
              <a:t>ie</a:t>
            </a:r>
            <a:r>
              <a:rPr lang="en-US" dirty="0" smtClean="0"/>
              <a:t> altering what is displayed to the user</a:t>
            </a:r>
          </a:p>
          <a:p>
            <a:r>
              <a:rPr lang="en-US" dirty="0" smtClean="0"/>
              <a:t>To access the DOM, JS can refer to the object called “</a:t>
            </a:r>
            <a:r>
              <a:rPr lang="en-US" b="1" dirty="0" smtClean="0"/>
              <a:t>document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Call methods on </a:t>
            </a:r>
            <a:r>
              <a:rPr lang="en-US" b="1" dirty="0" smtClean="0"/>
              <a:t>document</a:t>
            </a:r>
            <a:r>
              <a:rPr lang="en-US" dirty="0" smtClean="0"/>
              <a:t> to retrieve object representations of the DOM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3442011"/>
            <a:ext cx="10515600" cy="3270210"/>
          </a:xfrm>
        </p:spPr>
        <p:txBody>
          <a:bodyPr/>
          <a:lstStyle/>
          <a:p>
            <a:r>
              <a:rPr lang="en-US" dirty="0" smtClean="0"/>
              <a:t>Easiest way to retrieve DOM objects is by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The id needs to be set as HTML attribute, e.g</a:t>
            </a:r>
            <a:r>
              <a:rPr lang="en-US" dirty="0"/>
              <a:t>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id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9" y="333548"/>
            <a:ext cx="105156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 smtClean="0"/>
              <a:t>There are different ways to execute JS in a page</a:t>
            </a:r>
          </a:p>
          <a:p>
            <a:r>
              <a:rPr lang="en-US" dirty="0" smtClean="0"/>
              <a:t>One  simple approach is to directly register </a:t>
            </a:r>
            <a:r>
              <a:rPr lang="en-US" i="1" dirty="0" smtClean="0"/>
              <a:t>event handlers </a:t>
            </a:r>
            <a:r>
              <a:rPr lang="en-US" dirty="0" smtClean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 smtClean="0"/>
              <a:t>&gt;</a:t>
            </a:r>
            <a:r>
              <a:rPr lang="en-US" b="1" dirty="0"/>
              <a:t>Clear&lt;/div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user on browser clicks on that button, the JS function “</a:t>
            </a:r>
            <a:r>
              <a:rPr lang="en-US" i="1" dirty="0" err="1" smtClean="0"/>
              <a:t>clearText</a:t>
            </a:r>
            <a:r>
              <a:rPr lang="en-US" i="1" dirty="0" smtClean="0"/>
              <a:t>()</a:t>
            </a:r>
            <a:r>
              <a:rPr lang="en-US" dirty="0" smtClean="0"/>
              <a:t>” is going to be executed</a:t>
            </a:r>
          </a:p>
          <a:p>
            <a:r>
              <a:rPr lang="en-US" dirty="0" smtClean="0"/>
              <a:t>Event handlers:</a:t>
            </a:r>
          </a:p>
          <a:p>
            <a:pPr lvl="1"/>
            <a:r>
              <a:rPr lang="en-US" i="1" dirty="0" err="1" smtClean="0"/>
              <a:t>onclick</a:t>
            </a:r>
            <a:r>
              <a:rPr lang="en-US" dirty="0" smtClean="0"/>
              <a:t>, </a:t>
            </a:r>
            <a:r>
              <a:rPr lang="en-US" i="1" dirty="0" err="1" smtClean="0"/>
              <a:t>onchange</a:t>
            </a:r>
            <a:r>
              <a:rPr lang="en-US" dirty="0" smtClean="0"/>
              <a:t>, </a:t>
            </a:r>
            <a:r>
              <a:rPr lang="en-US" i="1" dirty="0" err="1" smtClean="0"/>
              <a:t>onmouseover</a:t>
            </a:r>
            <a:r>
              <a:rPr lang="en-US" dirty="0" smtClean="0"/>
              <a:t>, </a:t>
            </a:r>
            <a:r>
              <a:rPr lang="en-US" i="1" dirty="0" err="1" smtClean="0"/>
              <a:t>onmouseout</a:t>
            </a:r>
            <a:r>
              <a:rPr lang="en-US" dirty="0" smtClean="0"/>
              <a:t>, </a:t>
            </a:r>
            <a:r>
              <a:rPr lang="en-US" i="1" dirty="0" err="1" smtClean="0"/>
              <a:t>onkeydown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www.w3schools.com/js/js_events.asp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JS Console, from Chrome Developer Tools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seful for debugging and learning by running custom JS directly on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/>
          </a:bodyPr>
          <a:lstStyle/>
          <a:p>
            <a:r>
              <a:rPr lang="en-US" dirty="0" smtClean="0"/>
              <a:t>NPM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An IDE (I recommend </a:t>
            </a:r>
            <a:r>
              <a:rPr lang="en-US" i="1" dirty="0" err="1" smtClean="0"/>
              <a:t>WebStorm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github.com/arcuri82/pg6300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r>
              <a:rPr lang="en-US" dirty="0" smtClean="0"/>
              <a:t>No book, but plenty of external links to </a:t>
            </a:r>
            <a:r>
              <a:rPr lang="en-US" smtClean="0"/>
              <a:t>study from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 smtClean="0"/>
              <a:t>Develop Web Applications, with focus on Frontend</a:t>
            </a:r>
          </a:p>
          <a:p>
            <a:r>
              <a:rPr lang="en-US" dirty="0" smtClean="0"/>
              <a:t>Technically details of JavaScript, but NOT web design</a:t>
            </a:r>
          </a:p>
          <a:p>
            <a:r>
              <a:rPr lang="en-US" i="1" dirty="0" smtClean="0"/>
              <a:t>Single-Page Applications (SPA)</a:t>
            </a:r>
          </a:p>
          <a:p>
            <a:pPr lvl="1"/>
            <a:r>
              <a:rPr lang="en-US" dirty="0" smtClean="0"/>
              <a:t>client-side HTML rendering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smtClean="0"/>
              <a:t>React</a:t>
            </a:r>
            <a:r>
              <a:rPr lang="en-US" dirty="0" smtClean="0"/>
              <a:t> from Facebook</a:t>
            </a:r>
          </a:p>
          <a:p>
            <a:r>
              <a:rPr lang="en-US" dirty="0" smtClean="0"/>
              <a:t>Intro to </a:t>
            </a:r>
            <a:r>
              <a:rPr lang="en-US" i="1" dirty="0" smtClean="0"/>
              <a:t>REST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JS on the server, using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100% home-assignment </a:t>
            </a:r>
            <a:r>
              <a:rPr lang="en-US" dirty="0"/>
              <a:t>exam</a:t>
            </a:r>
          </a:p>
          <a:p>
            <a:r>
              <a:rPr lang="en-US" dirty="0" smtClean="0"/>
              <a:t>4 weeks</a:t>
            </a:r>
          </a:p>
          <a:p>
            <a:r>
              <a:rPr lang="en-US" dirty="0" smtClean="0"/>
              <a:t>Starting roughly 2 weeks before last class</a:t>
            </a:r>
          </a:p>
          <a:p>
            <a:r>
              <a:rPr lang="en-US" dirty="0" smtClean="0"/>
              <a:t>Details not decided yet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1675</Words>
  <Application>Microsoft Office PowerPoint</Application>
  <PresentationFormat>Widescreen</PresentationFormat>
  <Paragraphs>186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Mangal</vt:lpstr>
      <vt:lpstr>Office Theme</vt:lpstr>
      <vt:lpstr>Web Development and API Design  Lesson 01: Introduction</vt:lpstr>
      <vt:lpstr>Course Info</vt:lpstr>
      <vt:lpstr>Class Structure</vt:lpstr>
      <vt:lpstr>If You Skip Class…</vt:lpstr>
      <vt:lpstr>Necessary Tools</vt:lpstr>
      <vt:lpstr>Git Repository</vt:lpstr>
      <vt:lpstr>Goals/Topics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42</vt:lpstr>
      <vt:lpstr>Cont.</vt:lpstr>
      <vt:lpstr>Do Not Do Drugs…</vt:lpstr>
      <vt:lpstr>PowerPoint Presentation</vt:lpstr>
      <vt:lpstr>Jokes apart…</vt:lpstr>
      <vt:lpstr>Anyway… why 42?</vt:lpstr>
      <vt:lpstr>For equality, use “===“ and not “==”</vt:lpstr>
      <vt:lpstr>Function Declaration</vt:lpstr>
      <vt:lpstr>Code Comments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266</cp:revision>
  <cp:lastPrinted>2017-12-21T12:07:11Z</cp:lastPrinted>
  <dcterms:created xsi:type="dcterms:W3CDTF">2017-12-10T14:32:25Z</dcterms:created>
  <dcterms:modified xsi:type="dcterms:W3CDTF">2018-08-20T12:09:03Z</dcterms:modified>
</cp:coreProperties>
</file>