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0" r:id="rId13"/>
    <p:sldId id="288" r:id="rId14"/>
    <p:sldId id="291" r:id="rId15"/>
    <p:sldId id="294" r:id="rId16"/>
    <p:sldId id="292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6"/>
    <p:restoredTop sz="94636"/>
  </p:normalViewPr>
  <p:slideViewPr>
    <p:cSldViewPr snapToGrid="0" snapToObjects="1">
      <p:cViewPr varScale="1">
        <p:scale>
          <a:sx n="141" d="100"/>
          <a:sy n="141" d="100"/>
        </p:scale>
        <p:origin x="10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Lesson </a:t>
            </a:r>
            <a:r>
              <a:rPr lang="en-US" sz="6600" dirty="0" smtClean="0"/>
              <a:t>11: </a:t>
            </a:r>
            <a:r>
              <a:rPr lang="en-US" sz="6600" dirty="0"/>
              <a:t> </a:t>
            </a:r>
            <a:r>
              <a:rPr lang="en-US" sz="6600" dirty="0" err="1" smtClean="0"/>
              <a:t>GraphQL</a:t>
            </a:r>
            <a:r>
              <a:rPr lang="en-US" sz="6600" dirty="0" smtClean="0"/>
              <a:t> APIs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3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825625"/>
            <a:ext cx="11757991" cy="4833592"/>
          </a:xfrm>
        </p:spPr>
        <p:txBody>
          <a:bodyPr/>
          <a:lstStyle/>
          <a:p>
            <a:r>
              <a:rPr lang="en-US" dirty="0" smtClean="0"/>
              <a:t>To modify data, </a:t>
            </a:r>
            <a:r>
              <a:rPr lang="en-US" i="1" dirty="0" err="1" smtClean="0"/>
              <a:t>GraphQL</a:t>
            </a:r>
            <a:r>
              <a:rPr lang="en-US" dirty="0" smtClean="0"/>
              <a:t> defines “</a:t>
            </a:r>
            <a:r>
              <a:rPr lang="en-US" i="1" dirty="0" smtClean="0"/>
              <a:t>mutation</a:t>
            </a:r>
            <a:r>
              <a:rPr lang="en-US" dirty="0" smtClean="0"/>
              <a:t>” operators</a:t>
            </a:r>
          </a:p>
          <a:p>
            <a:r>
              <a:rPr lang="en-US" dirty="0" smtClean="0"/>
              <a:t>These are Remote Procedure Calls (RPC)</a:t>
            </a:r>
          </a:p>
          <a:p>
            <a:r>
              <a:rPr lang="en-US" dirty="0" smtClean="0"/>
              <a:t>In other words, a </a:t>
            </a:r>
            <a:r>
              <a:rPr lang="en-US" i="1" dirty="0" err="1" smtClean="0"/>
              <a:t>GraphQL</a:t>
            </a:r>
            <a:r>
              <a:rPr lang="en-US" dirty="0" smtClean="0"/>
              <a:t> server can define a set of methods that can be invoked remotely</a:t>
            </a:r>
          </a:p>
          <a:p>
            <a:r>
              <a:rPr lang="en-US" dirty="0" smtClean="0"/>
              <a:t>Input/output data should be basic types</a:t>
            </a:r>
          </a:p>
          <a:p>
            <a:r>
              <a:rPr lang="en-US" i="1" dirty="0" smtClean="0"/>
              <a:t>Benefits</a:t>
            </a:r>
            <a:r>
              <a:rPr lang="en-US" dirty="0" smtClean="0"/>
              <a:t>: high flexibility, can do whatever you want</a:t>
            </a:r>
          </a:p>
          <a:p>
            <a:r>
              <a:rPr lang="en-US" i="1" dirty="0" smtClean="0"/>
              <a:t>Downsides</a:t>
            </a:r>
            <a:r>
              <a:rPr lang="en-US" dirty="0" smtClean="0"/>
              <a:t>: high flexibility, each API will behave differently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5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Over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825624"/>
            <a:ext cx="11936896" cy="4505601"/>
          </a:xfrm>
        </p:spPr>
        <p:txBody>
          <a:bodyPr/>
          <a:lstStyle/>
          <a:p>
            <a:r>
              <a:rPr lang="en-US" dirty="0" smtClean="0"/>
              <a:t>Either via a POST or a GET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POST localhost/</a:t>
            </a:r>
            <a:r>
              <a:rPr lang="en-US" b="1" dirty="0" err="1" smtClean="0"/>
              <a:t>graphql</a:t>
            </a:r>
            <a:endParaRPr lang="en-US" b="1" dirty="0" smtClean="0"/>
          </a:p>
          <a:p>
            <a:pPr lvl="1"/>
            <a:r>
              <a:rPr lang="en-US" dirty="0" smtClean="0"/>
              <a:t>JSON payload</a:t>
            </a:r>
            <a:r>
              <a:rPr lang="en-US" dirty="0"/>
              <a:t>: </a:t>
            </a:r>
            <a:r>
              <a:rPr lang="en-US" b="1" dirty="0"/>
              <a:t>{ "query" : "{all{id}}" </a:t>
            </a:r>
            <a:r>
              <a:rPr lang="en-US" b="1" dirty="0" smtClean="0"/>
              <a:t>}</a:t>
            </a:r>
          </a:p>
          <a:p>
            <a:pPr lvl="1"/>
            <a:r>
              <a:rPr lang="en-US" dirty="0" smtClean="0"/>
              <a:t>Here, the actual query is a string stored in the variable called “query”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GET</a:t>
            </a:r>
            <a:r>
              <a:rPr lang="en-US" dirty="0" smtClean="0"/>
              <a:t> </a:t>
            </a:r>
            <a:r>
              <a:rPr lang="en-US" b="1" dirty="0" smtClean="0"/>
              <a:t>localhost/</a:t>
            </a:r>
            <a:r>
              <a:rPr lang="en-US" b="1" dirty="0" err="1" smtClean="0"/>
              <a:t>graphql?query</a:t>
            </a:r>
            <a:r>
              <a:rPr lang="en-US" b="1" dirty="0"/>
              <a:t>=%</a:t>
            </a:r>
            <a:r>
              <a:rPr lang="en-US" b="1" dirty="0" smtClean="0"/>
              <a:t>7Ball%7Bname%7D%7D</a:t>
            </a:r>
          </a:p>
          <a:p>
            <a:pPr lvl="1"/>
            <a:r>
              <a:rPr lang="en-US" dirty="0" smtClean="0"/>
              <a:t>Here the query is passed as a URL query parameter called “query”, and not in a JSON object</a:t>
            </a:r>
          </a:p>
          <a:p>
            <a:pPr lvl="1"/>
            <a:r>
              <a:rPr lang="en-US" dirty="0" smtClean="0"/>
              <a:t>Note that symbols </a:t>
            </a:r>
            <a:r>
              <a:rPr lang="en-US" b="1" dirty="0" smtClean="0"/>
              <a:t>{</a:t>
            </a:r>
            <a:r>
              <a:rPr lang="en-US" dirty="0" smtClean="0"/>
              <a:t> and </a:t>
            </a:r>
            <a:r>
              <a:rPr lang="en-US" b="1" dirty="0" smtClean="0"/>
              <a:t>}</a:t>
            </a:r>
            <a:r>
              <a:rPr lang="en-US" dirty="0" smtClean="0"/>
              <a:t> need to be escaped with </a:t>
            </a:r>
            <a:r>
              <a:rPr lang="en-US" b="1" dirty="0" smtClean="0"/>
              <a:t>%7B</a:t>
            </a:r>
            <a:r>
              <a:rPr lang="en-US" dirty="0" smtClean="0"/>
              <a:t> and </a:t>
            </a:r>
            <a:r>
              <a:rPr lang="en-US" b="1" dirty="0" smtClean="0"/>
              <a:t>%7D</a:t>
            </a:r>
          </a:p>
          <a:p>
            <a:endParaRPr lang="en-US" b="1" dirty="0" smtClean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 err="1" smtClean="0"/>
              <a:t>Idempotency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4" y="1825625"/>
            <a:ext cx="11569148" cy="4843532"/>
          </a:xfrm>
        </p:spPr>
        <p:txBody>
          <a:bodyPr/>
          <a:lstStyle/>
          <a:p>
            <a:r>
              <a:rPr lang="en-US" dirty="0" smtClean="0"/>
              <a:t>Need to remember that GET is idempotent, whereas POST is not</a:t>
            </a:r>
          </a:p>
          <a:p>
            <a:r>
              <a:rPr lang="en-US" dirty="0" smtClean="0"/>
              <a:t>So, a “</a:t>
            </a:r>
            <a:r>
              <a:rPr lang="en-US" i="1" dirty="0" smtClean="0"/>
              <a:t>mutation</a:t>
            </a:r>
            <a:r>
              <a:rPr lang="en-US" dirty="0" smtClean="0"/>
              <a:t>” operation that changes the server state must not be sent via a GET</a:t>
            </a:r>
          </a:p>
          <a:p>
            <a:pPr lvl="1"/>
            <a:r>
              <a:rPr lang="en-US" i="1" dirty="0" err="1" smtClean="0"/>
              <a:t>GraphQL</a:t>
            </a:r>
            <a:r>
              <a:rPr lang="en-US" dirty="0" smtClean="0"/>
              <a:t> HTTP Services will likely throw an exception in those cases</a:t>
            </a:r>
          </a:p>
          <a:p>
            <a:r>
              <a:rPr lang="en-US" dirty="0" smtClean="0"/>
              <a:t>So, “</a:t>
            </a:r>
            <a:r>
              <a:rPr lang="en-US" i="1" dirty="0" smtClean="0"/>
              <a:t>mutations</a:t>
            </a:r>
            <a:r>
              <a:rPr lang="en-US" dirty="0" smtClean="0"/>
              <a:t>” must go via a POST, whereas read operations could go either way, POST or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825625"/>
            <a:ext cx="11638722" cy="48634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did Facebook need to create a yet another type of web service instead of just using REST???</a:t>
            </a:r>
          </a:p>
          <a:p>
            <a:r>
              <a:rPr lang="en-US" i="1" dirty="0" smtClean="0"/>
              <a:t>Client has full control on what retrieved</a:t>
            </a:r>
          </a:p>
          <a:p>
            <a:pPr lvl="1"/>
            <a:r>
              <a:rPr lang="en-US" dirty="0" smtClean="0"/>
              <a:t>Do not retrieve fields that are not needed</a:t>
            </a:r>
          </a:p>
          <a:p>
            <a:pPr lvl="1"/>
            <a:r>
              <a:rPr lang="en-US" dirty="0" smtClean="0"/>
              <a:t>Can retrieve all needed data in a </a:t>
            </a:r>
            <a:r>
              <a:rPr lang="en-US" b="1" dirty="0" smtClean="0"/>
              <a:t>SINGLE</a:t>
            </a:r>
            <a:r>
              <a:rPr lang="en-US" dirty="0" smtClean="0"/>
              <a:t> HTTP call</a:t>
            </a:r>
          </a:p>
          <a:p>
            <a:pPr lvl="1"/>
            <a:r>
              <a:rPr lang="en-US" dirty="0" smtClean="0"/>
              <a:t>Very important for </a:t>
            </a:r>
            <a:r>
              <a:rPr lang="en-US" i="1" dirty="0" smtClean="0"/>
              <a:t>mobiles</a:t>
            </a:r>
            <a:r>
              <a:rPr lang="en-US" dirty="0" smtClean="0"/>
              <a:t>, to reduce bandwidth and energy consumption</a:t>
            </a:r>
          </a:p>
          <a:p>
            <a:r>
              <a:rPr lang="en-US" dirty="0" smtClean="0"/>
              <a:t>Can have drastic changes in what called from clients without the need to change the server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i="1" dirty="0" err="1" smtClean="0"/>
              <a:t>GraphQL</a:t>
            </a:r>
            <a:r>
              <a:rPr lang="en-US" dirty="0" smtClean="0"/>
              <a:t> is very flexible</a:t>
            </a:r>
          </a:p>
          <a:p>
            <a:r>
              <a:rPr lang="en-US" dirty="0" smtClean="0"/>
              <a:t>Note: could achieve same things in REST, but it will end up in </a:t>
            </a:r>
            <a:r>
              <a:rPr lang="en-US" i="1" dirty="0" smtClean="0"/>
              <a:t>manually</a:t>
            </a:r>
            <a:r>
              <a:rPr lang="en-US" dirty="0" smtClean="0"/>
              <a:t> re-implementing </a:t>
            </a:r>
            <a:r>
              <a:rPr lang="en-US" i="1" dirty="0" err="1" smtClean="0"/>
              <a:t>GraphQL</a:t>
            </a:r>
            <a:r>
              <a:rPr lang="en-US" dirty="0" smtClean="0"/>
              <a:t> on top of a REST service </a:t>
            </a:r>
          </a:p>
        </p:txBody>
      </p:sp>
    </p:spTree>
    <p:extLst>
      <p:ext uri="{BB962C8B-B14F-4D97-AF65-F5344CB8AC3E}">
        <p14:creationId xmlns:p14="http://schemas.microsoft.com/office/powerpoint/2010/main" val="33754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825624"/>
            <a:ext cx="11777869" cy="48435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More difficult to implement the server </a:t>
            </a:r>
            <a:r>
              <a:rPr lang="en-US" dirty="0" smtClean="0"/>
              <a:t>when dealing with databases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use existing libraries, but still it is more difficult to achieve high </a:t>
            </a:r>
            <a:r>
              <a:rPr lang="en-US" i="1" dirty="0" smtClean="0"/>
              <a:t>server-side</a:t>
            </a:r>
            <a:r>
              <a:rPr lang="en-US" dirty="0" smtClean="0"/>
              <a:t> performance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think about how to create optimized SQL queries on databases which could be based on </a:t>
            </a:r>
            <a:r>
              <a:rPr lang="en-US" i="1" dirty="0" err="1" smtClean="0"/>
              <a:t>GraphQL</a:t>
            </a:r>
            <a:r>
              <a:rPr lang="en-US" dirty="0" smtClean="0"/>
              <a:t> queries of </a:t>
            </a:r>
            <a:r>
              <a:rPr lang="en-US" i="1" dirty="0" smtClean="0"/>
              <a:t>any</a:t>
            </a:r>
            <a:r>
              <a:rPr lang="en-US" dirty="0" smtClean="0"/>
              <a:t> shape on the graph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in REST, could provide high performant, optimized endpoints for widely used operations </a:t>
            </a:r>
          </a:p>
          <a:p>
            <a:r>
              <a:rPr lang="en-US" dirty="0" smtClean="0"/>
              <a:t>No common semantics of “</a:t>
            </a:r>
            <a:r>
              <a:rPr lang="en-US" i="1" dirty="0" smtClean="0"/>
              <a:t>mutations</a:t>
            </a:r>
            <a:r>
              <a:rPr lang="en-US" dirty="0" smtClean="0"/>
              <a:t>” among different services</a:t>
            </a:r>
          </a:p>
          <a:p>
            <a:pPr lvl="1"/>
            <a:r>
              <a:rPr lang="en-US" dirty="0" smtClean="0"/>
              <a:t>so, for each new service, need to study its docs/code to have an idea of what they do… which is quite different from typical POST/PUT in REST APIs</a:t>
            </a:r>
          </a:p>
          <a:p>
            <a:r>
              <a:rPr lang="en-US" dirty="0" smtClean="0"/>
              <a:t>No native handling of authentication, versioning and caching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have to rely on transport protocol like HTTP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more complex HTTP caches, as here there is only one single endpoint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319" y="1825624"/>
            <a:ext cx="11720536" cy="4917513"/>
          </a:xfrm>
        </p:spPr>
        <p:txBody>
          <a:bodyPr/>
          <a:lstStyle/>
          <a:p>
            <a:r>
              <a:rPr lang="en-US" dirty="0"/>
              <a:t>Relatively new technology, so tooling still needs improvement</a:t>
            </a:r>
          </a:p>
          <a:p>
            <a:pPr lvl="1"/>
            <a:r>
              <a:rPr lang="en-US" dirty="0"/>
              <a:t>fine for JavaScript, but not so well supported yet in other languages</a:t>
            </a:r>
          </a:p>
          <a:p>
            <a:pPr lvl="1"/>
            <a:r>
              <a:rPr lang="en-US" dirty="0"/>
              <a:t>but this </a:t>
            </a:r>
            <a:r>
              <a:rPr lang="en-US" dirty="0" smtClean="0"/>
              <a:t>will </a:t>
            </a:r>
            <a:r>
              <a:rPr lang="en-US" dirty="0"/>
              <a:t>get better with passing of time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No unbound recursive relationships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assume you can have Comments on Comments… in </a:t>
            </a:r>
            <a:r>
              <a:rPr lang="en-US" i="1" dirty="0" err="1" smtClean="0"/>
              <a:t>GraphQL</a:t>
            </a:r>
            <a:r>
              <a:rPr lang="en-US" dirty="0" smtClean="0"/>
              <a:t>, you cannot specify to retrieve </a:t>
            </a:r>
            <a:r>
              <a:rPr lang="en-US" i="1" dirty="0" smtClean="0"/>
              <a:t>all</a:t>
            </a:r>
            <a:r>
              <a:rPr lang="en-US" dirty="0" smtClean="0"/>
              <a:t> comments in a tree regardless of its depth… whereas it would be simple with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6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or </a:t>
            </a:r>
            <a:r>
              <a:rPr lang="en-US" dirty="0" err="1" smtClean="0"/>
              <a:t>GraphQL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1" y="1825624"/>
            <a:ext cx="11579087" cy="4823653"/>
          </a:xfrm>
        </p:spPr>
        <p:txBody>
          <a:bodyPr/>
          <a:lstStyle/>
          <a:p>
            <a:r>
              <a:rPr lang="en-US" dirty="0" smtClean="0"/>
              <a:t>Will </a:t>
            </a:r>
            <a:r>
              <a:rPr lang="en-US" i="1" dirty="0" err="1" smtClean="0"/>
              <a:t>GraphQL</a:t>
            </a:r>
            <a:r>
              <a:rPr lang="en-US" dirty="0" smtClean="0"/>
              <a:t> replace REST???</a:t>
            </a:r>
          </a:p>
          <a:p>
            <a:r>
              <a:rPr lang="en-US" dirty="0" smtClean="0"/>
              <a:t>Maybe… maybe not… </a:t>
            </a:r>
            <a:r>
              <a:rPr lang="en-US" i="1" dirty="0" smtClean="0"/>
              <a:t>too early to tell</a:t>
            </a:r>
          </a:p>
          <a:p>
            <a:r>
              <a:rPr lang="en-US" dirty="0" smtClean="0"/>
              <a:t>Better for clients, but can be worse for servers</a:t>
            </a:r>
          </a:p>
          <a:p>
            <a:r>
              <a:rPr lang="en-US" dirty="0" smtClean="0"/>
              <a:t>RPC for mutations has quite a few downsides</a:t>
            </a:r>
          </a:p>
          <a:p>
            <a:r>
              <a:rPr lang="en-US" dirty="0" smtClean="0"/>
              <a:t>Personally, I quite like </a:t>
            </a:r>
            <a:r>
              <a:rPr lang="en-US" i="1" dirty="0" err="1" smtClean="0"/>
              <a:t>GraphQL</a:t>
            </a:r>
            <a:r>
              <a:rPr lang="en-US" dirty="0" smtClean="0"/>
              <a:t>, but current tooling still has many rough </a:t>
            </a:r>
            <a:r>
              <a:rPr lang="en-US" dirty="0" smtClean="0"/>
              <a:t>edges, and not so widespread yet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56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25" y="1825625"/>
            <a:ext cx="11833147" cy="4872468"/>
          </a:xfrm>
        </p:spPr>
        <p:txBody>
          <a:bodyPr/>
          <a:lstStyle/>
          <a:p>
            <a:r>
              <a:rPr lang="en-US" dirty="0" smtClean="0"/>
              <a:t>Going to use library </a:t>
            </a:r>
            <a:r>
              <a:rPr lang="en-US" i="1" dirty="0" smtClean="0"/>
              <a:t>Apollo</a:t>
            </a:r>
            <a:r>
              <a:rPr lang="en-US" dirty="0" smtClean="0"/>
              <a:t> to add a “</a:t>
            </a:r>
            <a:r>
              <a:rPr lang="en-US" i="1" dirty="0" smtClean="0"/>
              <a:t>/</a:t>
            </a:r>
            <a:r>
              <a:rPr lang="en-US" i="1" dirty="0" err="1" smtClean="0"/>
              <a:t>graphql</a:t>
            </a:r>
            <a:r>
              <a:rPr lang="en-US" dirty="0" smtClean="0"/>
              <a:t>” endpoint to Express</a:t>
            </a:r>
          </a:p>
          <a:p>
            <a:r>
              <a:rPr lang="en-US" dirty="0" smtClean="0"/>
              <a:t>When making requests with “</a:t>
            </a:r>
            <a:r>
              <a:rPr lang="en-US" i="1" dirty="0" smtClean="0"/>
              <a:t>Accept:*/*</a:t>
            </a:r>
            <a:r>
              <a:rPr lang="en-US" dirty="0" smtClean="0"/>
              <a:t>”  or in JSON, we will get back the JSON response of </a:t>
            </a:r>
            <a:r>
              <a:rPr lang="en-US" i="1" dirty="0" err="1" smtClean="0"/>
              <a:t>GraphQL</a:t>
            </a:r>
            <a:endParaRPr lang="en-US" i="1" dirty="0" smtClean="0"/>
          </a:p>
          <a:p>
            <a:r>
              <a:rPr lang="en-US" dirty="0" smtClean="0"/>
              <a:t>However, if “</a:t>
            </a:r>
            <a:r>
              <a:rPr lang="en-US" i="1" dirty="0" err="1" smtClean="0"/>
              <a:t>Accept:text</a:t>
            </a:r>
            <a:r>
              <a:rPr lang="en-US" i="1" dirty="0" smtClean="0"/>
              <a:t>/html</a:t>
            </a:r>
            <a:r>
              <a:rPr lang="en-US" dirty="0" smtClean="0"/>
              <a:t>”, we will get a web app in which we can test the </a:t>
            </a:r>
            <a:r>
              <a:rPr lang="en-US" i="1" dirty="0" err="1" smtClean="0"/>
              <a:t>GraphQL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this is what happens when using address bar in a browser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73" y="5270578"/>
            <a:ext cx="2481942" cy="14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4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Understand how to use and develop </a:t>
            </a:r>
            <a:r>
              <a:rPr lang="en-US" i="1" dirty="0" err="1" smtClean="0"/>
              <a:t>GraphQL</a:t>
            </a:r>
            <a:r>
              <a:rPr lang="en-US" dirty="0" smtClean="0"/>
              <a:t> web services</a:t>
            </a:r>
          </a:p>
          <a:p>
            <a:endParaRPr lang="en-US" dirty="0"/>
          </a:p>
          <a:p>
            <a:r>
              <a:rPr lang="en-US" dirty="0" smtClean="0"/>
              <a:t>Understand the differences between </a:t>
            </a:r>
            <a:r>
              <a:rPr lang="en-US" i="1" dirty="0" smtClean="0"/>
              <a:t>REST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GraphQL</a:t>
            </a:r>
            <a:endParaRPr lang="en-US" i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19" y="365125"/>
            <a:ext cx="1183777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Graph Query Language (</a:t>
            </a:r>
            <a:r>
              <a:rPr lang="en-US" dirty="0" err="1" smtClean="0"/>
              <a:t>GraphQL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55395" cy="4896451"/>
          </a:xfrm>
        </p:spPr>
        <p:txBody>
          <a:bodyPr/>
          <a:lstStyle/>
          <a:p>
            <a:r>
              <a:rPr lang="en-US" dirty="0" smtClean="0"/>
              <a:t>Made by Facebook </a:t>
            </a:r>
          </a:p>
          <a:p>
            <a:pPr lvl="1"/>
            <a:r>
              <a:rPr lang="en-US" dirty="0" smtClean="0"/>
              <a:t>in 2012, but publically released in 2015</a:t>
            </a:r>
          </a:p>
          <a:p>
            <a:r>
              <a:rPr lang="en-US" dirty="0" smtClean="0"/>
              <a:t>Actual </a:t>
            </a:r>
            <a:r>
              <a:rPr lang="en-US" i="1" dirty="0" smtClean="0"/>
              <a:t>protocol</a:t>
            </a:r>
            <a:r>
              <a:rPr lang="en-US" dirty="0" smtClean="0"/>
              <a:t> used to define how an API can be queried with a specific query language</a:t>
            </a:r>
          </a:p>
          <a:p>
            <a:r>
              <a:rPr lang="en-US" dirty="0" smtClean="0"/>
              <a:t>A </a:t>
            </a:r>
            <a:r>
              <a:rPr lang="en-US" i="1" dirty="0" err="1" smtClean="0"/>
              <a:t>GraphQL</a:t>
            </a:r>
            <a:r>
              <a:rPr lang="en-US" dirty="0" smtClean="0"/>
              <a:t> Web Service will typically run on HTTP, where the </a:t>
            </a:r>
            <a:r>
              <a:rPr lang="en-US" i="1" dirty="0" err="1" smtClean="0"/>
              <a:t>GraphQL</a:t>
            </a:r>
            <a:r>
              <a:rPr lang="en-US" dirty="0" smtClean="0"/>
              <a:t> queries are sent as part of the HTTP messages</a:t>
            </a:r>
          </a:p>
          <a:p>
            <a:r>
              <a:rPr lang="en-US" i="1" dirty="0" err="1" smtClean="0"/>
              <a:t>GraphQL</a:t>
            </a:r>
            <a:r>
              <a:rPr lang="en-US" dirty="0" smtClean="0"/>
              <a:t> can be used outside of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8" y="29565"/>
            <a:ext cx="11941460" cy="1150860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API Data as a Directed Graph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" y="1273547"/>
            <a:ext cx="11744558" cy="121384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Eg</a:t>
            </a:r>
            <a:r>
              <a:rPr lang="en-US" sz="3200" dirty="0" smtClean="0"/>
              <a:t>, forum posts with comments, and author info</a:t>
            </a:r>
          </a:p>
          <a:p>
            <a:r>
              <a:rPr lang="en-US" sz="3200" dirty="0"/>
              <a:t>O</a:t>
            </a:r>
            <a:r>
              <a:rPr lang="en-US" sz="3200" dirty="0" smtClean="0"/>
              <a:t>n backend, could be saved in a SQL database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461053" y="2544417"/>
            <a:ext cx="2617752" cy="22473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News:</a:t>
            </a:r>
            <a:endParaRPr lang="en-US" sz="2800" dirty="0" smtClean="0"/>
          </a:p>
          <a:p>
            <a:r>
              <a:rPr lang="en-US" sz="2800" dirty="0" smtClean="0"/>
              <a:t>- author</a:t>
            </a:r>
          </a:p>
          <a:p>
            <a:r>
              <a:rPr lang="en-US" sz="2800" dirty="0" smtClean="0"/>
              <a:t>- text</a:t>
            </a:r>
          </a:p>
          <a:p>
            <a:r>
              <a:rPr lang="en-US" sz="2800" dirty="0" smtClean="0"/>
              <a:t>- comments</a:t>
            </a:r>
          </a:p>
          <a:p>
            <a:r>
              <a:rPr lang="en-US" sz="2800" dirty="0" smtClean="0"/>
              <a:t>- id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919062" y="4561883"/>
            <a:ext cx="2326564" cy="2182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COMMENT:</a:t>
            </a:r>
          </a:p>
          <a:p>
            <a:r>
              <a:rPr lang="en-US" sz="2800" dirty="0" smtClean="0"/>
              <a:t>- author</a:t>
            </a:r>
          </a:p>
          <a:p>
            <a:r>
              <a:rPr lang="en-US" sz="2800" dirty="0" smtClean="0"/>
              <a:t>- </a:t>
            </a:r>
            <a:r>
              <a:rPr lang="en-US" sz="2800" dirty="0" smtClean="0"/>
              <a:t>news</a:t>
            </a:r>
            <a:endParaRPr lang="en-US" sz="2800" dirty="0" smtClean="0"/>
          </a:p>
          <a:p>
            <a:r>
              <a:rPr lang="en-US" sz="2800" dirty="0" smtClean="0"/>
              <a:t>- text</a:t>
            </a:r>
          </a:p>
          <a:p>
            <a:r>
              <a:rPr lang="en-US" sz="2800" dirty="0" smtClean="0"/>
              <a:t>- id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59971" y="2774272"/>
            <a:ext cx="2232455" cy="17876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User:</a:t>
            </a:r>
            <a:endParaRPr lang="en-US" sz="2800" dirty="0" smtClean="0"/>
          </a:p>
          <a:p>
            <a:r>
              <a:rPr lang="en-US" sz="2800" dirty="0" smtClean="0"/>
              <a:t>- name</a:t>
            </a:r>
          </a:p>
          <a:p>
            <a:r>
              <a:rPr lang="en-US" sz="2800" dirty="0" smtClean="0"/>
              <a:t>- surname</a:t>
            </a:r>
          </a:p>
          <a:p>
            <a:r>
              <a:rPr lang="en-US" sz="2800" dirty="0" smtClean="0"/>
              <a:t>- id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4078805" y="3668077"/>
            <a:ext cx="3781166" cy="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1"/>
          </p:cNvCxnSpPr>
          <p:nvPr/>
        </p:nvCxnSpPr>
        <p:spPr>
          <a:xfrm>
            <a:off x="2769929" y="4791736"/>
            <a:ext cx="2149133" cy="861258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 flipV="1">
            <a:off x="7245626" y="4561883"/>
            <a:ext cx="1730573" cy="109111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2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265733"/>
            <a:ext cx="11085443" cy="1325563"/>
          </a:xfrm>
        </p:spPr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8" y="1825625"/>
            <a:ext cx="11946835" cy="4813714"/>
          </a:xfrm>
        </p:spPr>
        <p:txBody>
          <a:bodyPr>
            <a:normAutofit/>
          </a:bodyPr>
          <a:lstStyle/>
          <a:p>
            <a:r>
              <a:rPr lang="en-US" dirty="0" smtClean="0"/>
              <a:t>Start from a method that returns elements of one of the nodes in the data graph</a:t>
            </a:r>
          </a:p>
          <a:p>
            <a:r>
              <a:rPr lang="en-US" dirty="0" smtClean="0"/>
              <a:t>Exactly specify which fields in the node to retrieve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just surname and no name in Author</a:t>
            </a:r>
          </a:p>
          <a:p>
            <a:r>
              <a:rPr lang="en-US" dirty="0" smtClean="0"/>
              <a:t>Can follow links on the graph to retrieve other connected data</a:t>
            </a:r>
          </a:p>
          <a:p>
            <a:r>
              <a:rPr lang="en-US" dirty="0" smtClean="0"/>
              <a:t>On such links, still need to specify the fields to retrieve</a:t>
            </a:r>
          </a:p>
          <a:p>
            <a:r>
              <a:rPr lang="en-US" dirty="0" smtClean="0"/>
              <a:t>From links can follow other links</a:t>
            </a:r>
          </a:p>
          <a:p>
            <a:pPr lvl="1"/>
            <a:r>
              <a:rPr lang="en-US" dirty="0" smtClean="0"/>
              <a:t>being a graph and not a tree, same data could be accessed several times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68" y="76528"/>
            <a:ext cx="11845241" cy="702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use tools to </a:t>
            </a:r>
            <a:r>
              <a:rPr lang="en-US" dirty="0" smtClean="0"/>
              <a:t>visualize and debug queries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5" y="849037"/>
            <a:ext cx="9810373" cy="58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325563"/>
          </a:xfrm>
        </p:spPr>
        <p:txBody>
          <a:bodyPr/>
          <a:lstStyle/>
          <a:p>
            <a:r>
              <a:rPr lang="en-US" dirty="0" smtClean="0"/>
              <a:t>Structure of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140" y="1521723"/>
            <a:ext cx="5814390" cy="5077860"/>
          </a:xfrm>
        </p:spPr>
        <p:txBody>
          <a:bodyPr/>
          <a:lstStyle/>
          <a:p>
            <a:r>
              <a:rPr lang="en-US" dirty="0" smtClean="0"/>
              <a:t>Need an entry point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err="1" smtClean="0"/>
              <a:t>getNews</a:t>
            </a:r>
            <a:endParaRPr lang="en-US" i="1" dirty="0" smtClean="0"/>
          </a:p>
          <a:p>
            <a:r>
              <a:rPr lang="en-US" dirty="0" smtClean="0"/>
              <a:t>Specify which fields to retrieve from that type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id</a:t>
            </a:r>
            <a:r>
              <a:rPr lang="en-US" dirty="0" smtClean="0"/>
              <a:t>, </a:t>
            </a:r>
            <a:r>
              <a:rPr lang="en-US" i="1" dirty="0" smtClean="0"/>
              <a:t>author</a:t>
            </a:r>
            <a:r>
              <a:rPr lang="en-US" dirty="0" smtClean="0"/>
              <a:t>, </a:t>
            </a:r>
            <a:r>
              <a:rPr lang="en-US" i="1" dirty="0" smtClean="0"/>
              <a:t>text</a:t>
            </a:r>
            <a:r>
              <a:rPr lang="en-US" dirty="0" smtClean="0"/>
              <a:t>, </a:t>
            </a:r>
            <a:r>
              <a:rPr lang="en-US" i="1" dirty="0" smtClean="0"/>
              <a:t>comments </a:t>
            </a:r>
          </a:p>
          <a:p>
            <a:r>
              <a:rPr lang="en-US" dirty="0" smtClean="0"/>
              <a:t>When field is </a:t>
            </a:r>
            <a:r>
              <a:rPr lang="en-US" dirty="0" smtClean="0"/>
              <a:t>a reference </a:t>
            </a:r>
            <a:r>
              <a:rPr lang="en-US" dirty="0" smtClean="0"/>
              <a:t>to another type in </a:t>
            </a:r>
            <a:r>
              <a:rPr lang="en-US" dirty="0" smtClean="0"/>
              <a:t>the graph</a:t>
            </a:r>
            <a:r>
              <a:rPr lang="en-US" dirty="0" smtClean="0"/>
              <a:t>, need to specify its fields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name</a:t>
            </a:r>
            <a:r>
              <a:rPr lang="en-US" dirty="0" smtClean="0"/>
              <a:t> for </a:t>
            </a:r>
            <a:r>
              <a:rPr lang="en-US" i="1" dirty="0" smtClean="0"/>
              <a:t>author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68357" y="1600637"/>
            <a:ext cx="58081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sz="2800" b="1" dirty="0" err="1">
                <a:solidFill>
                  <a:srgbClr val="7030A0"/>
                </a:solidFill>
              </a:rPr>
              <a:t>getNews</a:t>
            </a:r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id,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author{name},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text,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comments{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text,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</a:t>
            </a:r>
            <a:r>
              <a:rPr lang="en-US" sz="2800" b="1" dirty="0" smtClean="0">
                <a:solidFill>
                  <a:srgbClr val="7030A0"/>
                </a:solidFill>
              </a:rPr>
              <a:t>news{ author{surname}}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 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3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325563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696" y="367748"/>
            <a:ext cx="6231834" cy="6231835"/>
          </a:xfrm>
        </p:spPr>
        <p:txBody>
          <a:bodyPr/>
          <a:lstStyle/>
          <a:p>
            <a:r>
              <a:rPr lang="en-US" i="1" dirty="0" smtClean="0"/>
              <a:t>comments</a:t>
            </a:r>
            <a:r>
              <a:rPr lang="en-US" dirty="0" smtClean="0"/>
              <a:t> here does retrieve a list of comments</a:t>
            </a:r>
          </a:p>
          <a:p>
            <a:r>
              <a:rPr lang="en-US" dirty="0" smtClean="0"/>
              <a:t>Note the use of </a:t>
            </a:r>
            <a:r>
              <a:rPr lang="en-US" i="1" dirty="0" smtClean="0"/>
              <a:t>author</a:t>
            </a:r>
            <a:r>
              <a:rPr lang="en-US" dirty="0" smtClean="0"/>
              <a:t>: the same instances are accessed twice, but retrieving different fields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i="1" dirty="0" smtClean="0"/>
              <a:t>name</a:t>
            </a:r>
            <a:r>
              <a:rPr lang="en-US" dirty="0" smtClean="0"/>
              <a:t> and </a:t>
            </a:r>
            <a:r>
              <a:rPr lang="en-US" i="1" dirty="0" smtClean="0"/>
              <a:t>surname</a:t>
            </a:r>
          </a:p>
          <a:p>
            <a:pPr lvl="1"/>
            <a:r>
              <a:rPr lang="en-US" i="1" dirty="0" err="1" smtClean="0"/>
              <a:t>news</a:t>
            </a:r>
            <a:r>
              <a:rPr lang="en-US" i="1" dirty="0" err="1" smtClean="0"/>
              <a:t>.author</a:t>
            </a:r>
            <a:r>
              <a:rPr lang="en-US" i="1" dirty="0" smtClean="0"/>
              <a:t> === </a:t>
            </a:r>
            <a:r>
              <a:rPr lang="en-US" i="1" dirty="0" err="1" smtClean="0"/>
              <a:t>news</a:t>
            </a:r>
            <a:r>
              <a:rPr lang="en-US" i="1" dirty="0" err="1" smtClean="0"/>
              <a:t>.comments</a:t>
            </a:r>
            <a:r>
              <a:rPr lang="en-US" i="1" dirty="0" smtClean="0"/>
              <a:t>[</a:t>
            </a:r>
            <a:r>
              <a:rPr lang="en-US" i="1" dirty="0" err="1" smtClean="0"/>
              <a:t>i</a:t>
            </a:r>
            <a:r>
              <a:rPr lang="en-US" i="1" dirty="0" smtClean="0"/>
              <a:t>].</a:t>
            </a:r>
            <a:r>
              <a:rPr lang="en-US" i="1" dirty="0" err="1" smtClean="0"/>
              <a:t>news</a:t>
            </a:r>
            <a:r>
              <a:rPr lang="en-US" i="1" dirty="0" err="1" smtClean="0"/>
              <a:t>.author</a:t>
            </a:r>
            <a:endParaRPr lang="en-US" i="1" dirty="0" smtClean="0"/>
          </a:p>
          <a:p>
            <a:r>
              <a:rPr lang="en-US" dirty="0" smtClean="0"/>
              <a:t>Working on a graph, a query could be arbitrarily deep when following links between nodes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11013"/>
            <a:ext cx="5635046" cy="4998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sz="2800" b="1" dirty="0" err="1">
                <a:solidFill>
                  <a:srgbClr val="7030A0"/>
                </a:solidFill>
              </a:rPr>
              <a:t>getNews</a:t>
            </a:r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id,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author{name},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text,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comments{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text,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news{ author{surname}}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3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6" y="76890"/>
            <a:ext cx="10515600" cy="1325563"/>
          </a:xfrm>
        </p:spPr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695" y="477078"/>
            <a:ext cx="5420140" cy="6162261"/>
          </a:xfrm>
        </p:spPr>
        <p:txBody>
          <a:bodyPr>
            <a:normAutofit/>
          </a:bodyPr>
          <a:lstStyle/>
          <a:p>
            <a:r>
              <a:rPr lang="en-US" dirty="0" smtClean="0"/>
              <a:t>What we get back is a JSON object</a:t>
            </a:r>
          </a:p>
          <a:p>
            <a:r>
              <a:rPr lang="en-US" dirty="0" smtClean="0"/>
              <a:t>Payload is under a “</a:t>
            </a:r>
            <a:r>
              <a:rPr lang="en-US" i="1" dirty="0" smtClean="0"/>
              <a:t>data</a:t>
            </a:r>
            <a:r>
              <a:rPr lang="en-US" dirty="0" smtClean="0"/>
              <a:t>” field</a:t>
            </a:r>
          </a:p>
          <a:p>
            <a:r>
              <a:rPr lang="en-US" dirty="0" smtClean="0"/>
              <a:t>Payload will have same </a:t>
            </a:r>
            <a:r>
              <a:rPr lang="en-US" i="1" dirty="0" smtClean="0"/>
              <a:t>shape</a:t>
            </a:r>
            <a:r>
              <a:rPr lang="en-US" dirty="0" smtClean="0"/>
              <a:t> of the query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case of </a:t>
            </a:r>
            <a:r>
              <a:rPr lang="en-US" dirty="0" smtClean="0"/>
              <a:t>errors, </a:t>
            </a:r>
            <a:r>
              <a:rPr lang="en-US" dirty="0" smtClean="0"/>
              <a:t>we have “</a:t>
            </a:r>
            <a:r>
              <a:rPr lang="en-US" i="1" dirty="0" smtClean="0"/>
              <a:t>data</a:t>
            </a:r>
            <a:r>
              <a:rPr lang="en-US" dirty="0" smtClean="0"/>
              <a:t>” being </a:t>
            </a:r>
            <a:r>
              <a:rPr lang="en-US" i="1" dirty="0" smtClean="0"/>
              <a:t>null</a:t>
            </a:r>
            <a:r>
              <a:rPr lang="en-US" dirty="0" smtClean="0"/>
              <a:t> and a “</a:t>
            </a:r>
            <a:r>
              <a:rPr lang="en-US" i="1" dirty="0" smtClean="0"/>
              <a:t>errors</a:t>
            </a:r>
            <a:r>
              <a:rPr lang="en-US" dirty="0" smtClean="0"/>
              <a:t>” field with info on the error(s)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500" y="122568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"data": 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"</a:t>
            </a:r>
            <a:r>
              <a:rPr lang="en-US" sz="2000" b="1" dirty="0" err="1">
                <a:solidFill>
                  <a:srgbClr val="7030A0"/>
                </a:solidFill>
              </a:rPr>
              <a:t>getNews</a:t>
            </a:r>
            <a:r>
              <a:rPr lang="en-US" sz="2000" b="1" dirty="0">
                <a:solidFill>
                  <a:srgbClr val="7030A0"/>
                </a:solidFill>
              </a:rPr>
              <a:t>": [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"id": "id0",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"author": 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"name": "Joker"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"text": "All invited at my party at X on new year! It is going to be EXPLOSIVE!",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"comments": [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"text": "I will be there! Justice never sleeps!",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"news": 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  "author": 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    "surname": "-"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  }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// other posts…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3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11326</TotalTime>
  <Words>1199</Words>
  <Application>Microsoft Office PowerPoint</Application>
  <PresentationFormat>Widescreen</PresentationFormat>
  <Paragraphs>154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Web Development and API Design  Lesson 11:  GraphQL APIs </vt:lpstr>
      <vt:lpstr>Goals</vt:lpstr>
      <vt:lpstr>Graph Query Language (GraphQL)</vt:lpstr>
      <vt:lpstr>API Data as a Directed Graph</vt:lpstr>
      <vt:lpstr>GraphQL Queries</vt:lpstr>
      <vt:lpstr>PowerPoint Presentation</vt:lpstr>
      <vt:lpstr>Structure of a Query</vt:lpstr>
      <vt:lpstr>Cont.</vt:lpstr>
      <vt:lpstr>Response</vt:lpstr>
      <vt:lpstr>Change Operators</vt:lpstr>
      <vt:lpstr>GraphQL Over HTTP</vt:lpstr>
      <vt:lpstr>HTTP Idempotency</vt:lpstr>
      <vt:lpstr>GraphQL Benefits</vt:lpstr>
      <vt:lpstr>GraphQL Downsides</vt:lpstr>
      <vt:lpstr>Cont.</vt:lpstr>
      <vt:lpstr>REST or GraphQL???</vt:lpstr>
      <vt:lpstr>GraphQL in NodeJS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556</cp:revision>
  <cp:lastPrinted>2017-12-21T12:07:11Z</cp:lastPrinted>
  <dcterms:created xsi:type="dcterms:W3CDTF">2017-12-10T14:32:25Z</dcterms:created>
  <dcterms:modified xsi:type="dcterms:W3CDTF">2019-03-18T11:46:26Z</dcterms:modified>
</cp:coreProperties>
</file>