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311" r:id="rId4"/>
    <p:sldId id="312" r:id="rId5"/>
    <p:sldId id="313" r:id="rId6"/>
    <p:sldId id="338" r:id="rId7"/>
    <p:sldId id="339" r:id="rId8"/>
    <p:sldId id="340" r:id="rId9"/>
    <p:sldId id="341" r:id="rId10"/>
    <p:sldId id="343" r:id="rId11"/>
    <p:sldId id="342" r:id="rId12"/>
    <p:sldId id="367" r:id="rId13"/>
    <p:sldId id="344" r:id="rId14"/>
    <p:sldId id="345" r:id="rId15"/>
    <p:sldId id="346" r:id="rId16"/>
    <p:sldId id="348" r:id="rId17"/>
    <p:sldId id="347" r:id="rId18"/>
    <p:sldId id="349" r:id="rId19"/>
    <p:sldId id="350" r:id="rId20"/>
    <p:sldId id="352" r:id="rId21"/>
    <p:sldId id="353" r:id="rId22"/>
    <p:sldId id="351" r:id="rId23"/>
    <p:sldId id="354" r:id="rId24"/>
    <p:sldId id="355" r:id="rId25"/>
    <p:sldId id="368" r:id="rId26"/>
    <p:sldId id="369" r:id="rId27"/>
    <p:sldId id="370" r:id="rId28"/>
    <p:sldId id="371" r:id="rId29"/>
    <p:sldId id="356" r:id="rId30"/>
    <p:sldId id="295" r:id="rId31"/>
    <p:sldId id="270" r:id="rId32"/>
    <p:sldId id="271" r:id="rId33"/>
    <p:sldId id="272" r:id="rId34"/>
    <p:sldId id="273" r:id="rId35"/>
    <p:sldId id="274" r:id="rId36"/>
    <p:sldId id="296" r:id="rId37"/>
    <p:sldId id="300" r:id="rId38"/>
    <p:sldId id="275" r:id="rId39"/>
    <p:sldId id="276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301" r:id="rId55"/>
    <p:sldId id="291" r:id="rId56"/>
    <p:sldId id="292" r:id="rId57"/>
    <p:sldId id="293" r:id="rId58"/>
    <p:sldId id="294" r:id="rId59"/>
    <p:sldId id="297" r:id="rId60"/>
    <p:sldId id="298" r:id="rId61"/>
    <p:sldId id="302" r:id="rId62"/>
    <p:sldId id="305" r:id="rId63"/>
    <p:sldId id="303" r:id="rId64"/>
    <p:sldId id="307" r:id="rId65"/>
    <p:sldId id="309" r:id="rId66"/>
    <p:sldId id="308" r:id="rId67"/>
    <p:sldId id="306" r:id="rId68"/>
    <p:sldId id="310" r:id="rId69"/>
    <p:sldId id="372" r:id="rId70"/>
    <p:sldId id="373" r:id="rId71"/>
    <p:sldId id="374" r:id="rId72"/>
    <p:sldId id="314" r:id="rId73"/>
    <p:sldId id="315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2C3DD1-25C2-44D4-842A-FF7F5BF0E5E2}">
          <p14:sldIdLst>
            <p14:sldId id="256"/>
            <p14:sldId id="257"/>
            <p14:sldId id="311"/>
            <p14:sldId id="312"/>
            <p14:sldId id="313"/>
            <p14:sldId id="338"/>
            <p14:sldId id="339"/>
            <p14:sldId id="340"/>
            <p14:sldId id="341"/>
            <p14:sldId id="343"/>
            <p14:sldId id="342"/>
            <p14:sldId id="367"/>
            <p14:sldId id="344"/>
            <p14:sldId id="345"/>
            <p14:sldId id="346"/>
            <p14:sldId id="348"/>
            <p14:sldId id="347"/>
            <p14:sldId id="349"/>
            <p14:sldId id="350"/>
            <p14:sldId id="352"/>
            <p14:sldId id="353"/>
            <p14:sldId id="351"/>
            <p14:sldId id="354"/>
            <p14:sldId id="355"/>
            <p14:sldId id="368"/>
            <p14:sldId id="369"/>
            <p14:sldId id="370"/>
            <p14:sldId id="371"/>
            <p14:sldId id="356"/>
            <p14:sldId id="295"/>
            <p14:sldId id="270"/>
            <p14:sldId id="271"/>
            <p14:sldId id="272"/>
            <p14:sldId id="273"/>
            <p14:sldId id="274"/>
            <p14:sldId id="296"/>
            <p14:sldId id="300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1"/>
            <p14:sldId id="291"/>
            <p14:sldId id="292"/>
            <p14:sldId id="293"/>
            <p14:sldId id="294"/>
            <p14:sldId id="297"/>
            <p14:sldId id="298"/>
            <p14:sldId id="302"/>
            <p14:sldId id="305"/>
            <p14:sldId id="303"/>
            <p14:sldId id="307"/>
            <p14:sldId id="309"/>
            <p14:sldId id="308"/>
            <p14:sldId id="306"/>
            <p14:sldId id="310"/>
            <p14:sldId id="372"/>
            <p14:sldId id="373"/>
            <p14:sldId id="374"/>
            <p14:sldId id="314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Arcuri" initials="AA" lastIdx="1" clrIdx="0">
    <p:extLst>
      <p:ext uri="{19B8F6BF-5375-455C-9EA6-DF929625EA0E}">
        <p15:presenceInfo xmlns:p15="http://schemas.microsoft.com/office/powerpoint/2012/main" userId="4d3c0879d955390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9"/>
    <p:restoredTop sz="94526"/>
  </p:normalViewPr>
  <p:slideViewPr>
    <p:cSldViewPr snapToGrid="0" snapToObjects="1">
      <p:cViewPr varScale="1">
        <p:scale>
          <a:sx n="106" d="100"/>
          <a:sy n="106" d="100"/>
        </p:scale>
        <p:origin x="1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B52BA-3295-0343-9E28-A260A811DD1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B5A5B-CC88-B64A-8F56-0DBE0ACA8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19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3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B5A5B-CC88-B64A-8F56-0DBE0ACA83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1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40" y="1122363"/>
            <a:ext cx="11490960" cy="238760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0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0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68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5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1D4A2-813C-F741-B481-C92B3A596030}" type="datetimeFigureOut">
              <a:rPr lang="en-US" smtClean="0"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A2774-0E84-B44B-9908-35E772124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thumb/6/6c/Pirate_Flag.svg/750px-Pirate_Flag.svg.png'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owasp.org/index.php/XSS_Filter_Evasion_Cheat_Sheet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871" y="1122362"/>
            <a:ext cx="11849725" cy="4001573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Web Development and API Design</a:t>
            </a:r>
            <a:br>
              <a:rPr lang="en-US" sz="6600" dirty="0"/>
            </a:br>
            <a:br>
              <a:rPr lang="en-US" sz="6600" dirty="0"/>
            </a:br>
            <a:r>
              <a:rPr lang="en-US" sz="6600" dirty="0"/>
              <a:t>Lesson 10: </a:t>
            </a:r>
            <a:br>
              <a:rPr lang="en-US" sz="6600" dirty="0"/>
            </a:br>
            <a:r>
              <a:rPr lang="en-US" sz="6600" dirty="0"/>
              <a:t>CORS, CSRF and XSS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2829" y="5836244"/>
            <a:ext cx="9144000" cy="466585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/>
              <a:t>Prof. Andrea </a:t>
            </a:r>
            <a:r>
              <a:rPr lang="en-US" dirty="0" err="1"/>
              <a:t>Arcuri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39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" y="118281"/>
            <a:ext cx="5997321" cy="1572407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OPTIONS Response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303" y="2062186"/>
            <a:ext cx="11631305" cy="4607020"/>
          </a:xfrm>
        </p:spPr>
        <p:txBody>
          <a:bodyPr/>
          <a:lstStyle/>
          <a:p>
            <a:r>
              <a:rPr lang="en-US" dirty="0"/>
              <a:t>Tell the browser what is allowed on that endpoint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which HTTP methods can be called using </a:t>
            </a:r>
            <a:r>
              <a:rPr lang="en-US" b="1" dirty="0"/>
              <a:t>Access-Control-Allow-Methods</a:t>
            </a:r>
          </a:p>
          <a:p>
            <a:r>
              <a:rPr lang="en-US" dirty="0"/>
              <a:t>By default, most servers will not allow cross-site requests</a:t>
            </a:r>
          </a:p>
          <a:p>
            <a:r>
              <a:rPr lang="en-US" dirty="0"/>
              <a:t>If needed, you have to setup the server to add such CORS allowing headers</a:t>
            </a:r>
          </a:p>
          <a:p>
            <a:r>
              <a:rPr lang="en-US" dirty="0"/>
              <a:t>This can be based on the </a:t>
            </a:r>
            <a:r>
              <a:rPr lang="en-US" b="1" dirty="0"/>
              <a:t>Origin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different origins might be allowed different rights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1" y="726401"/>
            <a:ext cx="6190539" cy="103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6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5" y="88265"/>
            <a:ext cx="12087367" cy="953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Browser will make the PUT request only if in the response of OPTIONS the server said it is OK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5" y="1374699"/>
            <a:ext cx="10842381" cy="5035066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599133">
            <a:off x="7447281" y="3344731"/>
            <a:ext cx="1087120" cy="497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3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Chrome and Firefox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758" y="1825625"/>
            <a:ext cx="11718878" cy="4825384"/>
          </a:xfrm>
        </p:spPr>
        <p:txBody>
          <a:bodyPr/>
          <a:lstStyle/>
          <a:p>
            <a:r>
              <a:rPr lang="en-US" dirty="0"/>
              <a:t>As of Chrome 79, Developer Tools does NOT show preflight OPTION requests anymore</a:t>
            </a:r>
          </a:p>
          <a:p>
            <a:pPr lvl="1"/>
            <a:r>
              <a:rPr lang="en-US" dirty="0"/>
              <a:t>due to technical reasons, might be fixed in a following release</a:t>
            </a:r>
          </a:p>
          <a:p>
            <a:pPr lvl="1"/>
            <a:r>
              <a:rPr lang="en-US" dirty="0"/>
              <a:t>the previous screenshots were taken with Chrome &lt; 79</a:t>
            </a:r>
          </a:p>
          <a:p>
            <a:pPr lvl="1"/>
            <a:endParaRPr lang="en-US" dirty="0"/>
          </a:p>
          <a:p>
            <a:r>
              <a:rPr lang="en-US" dirty="0"/>
              <a:t>If need to debug CORS issues, just use </a:t>
            </a:r>
            <a:r>
              <a:rPr lang="en-US" i="1" dirty="0"/>
              <a:t>Firefox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7986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No-Preflight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16" y="1825625"/>
            <a:ext cx="11805314" cy="4889074"/>
          </a:xfrm>
        </p:spPr>
        <p:txBody>
          <a:bodyPr/>
          <a:lstStyle/>
          <a:p>
            <a:r>
              <a:rPr lang="en-US" dirty="0"/>
              <a:t>Browser does </a:t>
            </a:r>
            <a:r>
              <a:rPr lang="en-US" b="1" dirty="0"/>
              <a:t>not</a:t>
            </a:r>
            <a:r>
              <a:rPr lang="en-US" dirty="0"/>
              <a:t> preflight </a:t>
            </a:r>
            <a:r>
              <a:rPr lang="en-US" i="1" dirty="0"/>
              <a:t>all</a:t>
            </a:r>
            <a:r>
              <a:rPr lang="en-US" dirty="0"/>
              <a:t> HTTP requests</a:t>
            </a:r>
          </a:p>
          <a:p>
            <a:r>
              <a:rPr lang="en-US" i="1" dirty="0"/>
              <a:t>Exceptions</a:t>
            </a:r>
            <a:r>
              <a:rPr lang="en-US" dirty="0"/>
              <a:t>: </a:t>
            </a:r>
            <a:r>
              <a:rPr lang="en-US" b="1" dirty="0"/>
              <a:t>GET</a:t>
            </a:r>
            <a:r>
              <a:rPr lang="en-US" dirty="0"/>
              <a:t>, </a:t>
            </a:r>
            <a:r>
              <a:rPr lang="en-US" b="1" dirty="0"/>
              <a:t>HEAD</a:t>
            </a:r>
            <a:r>
              <a:rPr lang="en-US" dirty="0"/>
              <a:t> and </a:t>
            </a:r>
            <a:r>
              <a:rPr lang="en-US" b="1" dirty="0"/>
              <a:t>POST</a:t>
            </a:r>
            <a:r>
              <a:rPr lang="en-US" dirty="0"/>
              <a:t> with specific </a:t>
            </a:r>
            <a:r>
              <a:rPr lang="en-US" b="1" dirty="0"/>
              <a:t>content-type</a:t>
            </a:r>
          </a:p>
          <a:p>
            <a:pPr lvl="1"/>
            <a:r>
              <a:rPr lang="en-US" b="1" dirty="0"/>
              <a:t>application/x-www-form-</a:t>
            </a:r>
            <a:r>
              <a:rPr lang="en-US" b="1" dirty="0" err="1"/>
              <a:t>urlencoded</a:t>
            </a:r>
            <a:endParaRPr lang="en-US" b="1" dirty="0"/>
          </a:p>
          <a:p>
            <a:pPr lvl="1"/>
            <a:r>
              <a:rPr lang="en-US" b="1" dirty="0"/>
              <a:t>multipart/form-data</a:t>
            </a:r>
          </a:p>
          <a:p>
            <a:pPr lvl="1"/>
            <a:r>
              <a:rPr lang="en-US" b="1" dirty="0"/>
              <a:t>text/plain</a:t>
            </a:r>
          </a:p>
          <a:p>
            <a:r>
              <a:rPr lang="en-US" dirty="0"/>
              <a:t>Note: this is for “</a:t>
            </a:r>
            <a:r>
              <a:rPr lang="en-US" i="1" dirty="0"/>
              <a:t>historical</a:t>
            </a:r>
            <a:r>
              <a:rPr lang="en-US" dirty="0"/>
              <a:t>” reasons, but if not handled properly, it is a </a:t>
            </a:r>
            <a:r>
              <a:rPr lang="en-US" b="1" dirty="0"/>
              <a:t>SECURITY HOLE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50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60326"/>
            <a:ext cx="10515600" cy="922314"/>
          </a:xfrm>
        </p:spPr>
        <p:txBody>
          <a:bodyPr>
            <a:normAutofit fontScale="90000"/>
          </a:bodyPr>
          <a:lstStyle/>
          <a:p>
            <a:r>
              <a:rPr lang="en-US" dirty="0"/>
              <a:t>No-Preflight GET</a:t>
            </a:r>
          </a:p>
        </p:txBody>
      </p:sp>
      <p:pic>
        <p:nvPicPr>
          <p:cNvPr id="4" name="Picture 2" descr="Image result for 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2" y="131418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dn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777" y="1087603"/>
            <a:ext cx="2743654" cy="143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692604" y="1859297"/>
            <a:ext cx="5853190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65248" y="1005470"/>
            <a:ext cx="2746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 to dnb.no</a:t>
            </a:r>
          </a:p>
          <a:p>
            <a:r>
              <a:rPr lang="en-US" sz="2400" i="1" dirty="0"/>
              <a:t>Set-cookie</a:t>
            </a:r>
            <a:r>
              <a:rPr lang="en-US" sz="2400" dirty="0"/>
              <a:t>: </a:t>
            </a:r>
            <a:r>
              <a:rPr lang="en-US" sz="2400" b="1" dirty="0" err="1"/>
              <a:t>dnb</a:t>
            </a:r>
            <a:r>
              <a:rPr lang="en-US" sz="2400" b="1" dirty="0"/>
              <a:t>=123</a:t>
            </a:r>
          </a:p>
        </p:txBody>
      </p:sp>
      <p:pic>
        <p:nvPicPr>
          <p:cNvPr id="8" name="Picture 4" descr="Image result for dev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994" y="4680312"/>
            <a:ext cx="1970835" cy="197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92" y="5059212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>
            <a:off x="2692604" y="6019914"/>
            <a:ext cx="5853190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786918" y="3064177"/>
            <a:ext cx="3627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Malicious AJAX GET</a:t>
            </a:r>
          </a:p>
          <a:p>
            <a:r>
              <a:rPr lang="en-US" sz="2400" i="1" dirty="0"/>
              <a:t>Cookie</a:t>
            </a:r>
            <a:r>
              <a:rPr lang="en-US" sz="2400" dirty="0"/>
              <a:t>: </a:t>
            </a:r>
            <a:r>
              <a:rPr lang="en-US" sz="2400" b="1" dirty="0" err="1"/>
              <a:t>dnb</a:t>
            </a:r>
            <a:r>
              <a:rPr lang="en-US" sz="2400" b="1" dirty="0"/>
              <a:t>=123</a:t>
            </a:r>
          </a:p>
          <a:p>
            <a:r>
              <a:rPr lang="en-US" sz="2400" dirty="0"/>
              <a:t>Obtain sensitive info, like account balance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692604" y="2433977"/>
            <a:ext cx="6005569" cy="3039012"/>
          </a:xfrm>
          <a:prstGeom prst="line">
            <a:avLst/>
          </a:prstGeom>
          <a:ln w="635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117648" y="4819585"/>
            <a:ext cx="4188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Visit malicious site, with malicious JavaScript automatically run on page load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70801" y="2433977"/>
            <a:ext cx="19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www.dnb.no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70940" y="6420314"/>
            <a:ext cx="19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www.evil.no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7018" y="3433508"/>
            <a:ext cx="2540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steal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83224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and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857" y="1825624"/>
            <a:ext cx="11737074" cy="4911821"/>
          </a:xfrm>
        </p:spPr>
        <p:txBody>
          <a:bodyPr>
            <a:normAutofit/>
          </a:bodyPr>
          <a:lstStyle/>
          <a:p>
            <a:r>
              <a:rPr lang="en-US" dirty="0"/>
              <a:t>Although GET requests are not </a:t>
            </a:r>
            <a:r>
              <a:rPr lang="en-US" dirty="0" err="1"/>
              <a:t>preflighted</a:t>
            </a:r>
            <a:r>
              <a:rPr lang="en-US" dirty="0"/>
              <a:t> with OPTIONS, </a:t>
            </a:r>
            <a:r>
              <a:rPr lang="en-US" b="1" dirty="0"/>
              <a:t>they can still be secure</a:t>
            </a:r>
          </a:p>
          <a:p>
            <a:r>
              <a:rPr lang="en-US" dirty="0"/>
              <a:t>Server can respond with </a:t>
            </a:r>
            <a:r>
              <a:rPr lang="en-US" b="1" dirty="0"/>
              <a:t>Access-Control-Allow-Origin</a:t>
            </a:r>
            <a:r>
              <a:rPr lang="en-US" dirty="0"/>
              <a:t> on any request, including GET, and not just OPTIONS</a:t>
            </a:r>
          </a:p>
          <a:p>
            <a:r>
              <a:rPr lang="en-US" dirty="0"/>
              <a:t>If such header does not match the origin, then the browser </a:t>
            </a:r>
            <a:r>
              <a:rPr lang="en-US" b="1" dirty="0"/>
              <a:t>will delete the content of the response</a:t>
            </a:r>
            <a:r>
              <a:rPr lang="en-US" dirty="0"/>
              <a:t>, including for example the status code!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HTTP GET will still be made, but JS will not be able to read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24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45" y="88265"/>
            <a:ext cx="12087367" cy="953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 if HTTP call is successfully executed, it does not mean JS is allowed to read the response, as it depends if </a:t>
            </a:r>
            <a:r>
              <a:rPr lang="en-US" b="1" dirty="0"/>
              <a:t>Origin</a:t>
            </a:r>
            <a:r>
              <a:rPr lang="en-US" dirty="0"/>
              <a:t> is valid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5" y="1374699"/>
            <a:ext cx="10842381" cy="5035066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599133">
            <a:off x="8880295" y="4263680"/>
            <a:ext cx="1087120" cy="497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Side-Effects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44942"/>
            <a:ext cx="11932024" cy="5014445"/>
          </a:xfrm>
        </p:spPr>
        <p:txBody>
          <a:bodyPr/>
          <a:lstStyle/>
          <a:p>
            <a:r>
              <a:rPr lang="en-US" dirty="0"/>
              <a:t>GET requests are not </a:t>
            </a:r>
            <a:r>
              <a:rPr lang="en-US" dirty="0" err="1"/>
              <a:t>preflighted</a:t>
            </a:r>
            <a:r>
              <a:rPr lang="en-US" dirty="0"/>
              <a:t> with OPTIONS</a:t>
            </a:r>
          </a:p>
          <a:p>
            <a:r>
              <a:rPr lang="en-US" dirty="0"/>
              <a:t>If CORS not matching </a:t>
            </a:r>
            <a:r>
              <a:rPr lang="en-US" b="1" dirty="0"/>
              <a:t>Origin</a:t>
            </a:r>
            <a:r>
              <a:rPr lang="en-US" dirty="0"/>
              <a:t>, JS not allowed to read response</a:t>
            </a:r>
          </a:p>
          <a:p>
            <a:pPr lvl="1"/>
            <a:r>
              <a:rPr lang="en-US" dirty="0"/>
              <a:t>so, no information leak</a:t>
            </a:r>
          </a:p>
          <a:p>
            <a:r>
              <a:rPr lang="en-US" dirty="0"/>
              <a:t>But, the GET request is still made!</a:t>
            </a:r>
          </a:p>
          <a:p>
            <a:r>
              <a:rPr lang="en-US" i="1" dirty="0"/>
              <a:t>If side-effects on server, those will still happen regardless of CORS protection!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creation/deletion of resources, like  “</a:t>
            </a:r>
            <a:r>
              <a:rPr lang="en-US" i="1" dirty="0"/>
              <a:t>GET /</a:t>
            </a:r>
            <a:r>
              <a:rPr lang="en-US" i="1" dirty="0" err="1"/>
              <a:t>api</a:t>
            </a:r>
            <a:r>
              <a:rPr lang="en-US" i="1" dirty="0"/>
              <a:t>/</a:t>
            </a:r>
            <a:r>
              <a:rPr lang="en-US" i="1" dirty="0" err="1"/>
              <a:t>data?action</a:t>
            </a:r>
            <a:r>
              <a:rPr lang="en-US" i="1" dirty="0"/>
              <a:t>=delete</a:t>
            </a:r>
            <a:r>
              <a:rPr lang="en-US" dirty="0"/>
              <a:t>”</a:t>
            </a:r>
          </a:p>
          <a:p>
            <a:r>
              <a:rPr lang="en-US" b="1" dirty="0"/>
              <a:t>It is PARAMAOUNT to follow HTTP specs, and have GET requests be side-effect free!!!</a:t>
            </a:r>
          </a:p>
        </p:txBody>
      </p:sp>
    </p:spTree>
    <p:extLst>
      <p:ext uri="{BB962C8B-B14F-4D97-AF65-F5344CB8AC3E}">
        <p14:creationId xmlns:p14="http://schemas.microsoft.com/office/powerpoint/2010/main" val="1158046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</a:t>
            </a:r>
            <a:r>
              <a:rPr lang="en-US" dirty="0" err="1"/>
              <a:t>Preflighted</a:t>
            </a:r>
            <a:r>
              <a:rPr lang="en-US" dirty="0"/>
              <a:t> POST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5" y="1825624"/>
            <a:ext cx="11846859" cy="4911351"/>
          </a:xfrm>
        </p:spPr>
        <p:txBody>
          <a:bodyPr>
            <a:normAutofit fontScale="92500"/>
          </a:bodyPr>
          <a:lstStyle/>
          <a:p>
            <a:r>
              <a:rPr lang="en-US" dirty="0"/>
              <a:t>This happens for following content-type:</a:t>
            </a:r>
          </a:p>
          <a:p>
            <a:pPr lvl="1"/>
            <a:r>
              <a:rPr lang="en-US" b="1" dirty="0"/>
              <a:t>application/x-www-form-</a:t>
            </a:r>
            <a:r>
              <a:rPr lang="en-US" b="1" dirty="0" err="1"/>
              <a:t>urlencoded</a:t>
            </a:r>
            <a:endParaRPr lang="en-US" b="1" dirty="0"/>
          </a:p>
          <a:p>
            <a:pPr lvl="1"/>
            <a:r>
              <a:rPr lang="en-US" b="1" dirty="0"/>
              <a:t>multipart/form-data</a:t>
            </a:r>
          </a:p>
          <a:p>
            <a:pPr lvl="1"/>
            <a:r>
              <a:rPr lang="en-US" b="1" dirty="0"/>
              <a:t>text/plain</a:t>
            </a:r>
          </a:p>
          <a:p>
            <a:r>
              <a:rPr lang="en-US" i="1" dirty="0"/>
              <a:t>In SPAs, if you stick with JSON APIs, you will be “usually” fine</a:t>
            </a:r>
          </a:p>
          <a:p>
            <a:r>
              <a:rPr lang="en-US" dirty="0"/>
              <a:t>Issues when dealing with traditional Server-Sider-Rendering frameworks, as HTML </a:t>
            </a:r>
            <a:r>
              <a:rPr lang="en-US" i="1" dirty="0"/>
              <a:t>&lt;form&gt;</a:t>
            </a:r>
            <a:r>
              <a:rPr lang="en-US" dirty="0"/>
              <a:t> requests are not </a:t>
            </a:r>
            <a:r>
              <a:rPr lang="en-US" dirty="0" err="1"/>
              <a:t>preflighted</a:t>
            </a:r>
            <a:endParaRPr lang="en-US" dirty="0"/>
          </a:p>
          <a:p>
            <a:pPr lvl="1"/>
            <a:r>
              <a:rPr lang="en-US" dirty="0" err="1"/>
              <a:t>ie</a:t>
            </a:r>
            <a:r>
              <a:rPr lang="en-US" dirty="0"/>
              <a:t>, as typically using </a:t>
            </a:r>
            <a:r>
              <a:rPr lang="en-US" b="1" dirty="0"/>
              <a:t>application/x-www-form-</a:t>
            </a:r>
            <a:r>
              <a:rPr lang="en-US" b="1" dirty="0" err="1"/>
              <a:t>urlencoded</a:t>
            </a:r>
            <a:endParaRPr lang="en-US" b="1" dirty="0"/>
          </a:p>
          <a:p>
            <a:r>
              <a:rPr lang="en-US" dirty="0"/>
              <a:t>Solution: </a:t>
            </a:r>
            <a:r>
              <a:rPr lang="en-US" b="1" dirty="0"/>
              <a:t>CSRF Tokens</a:t>
            </a:r>
            <a:r>
              <a:rPr lang="en-US" dirty="0"/>
              <a:t>, but we will not need them in this course</a:t>
            </a:r>
          </a:p>
          <a:p>
            <a:pPr lvl="1"/>
            <a:r>
              <a:rPr lang="en-US" dirty="0"/>
              <a:t>also the </a:t>
            </a:r>
            <a:r>
              <a:rPr lang="en-US" b="1" dirty="0" err="1"/>
              <a:t>SameSite</a:t>
            </a:r>
            <a:r>
              <a:rPr lang="en-US" dirty="0"/>
              <a:t> set-cookie option can help here</a:t>
            </a:r>
          </a:p>
        </p:txBody>
      </p:sp>
    </p:spTree>
    <p:extLst>
      <p:ext uri="{BB962C8B-B14F-4D97-AF65-F5344CB8AC3E}">
        <p14:creationId xmlns:p14="http://schemas.microsoft.com/office/powerpoint/2010/main" val="315877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71" y="1825624"/>
            <a:ext cx="11819964" cy="4871011"/>
          </a:xfrm>
        </p:spPr>
        <p:txBody>
          <a:bodyPr/>
          <a:lstStyle/>
          <a:p>
            <a:r>
              <a:rPr lang="en-US" dirty="0" err="1"/>
              <a:t>Preflighting</a:t>
            </a:r>
            <a:r>
              <a:rPr lang="en-US" dirty="0"/>
              <a:t> is not free, as doubling number of HTTP calls</a:t>
            </a:r>
          </a:p>
          <a:p>
            <a:r>
              <a:rPr lang="en-US" dirty="0"/>
              <a:t>Caching can be used to save some requests, but problem persists</a:t>
            </a:r>
          </a:p>
          <a:p>
            <a:r>
              <a:rPr lang="en-US" dirty="0"/>
              <a:t>Note: do </a:t>
            </a:r>
            <a:r>
              <a:rPr lang="en-US" b="1" dirty="0"/>
              <a:t>NOT</a:t>
            </a:r>
            <a:r>
              <a:rPr lang="en-US" dirty="0"/>
              <a:t> have the brilliant idea to pass JSON data with content-type </a:t>
            </a:r>
            <a:r>
              <a:rPr lang="en-US" b="1" dirty="0"/>
              <a:t>text/plain</a:t>
            </a:r>
            <a:r>
              <a:rPr lang="en-US" dirty="0"/>
              <a:t>… you will “speed up” performance by bypassing CORS preflight requests, but then making site completely vulnerable to CSRF!!!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4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69" y="1825624"/>
            <a:ext cx="12002528" cy="4781121"/>
          </a:xfrm>
        </p:spPr>
        <p:txBody>
          <a:bodyPr/>
          <a:lstStyle/>
          <a:p>
            <a:r>
              <a:rPr lang="en-US" dirty="0"/>
              <a:t>Understand what </a:t>
            </a:r>
            <a:r>
              <a:rPr lang="en-US" i="1" dirty="0"/>
              <a:t>Cross-Origin Resource Sharing </a:t>
            </a:r>
            <a:r>
              <a:rPr lang="en-US" dirty="0"/>
              <a:t>(CORS) is</a:t>
            </a:r>
          </a:p>
          <a:p>
            <a:r>
              <a:rPr lang="en-US" dirty="0"/>
              <a:t>Understand the risks of </a:t>
            </a:r>
            <a:r>
              <a:rPr lang="en-US" i="1" dirty="0"/>
              <a:t>Cross-Site Request Forgery</a:t>
            </a:r>
            <a:r>
              <a:rPr lang="en-US" dirty="0"/>
              <a:t> (CSRF) </a:t>
            </a:r>
          </a:p>
          <a:p>
            <a:r>
              <a:rPr lang="en-US" dirty="0"/>
              <a:t>Revise knowledge on user-input sanitization and escaping</a:t>
            </a:r>
          </a:p>
          <a:p>
            <a:r>
              <a:rPr lang="en-US" dirty="0"/>
              <a:t>Understand what XSS attacks are carried out</a:t>
            </a:r>
          </a:p>
          <a:p>
            <a:pPr lvl="1"/>
            <a:r>
              <a:rPr lang="en-US" dirty="0"/>
              <a:t>and see how libraries/frameworks like </a:t>
            </a:r>
            <a:r>
              <a:rPr lang="en-US" i="1" dirty="0"/>
              <a:t>React</a:t>
            </a:r>
            <a:r>
              <a:rPr lang="en-US" dirty="0"/>
              <a:t> help to prevent some XSS, </a:t>
            </a:r>
            <a:r>
              <a:rPr lang="en-US" b="1" dirty="0"/>
              <a:t>but not all!!!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64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7893"/>
            <a:ext cx="11513820" cy="14166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</a:t>
            </a:r>
            <a:r>
              <a:rPr lang="en-US" i="1" dirty="0"/>
              <a:t>frontend</a:t>
            </a:r>
            <a:r>
              <a:rPr lang="en-US" dirty="0"/>
              <a:t> and </a:t>
            </a:r>
            <a:r>
              <a:rPr lang="en-US" i="1" dirty="0"/>
              <a:t>backend</a:t>
            </a:r>
            <a:r>
              <a:rPr lang="en-US" dirty="0"/>
              <a:t> servers are separated, you must enable CORS headers on the </a:t>
            </a:r>
            <a:r>
              <a:rPr lang="en-US" i="1" dirty="0"/>
              <a:t>backend </a:t>
            </a:r>
            <a:r>
              <a:rPr lang="en-US" dirty="0"/>
              <a:t>responses</a:t>
            </a:r>
            <a:endParaRPr lang="en-US" i="1" dirty="0"/>
          </a:p>
          <a:p>
            <a:r>
              <a:rPr lang="en-US" dirty="0"/>
              <a:t>Still performance issues with </a:t>
            </a:r>
            <a:r>
              <a:rPr lang="en-US" dirty="0" err="1"/>
              <a:t>preflighting</a:t>
            </a:r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7294" y="3607772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1629782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5084481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35723" y="330863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5723" y="459756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localhost:8081</a:t>
            </a:r>
          </a:p>
        </p:txBody>
      </p:sp>
      <p:cxnSp>
        <p:nvCxnSpPr>
          <p:cNvPr id="6" name="Straight Arrow Connector 5"/>
          <p:cNvCxnSpPr>
            <a:stCxn id="1028" idx="1"/>
            <a:endCxn id="1030" idx="1"/>
          </p:cNvCxnSpPr>
          <p:nvPr/>
        </p:nvCxnSpPr>
        <p:spPr>
          <a:xfrm flipV="1">
            <a:off x="2515868" y="2484157"/>
            <a:ext cx="4289426" cy="1772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28" idx="1"/>
            <a:endCxn id="7" idx="1"/>
          </p:cNvCxnSpPr>
          <p:nvPr/>
        </p:nvCxnSpPr>
        <p:spPr>
          <a:xfrm>
            <a:off x="2515868" y="4257059"/>
            <a:ext cx="4289426" cy="168179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82210" y="1988897"/>
            <a:ext cx="170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/</a:t>
            </a:r>
          </a:p>
          <a:p>
            <a:r>
              <a:rPr lang="en-US" sz="2000" dirty="0"/>
              <a:t>GET /style.css</a:t>
            </a:r>
          </a:p>
          <a:p>
            <a:r>
              <a:rPr lang="en-US" sz="2000" dirty="0"/>
              <a:t>GET /bundle.js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2287" y="5509558"/>
            <a:ext cx="3093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OPTIONS</a:t>
            </a:r>
            <a:r>
              <a:rPr lang="en-US" sz="2000" dirty="0"/>
              <a:t>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</p:txBody>
      </p:sp>
      <p:pic>
        <p:nvPicPr>
          <p:cNvPr id="1032" name="Picture 8" descr="Image result for database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6" y="5229265"/>
            <a:ext cx="1412874" cy="14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7" idx="3"/>
            <a:endCxn id="1032" idx="1"/>
          </p:cNvCxnSpPr>
          <p:nvPr/>
        </p:nvCxnSpPr>
        <p:spPr>
          <a:xfrm>
            <a:off x="9075420" y="5938856"/>
            <a:ext cx="1086486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>
          <a:xfrm rot="20457412">
            <a:off x="2031590" y="58358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8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" y="187893"/>
            <a:ext cx="11513820" cy="1609531"/>
          </a:xfrm>
        </p:spPr>
        <p:txBody>
          <a:bodyPr>
            <a:normAutofit fontScale="92500"/>
          </a:bodyPr>
          <a:lstStyle/>
          <a:p>
            <a:r>
              <a:rPr lang="en-US" dirty="0"/>
              <a:t>If everything coming from same </a:t>
            </a:r>
            <a:r>
              <a:rPr lang="en-US" b="1" dirty="0"/>
              <a:t>Origin</a:t>
            </a:r>
            <a:r>
              <a:rPr lang="en-US" dirty="0"/>
              <a:t>, then do not enable CORS headers on server, and you should have no problems with CSRF</a:t>
            </a:r>
          </a:p>
          <a:p>
            <a:r>
              <a:rPr lang="en-US" dirty="0"/>
              <a:t>Note: could also be different servers behind a single gateway</a:t>
            </a:r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7794" y="4462147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317" y="4257059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184326" y="6258727"/>
            <a:ext cx="200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localhost:8080</a:t>
            </a:r>
          </a:p>
        </p:txBody>
      </p:sp>
      <p:cxnSp>
        <p:nvCxnSpPr>
          <p:cNvPr id="12" name="Straight Arrow Connector 11"/>
          <p:cNvCxnSpPr>
            <a:stCxn id="1028" idx="1"/>
            <a:endCxn id="7" idx="1"/>
          </p:cNvCxnSpPr>
          <p:nvPr/>
        </p:nvCxnSpPr>
        <p:spPr>
          <a:xfrm>
            <a:off x="2706368" y="5111434"/>
            <a:ext cx="427894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6613" y="3070937"/>
            <a:ext cx="27984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 /</a:t>
            </a:r>
          </a:p>
          <a:p>
            <a:r>
              <a:rPr lang="en-US" sz="2000" dirty="0"/>
              <a:t>GET /style.css</a:t>
            </a:r>
          </a:p>
          <a:p>
            <a:r>
              <a:rPr lang="en-US" sz="2000" dirty="0"/>
              <a:t>GET /bundle.js</a:t>
            </a:r>
          </a:p>
          <a:p>
            <a:r>
              <a:rPr lang="en-US" sz="2000" dirty="0"/>
              <a:t>GET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POST /</a:t>
            </a:r>
            <a:r>
              <a:rPr lang="en-US" sz="2000" dirty="0" err="1"/>
              <a:t>api</a:t>
            </a:r>
            <a:r>
              <a:rPr lang="en-US" sz="2000" dirty="0"/>
              <a:t>/products</a:t>
            </a:r>
          </a:p>
          <a:p>
            <a:r>
              <a:rPr lang="en-US" sz="2000" dirty="0"/>
              <a:t>DELETE /</a:t>
            </a:r>
            <a:r>
              <a:rPr lang="en-US" sz="2000" dirty="0" err="1"/>
              <a:t>api</a:t>
            </a:r>
            <a:r>
              <a:rPr lang="en-US" sz="2000" dirty="0"/>
              <a:t>/products/42</a:t>
            </a:r>
          </a:p>
        </p:txBody>
      </p:sp>
      <p:pic>
        <p:nvPicPr>
          <p:cNvPr id="1032" name="Picture 8" descr="Image result for database sql serv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906" y="4401843"/>
            <a:ext cx="1412874" cy="141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>
            <a:stCxn id="7" idx="3"/>
            <a:endCxn id="1032" idx="1"/>
          </p:cNvCxnSpPr>
          <p:nvPr/>
        </p:nvCxnSpPr>
        <p:spPr>
          <a:xfrm>
            <a:off x="9255443" y="5111434"/>
            <a:ext cx="90646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145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5" y="78254"/>
            <a:ext cx="10515600" cy="1325563"/>
          </a:xfrm>
        </p:spPr>
        <p:txBody>
          <a:bodyPr/>
          <a:lstStyle/>
          <a:p>
            <a:r>
              <a:rPr lang="en-US" dirty="0"/>
              <a:t>Third-Party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6" y="1238436"/>
            <a:ext cx="11779624" cy="121662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Still have to enable CORS in those remote servers, if want to contact them directly from JS</a:t>
            </a:r>
          </a:p>
          <a:p>
            <a:r>
              <a:rPr lang="en-US" dirty="0"/>
              <a:t>But what if I cannot change those settings, or want to avoid preflight requests?</a:t>
            </a:r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17294" y="4334959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3078630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94" y="5115858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075420" y="3797213"/>
            <a:ext cx="291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Third-Party Server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7935" y="5798839"/>
            <a:ext cx="145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Server</a:t>
            </a:r>
          </a:p>
        </p:txBody>
      </p:sp>
      <p:cxnSp>
        <p:nvCxnSpPr>
          <p:cNvPr id="9" name="Straight Arrow Connector 8"/>
          <p:cNvCxnSpPr>
            <a:stCxn id="4" idx="1"/>
            <a:endCxn id="5" idx="1"/>
          </p:cNvCxnSpPr>
          <p:nvPr/>
        </p:nvCxnSpPr>
        <p:spPr>
          <a:xfrm flipV="1">
            <a:off x="2515868" y="3933005"/>
            <a:ext cx="4289426" cy="10512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  <a:endCxn id="6" idx="1"/>
          </p:cNvCxnSpPr>
          <p:nvPr/>
        </p:nvCxnSpPr>
        <p:spPr>
          <a:xfrm>
            <a:off x="2515868" y="4984246"/>
            <a:ext cx="4289426" cy="9859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222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Proxy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" y="1707563"/>
            <a:ext cx="6785582" cy="3288740"/>
          </a:xfrm>
        </p:spPr>
        <p:txBody>
          <a:bodyPr>
            <a:normAutofit/>
          </a:bodyPr>
          <a:lstStyle/>
          <a:p>
            <a:r>
              <a:rPr lang="en-US" dirty="0"/>
              <a:t>Option: do not call a Third-Party Server X directly from JS, but via your own server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have a REST API that calls X</a:t>
            </a:r>
          </a:p>
          <a:p>
            <a:r>
              <a:rPr lang="en-US" dirty="0"/>
              <a:t>CORS only applies to browsers, and not to your server apps!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4" descr="Related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43522" y="5320946"/>
            <a:ext cx="1298574" cy="129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22" y="2127214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Image result for ser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22" y="5115858"/>
            <a:ext cx="2270126" cy="170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252342" y="2828711"/>
            <a:ext cx="2914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Third-Party Server 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394163" y="5798839"/>
            <a:ext cx="145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 Server</a:t>
            </a:r>
          </a:p>
        </p:txBody>
      </p:sp>
      <p:cxnSp>
        <p:nvCxnSpPr>
          <p:cNvPr id="15" name="Straight Arrow Connector 14"/>
          <p:cNvCxnSpPr>
            <a:stCxn id="12" idx="0"/>
            <a:endCxn id="11" idx="2"/>
          </p:cNvCxnSpPr>
          <p:nvPr/>
        </p:nvCxnSpPr>
        <p:spPr>
          <a:xfrm flipV="1">
            <a:off x="8166585" y="3835964"/>
            <a:ext cx="0" cy="1279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  <a:endCxn id="12" idx="1"/>
          </p:cNvCxnSpPr>
          <p:nvPr/>
        </p:nvCxnSpPr>
        <p:spPr>
          <a:xfrm>
            <a:off x="2742096" y="5970233"/>
            <a:ext cx="428942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66786" y="5381981"/>
            <a:ext cx="27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 /</a:t>
            </a:r>
            <a:r>
              <a:rPr lang="en-US" sz="2400" dirty="0" err="1"/>
              <a:t>myserver</a:t>
            </a:r>
            <a:r>
              <a:rPr lang="en-US" sz="2400" dirty="0"/>
              <a:t>/foo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18397" y="4313775"/>
            <a:ext cx="1687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 /x/foo</a:t>
            </a:r>
          </a:p>
        </p:txBody>
      </p:sp>
    </p:spTree>
    <p:extLst>
      <p:ext uri="{BB962C8B-B14F-4D97-AF65-F5344CB8AC3E}">
        <p14:creationId xmlns:p14="http://schemas.microsoft.com/office/powerpoint/2010/main" val="33635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Disabling CORS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35" y="1825625"/>
            <a:ext cx="11819965" cy="4893422"/>
          </a:xfrm>
        </p:spPr>
        <p:txBody>
          <a:bodyPr>
            <a:normAutofit fontScale="92500"/>
          </a:bodyPr>
          <a:lstStyle/>
          <a:p>
            <a:r>
              <a:rPr lang="en-US" dirty="0"/>
              <a:t>People that do not understand CORS can be tempted to disable it by setting “</a:t>
            </a:r>
            <a:r>
              <a:rPr lang="en-US" b="1" dirty="0"/>
              <a:t>Access-Control-Allow-Origin: *</a:t>
            </a:r>
            <a:r>
              <a:rPr lang="en-US" dirty="0"/>
              <a:t>” in their servers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“</a:t>
            </a:r>
            <a:r>
              <a:rPr lang="en-US" b="1" dirty="0"/>
              <a:t>*</a:t>
            </a:r>
            <a:r>
              <a:rPr lang="en-US" dirty="0"/>
              <a:t>” means all origins are valid</a:t>
            </a:r>
          </a:p>
          <a:p>
            <a:r>
              <a:rPr lang="en-US" dirty="0"/>
              <a:t>This “</a:t>
            </a:r>
            <a:r>
              <a:rPr lang="en-US" i="1" dirty="0"/>
              <a:t>could</a:t>
            </a:r>
            <a:r>
              <a:rPr lang="en-US" dirty="0"/>
              <a:t>” be fine for read-only services with no sensitive data</a:t>
            </a:r>
          </a:p>
          <a:p>
            <a:r>
              <a:rPr lang="en-US" dirty="0"/>
              <a:t>What if need to do </a:t>
            </a:r>
            <a:r>
              <a:rPr lang="en-US" i="1" dirty="0"/>
              <a:t>authenticated</a:t>
            </a:r>
            <a:r>
              <a:rPr lang="en-US" dirty="0"/>
              <a:t> requests with cookies?</a:t>
            </a:r>
          </a:p>
          <a:p>
            <a:r>
              <a:rPr lang="en-US" dirty="0"/>
              <a:t>Some browsers have “</a:t>
            </a:r>
            <a:r>
              <a:rPr lang="en-US" i="1" dirty="0"/>
              <a:t>idiot-proof</a:t>
            </a:r>
            <a:r>
              <a:rPr lang="en-US" dirty="0"/>
              <a:t>” mechanisms that block authenticated requests to servers responding with “</a:t>
            </a:r>
            <a:r>
              <a:rPr lang="en-US" b="1" dirty="0"/>
              <a:t>Access-Control-Allow-Origin: *</a:t>
            </a:r>
            <a:r>
              <a:rPr lang="en-US" dirty="0"/>
              <a:t>”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it would be pointless to have an </a:t>
            </a:r>
            <a:r>
              <a:rPr lang="en-US" dirty="0" err="1"/>
              <a:t>auth</a:t>
            </a:r>
            <a:r>
              <a:rPr lang="en-US" dirty="0"/>
              <a:t> system if then you disable CORS protection…</a:t>
            </a:r>
          </a:p>
        </p:txBody>
      </p:sp>
    </p:spTree>
    <p:extLst>
      <p:ext uri="{BB962C8B-B14F-4D97-AF65-F5344CB8AC3E}">
        <p14:creationId xmlns:p14="http://schemas.microsoft.com/office/powerpoint/2010/main" val="124346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SameSite</a:t>
            </a:r>
            <a:r>
              <a:rPr lang="en-US" dirty="0"/>
              <a:t>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780801"/>
            <a:ext cx="11860306" cy="4960658"/>
          </a:xfrm>
        </p:spPr>
        <p:txBody>
          <a:bodyPr/>
          <a:lstStyle/>
          <a:p>
            <a:r>
              <a:rPr lang="en-US" dirty="0"/>
              <a:t>Another option for cookies, besides </a:t>
            </a:r>
            <a:r>
              <a:rPr lang="en-US" i="1" dirty="0"/>
              <a:t>Secure</a:t>
            </a:r>
            <a:r>
              <a:rPr lang="en-US" dirty="0"/>
              <a:t> and </a:t>
            </a:r>
            <a:r>
              <a:rPr lang="en-US" i="1" dirty="0" err="1"/>
              <a:t>HttpOnly</a:t>
            </a:r>
            <a:endParaRPr lang="en-US" i="1" dirty="0"/>
          </a:p>
          <a:p>
            <a:r>
              <a:rPr lang="en-US" dirty="0"/>
              <a:t>Introduced by Chrome in 2016</a:t>
            </a:r>
          </a:p>
          <a:p>
            <a:pPr lvl="1"/>
            <a:r>
              <a:rPr lang="en-US" dirty="0"/>
              <a:t>all other major browsers started to support it afterwards</a:t>
            </a:r>
          </a:p>
          <a:p>
            <a:r>
              <a:rPr lang="en-US" dirty="0"/>
              <a:t>Explicitly added to fight CSRF attacks</a:t>
            </a:r>
          </a:p>
          <a:p>
            <a:pPr lvl="1"/>
            <a:r>
              <a:rPr lang="en-US" dirty="0"/>
              <a:t>and so prevent most of the issues discussed so far</a:t>
            </a:r>
          </a:p>
        </p:txBody>
      </p:sp>
    </p:spTree>
    <p:extLst>
      <p:ext uri="{BB962C8B-B14F-4D97-AF65-F5344CB8AC3E}">
        <p14:creationId xmlns:p14="http://schemas.microsoft.com/office/powerpoint/2010/main" val="707489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5" y="1825625"/>
            <a:ext cx="11846859" cy="4897904"/>
          </a:xfrm>
        </p:spPr>
        <p:txBody>
          <a:bodyPr/>
          <a:lstStyle/>
          <a:p>
            <a:r>
              <a:rPr lang="en-US" b="1" dirty="0"/>
              <a:t>None</a:t>
            </a:r>
            <a:r>
              <a:rPr lang="en-US" dirty="0"/>
              <a:t>: send Cookies in CSRs, but only if marked </a:t>
            </a:r>
            <a:r>
              <a:rPr lang="en-US" b="1" dirty="0"/>
              <a:t>Secure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need to use HTTPS</a:t>
            </a:r>
          </a:p>
          <a:p>
            <a:r>
              <a:rPr lang="en-US" b="1" dirty="0"/>
              <a:t>Lax</a:t>
            </a:r>
            <a:r>
              <a:rPr lang="en-US" dirty="0"/>
              <a:t>: block CSR requests, but allow </a:t>
            </a:r>
            <a:r>
              <a:rPr lang="en-US" b="1" dirty="0"/>
              <a:t>&lt;a&gt;</a:t>
            </a:r>
            <a:r>
              <a:rPr lang="en-US" dirty="0"/>
              <a:t> navigation </a:t>
            </a:r>
            <a:r>
              <a:rPr lang="en-US" b="1" dirty="0"/>
              <a:t>GET</a:t>
            </a:r>
            <a:r>
              <a:rPr lang="en-US" dirty="0"/>
              <a:t>s</a:t>
            </a:r>
          </a:p>
          <a:p>
            <a:r>
              <a:rPr lang="en-US" b="1" dirty="0"/>
              <a:t>Strict</a:t>
            </a:r>
            <a:r>
              <a:rPr lang="en-US" dirty="0"/>
              <a:t>: block all requests but for the same </a:t>
            </a:r>
            <a:r>
              <a:rPr lang="en-US" b="1" dirty="0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240635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</a:t>
            </a:r>
            <a:r>
              <a:rPr lang="en-US" b="1" dirty="0"/>
              <a:t>Lax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825624"/>
            <a:ext cx="11734800" cy="4875493"/>
          </a:xfrm>
        </p:spPr>
        <p:txBody>
          <a:bodyPr/>
          <a:lstStyle/>
          <a:p>
            <a:r>
              <a:rPr lang="en-US" dirty="0"/>
              <a:t>Why not be safe and block everything with </a:t>
            </a:r>
            <a:r>
              <a:rPr lang="en-US" b="1" dirty="0"/>
              <a:t>Strict</a:t>
            </a:r>
            <a:r>
              <a:rPr lang="en-US" dirty="0"/>
              <a:t>?</a:t>
            </a:r>
          </a:p>
          <a:p>
            <a:r>
              <a:rPr lang="en-US" dirty="0"/>
              <a:t>Assume someone in their webpages has a </a:t>
            </a:r>
            <a:r>
              <a:rPr lang="en-US" b="1" dirty="0"/>
              <a:t>&lt;a&gt;</a:t>
            </a:r>
            <a:r>
              <a:rPr lang="en-US" dirty="0"/>
              <a:t> link to a your website</a:t>
            </a:r>
          </a:p>
          <a:p>
            <a:r>
              <a:rPr lang="en-US" dirty="0"/>
              <a:t>You want users clicking on such </a:t>
            </a:r>
            <a:r>
              <a:rPr lang="en-US" b="1" dirty="0"/>
              <a:t>&lt;a&gt;</a:t>
            </a:r>
            <a:r>
              <a:rPr lang="en-US" dirty="0"/>
              <a:t> to be authenticated if already logged in, and not being redirected to login page</a:t>
            </a:r>
          </a:p>
          <a:p>
            <a:pPr lvl="1"/>
            <a:r>
              <a:rPr lang="en-US" dirty="0"/>
              <a:t>which could happen with </a:t>
            </a:r>
            <a:r>
              <a:rPr lang="en-US" b="1" dirty="0"/>
              <a:t>Strict</a:t>
            </a:r>
            <a:r>
              <a:rPr lang="en-US" dirty="0"/>
              <a:t>, as no cookie would be included in the GET toward your website</a:t>
            </a:r>
          </a:p>
          <a:p>
            <a:r>
              <a:rPr lang="en-US" dirty="0"/>
              <a:t>So, </a:t>
            </a:r>
            <a:r>
              <a:rPr lang="en-US" b="1" dirty="0"/>
              <a:t>Lax</a:t>
            </a:r>
            <a:r>
              <a:rPr lang="en-US" dirty="0"/>
              <a:t> is a good compromise between security and usability</a:t>
            </a:r>
          </a:p>
          <a:p>
            <a:pPr lvl="1"/>
            <a:r>
              <a:rPr lang="en-US" dirty="0"/>
              <a:t>but remember </a:t>
            </a:r>
            <a:r>
              <a:rPr lang="en-US" b="1" dirty="0"/>
              <a:t>NEVER</a:t>
            </a:r>
            <a:r>
              <a:rPr lang="en-US" dirty="0"/>
              <a:t> have side-effects on your GET handlers</a:t>
            </a:r>
          </a:p>
        </p:txBody>
      </p:sp>
    </p:spTree>
    <p:extLst>
      <p:ext uri="{BB962C8B-B14F-4D97-AF65-F5344CB8AC3E}">
        <p14:creationId xmlns:p14="http://schemas.microsoft.com/office/powerpoint/2010/main" val="1837214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2020 Big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081" y="1825624"/>
            <a:ext cx="11793071" cy="4924799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 err="1"/>
              <a:t>SameSite</a:t>
            </a:r>
            <a:r>
              <a:rPr lang="en-US" dirty="0"/>
              <a:t> is missing, Chrome assumes it to be </a:t>
            </a:r>
            <a:r>
              <a:rPr lang="en-US" b="1" dirty="0"/>
              <a:t>Lax</a:t>
            </a:r>
          </a:p>
          <a:p>
            <a:pPr lvl="1"/>
            <a:r>
              <a:rPr lang="en-US" dirty="0"/>
              <a:t>other major browsers will/have done the same</a:t>
            </a:r>
          </a:p>
          <a:p>
            <a:r>
              <a:rPr lang="en-US" dirty="0"/>
              <a:t>This was a GREAT thing</a:t>
            </a:r>
          </a:p>
          <a:p>
            <a:pPr lvl="1"/>
            <a:r>
              <a:rPr lang="en-US" dirty="0"/>
              <a:t>CSR should be denied by default, unless explicitly allowed</a:t>
            </a:r>
          </a:p>
          <a:p>
            <a:pPr lvl="1"/>
            <a:r>
              <a:rPr lang="en-US" dirty="0"/>
              <a:t>This made the web more secure</a:t>
            </a:r>
          </a:p>
          <a:p>
            <a:r>
              <a:rPr lang="en-US" dirty="0"/>
              <a:t>Issue 0: still need to support old browsers that do not have such feature</a:t>
            </a:r>
          </a:p>
          <a:p>
            <a:r>
              <a:rPr lang="en-US" dirty="0"/>
              <a:t>Issue 1: this can break websites relying on cross-origin requests all using the same </a:t>
            </a:r>
            <a:r>
              <a:rPr lang="en-US" dirty="0" err="1"/>
              <a:t>auth</a:t>
            </a:r>
            <a:r>
              <a:rPr lang="en-US" dirty="0"/>
              <a:t> cookie</a:t>
            </a:r>
          </a:p>
        </p:txBody>
      </p:sp>
    </p:spTree>
    <p:extLst>
      <p:ext uri="{BB962C8B-B14F-4D97-AF65-F5344CB8AC3E}">
        <p14:creationId xmlns:p14="http://schemas.microsoft.com/office/powerpoint/2010/main" val="4060017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 Posts and 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118" y="1825624"/>
            <a:ext cx="11837894" cy="4924800"/>
          </a:xfrm>
        </p:spPr>
        <p:txBody>
          <a:bodyPr/>
          <a:lstStyle/>
          <a:p>
            <a:r>
              <a:rPr lang="en-US" dirty="0"/>
              <a:t>Security is a very complex topic</a:t>
            </a:r>
          </a:p>
          <a:p>
            <a:r>
              <a:rPr lang="en-US" dirty="0"/>
              <a:t>Unfortunately, many universities do not cover it, or only superficially</a:t>
            </a:r>
          </a:p>
          <a:p>
            <a:r>
              <a:rPr lang="en-US" dirty="0"/>
              <a:t>Result: plenty of resources online written by people with no clue of what they are talking about</a:t>
            </a:r>
          </a:p>
          <a:p>
            <a:r>
              <a:rPr lang="en-US" dirty="0"/>
              <a:t>Recommendation: </a:t>
            </a:r>
            <a:r>
              <a:rPr lang="en-US" i="1" dirty="0"/>
              <a:t>be wary of this issue, and do not trust blindly when reading about security </a:t>
            </a:r>
            <a:r>
              <a:rPr lang="en-US" dirty="0"/>
              <a:t>(</a:t>
            </a:r>
            <a:r>
              <a:rPr lang="en-US" b="1" dirty="0"/>
              <a:t>including these slides…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746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CORS and CSRF</a:t>
            </a:r>
          </a:p>
        </p:txBody>
      </p:sp>
    </p:spTree>
    <p:extLst>
      <p:ext uri="{BB962C8B-B14F-4D97-AF65-F5344CB8AC3E}">
        <p14:creationId xmlns:p14="http://schemas.microsoft.com/office/powerpoint/2010/main" val="38664437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Escaping/Sanitization</a:t>
            </a:r>
          </a:p>
        </p:txBody>
      </p:sp>
    </p:spTree>
    <p:extLst>
      <p:ext uri="{BB962C8B-B14F-4D97-AF65-F5344CB8AC3E}">
        <p14:creationId xmlns:p14="http://schemas.microsoft.com/office/powerpoint/2010/main" val="1812223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00" y="1825624"/>
            <a:ext cx="11721600" cy="4855975"/>
          </a:xfrm>
        </p:spPr>
        <p:txBody>
          <a:bodyPr>
            <a:normAutofit/>
          </a:bodyPr>
          <a:lstStyle/>
          <a:p>
            <a:r>
              <a:rPr lang="en-US" dirty="0"/>
              <a:t>How is data sent in a HTML Form?</a:t>
            </a:r>
          </a:p>
          <a:p>
            <a:r>
              <a:rPr lang="en-US" dirty="0"/>
              <a:t>What is the structure of payload of the HTTP POST request?</a:t>
            </a:r>
          </a:p>
          <a:p>
            <a:r>
              <a:rPr lang="en-US" dirty="0"/>
              <a:t>JSON?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{“</a:t>
            </a:r>
            <a:r>
              <a:rPr lang="en-US" i="1" dirty="0" err="1"/>
              <a:t>username”:“foo</a:t>
            </a:r>
            <a:r>
              <a:rPr lang="en-US" i="1" dirty="0"/>
              <a:t>”, “password”:123}</a:t>
            </a:r>
          </a:p>
          <a:p>
            <a:r>
              <a:rPr lang="en-US" dirty="0"/>
              <a:t>XML? 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i="1" dirty="0"/>
              <a:t>&lt;data&gt;&lt;username&gt;foo&lt;/username&gt;&lt;password&gt;123&lt;/password&gt;&lt;/data&gt;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354" y="182448"/>
            <a:ext cx="3442446" cy="202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5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x-www-form-</a:t>
            </a:r>
            <a:r>
              <a:rPr lang="en-US" dirty="0" err="1"/>
              <a:t>urlencoded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44117"/>
          </a:xfrm>
        </p:spPr>
        <p:txBody>
          <a:bodyPr/>
          <a:lstStyle/>
          <a:p>
            <a:r>
              <a:rPr lang="en-US" dirty="0"/>
              <a:t>For textual data, like inputs in a HTML form</a:t>
            </a:r>
          </a:p>
          <a:p>
            <a:pPr lvl="1"/>
            <a:r>
              <a:rPr lang="en-US" dirty="0"/>
              <a:t>For binary data like file uploads, can use </a:t>
            </a:r>
            <a:r>
              <a:rPr lang="en-US" i="1" dirty="0"/>
              <a:t>multipart/form-data</a:t>
            </a:r>
          </a:p>
          <a:p>
            <a:r>
              <a:rPr lang="en-US" dirty="0"/>
              <a:t>Old format which is part of the HTML specs</a:t>
            </a:r>
          </a:p>
          <a:p>
            <a:pPr lvl="1"/>
            <a:r>
              <a:rPr lang="en-US" i="1" dirty="0"/>
              <a:t>https://www.w3.org/TR/html/</a:t>
            </a:r>
            <a:r>
              <a:rPr lang="en-US" i="1" dirty="0" err="1"/>
              <a:t>sec-forms.html#urlencoded-form-data</a:t>
            </a:r>
            <a:endParaRPr lang="en-US" i="1" dirty="0"/>
          </a:p>
          <a:p>
            <a:r>
              <a:rPr lang="en-US" dirty="0"/>
              <a:t>Each form element is represented with a pair </a:t>
            </a:r>
            <a:r>
              <a:rPr lang="en-US" i="1" dirty="0"/>
              <a:t>&lt;name&gt;</a:t>
            </a:r>
            <a:r>
              <a:rPr lang="en-US" b="1" i="1" dirty="0"/>
              <a:t>=</a:t>
            </a:r>
            <a:r>
              <a:rPr lang="en-US" i="1" dirty="0"/>
              <a:t>&lt;value&gt;</a:t>
            </a:r>
            <a:r>
              <a:rPr lang="en-US" dirty="0"/>
              <a:t>, where each pair is separated by a </a:t>
            </a:r>
            <a:r>
              <a:rPr lang="en-US" b="1" dirty="0"/>
              <a:t>&amp;</a:t>
            </a:r>
          </a:p>
          <a:p>
            <a:r>
              <a:rPr lang="en-US" dirty="0" err="1"/>
              <a:t>Eg</a:t>
            </a:r>
            <a:r>
              <a:rPr lang="en-US" dirty="0"/>
              <a:t>.: </a:t>
            </a:r>
            <a:r>
              <a:rPr lang="en-US" i="1" dirty="0"/>
              <a:t>username</a:t>
            </a:r>
            <a:r>
              <a:rPr lang="en-US" b="1" i="1" dirty="0"/>
              <a:t>=</a:t>
            </a:r>
            <a:r>
              <a:rPr lang="en-US" i="1" dirty="0" err="1"/>
              <a:t>foo</a:t>
            </a:r>
            <a:r>
              <a:rPr lang="en-US" b="1" i="1" dirty="0" err="1"/>
              <a:t>&amp;</a:t>
            </a:r>
            <a:r>
              <a:rPr lang="en-US" i="1" dirty="0" err="1"/>
              <a:t>password</a:t>
            </a:r>
            <a:r>
              <a:rPr lang="en-US" b="1" i="1" dirty="0"/>
              <a:t>=</a:t>
            </a:r>
            <a:r>
              <a:rPr lang="en-US" i="1" dirty="0"/>
              <a:t>123 </a:t>
            </a:r>
            <a:br>
              <a:rPr lang="en-US" i="1" dirty="0"/>
            </a:br>
            <a:endParaRPr lang="en-US" i="1" dirty="0"/>
          </a:p>
          <a:p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76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638" y="365125"/>
            <a:ext cx="11822654" cy="1325563"/>
          </a:xfrm>
        </p:spPr>
        <p:txBody>
          <a:bodyPr/>
          <a:lstStyle/>
          <a:p>
            <a:r>
              <a:rPr lang="en-US" dirty="0"/>
              <a:t>What if values contain “</a:t>
            </a:r>
            <a:r>
              <a:rPr lang="en-US" b="1" dirty="0"/>
              <a:t>=</a:t>
            </a:r>
            <a:r>
              <a:rPr lang="en-US" dirty="0"/>
              <a:t>” or “</a:t>
            </a:r>
            <a:r>
              <a:rPr lang="en-US" b="1" dirty="0"/>
              <a:t>&amp;</a:t>
            </a:r>
            <a:r>
              <a:rPr lang="en-US" dirty="0"/>
              <a:t>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1825625"/>
            <a:ext cx="11403106" cy="4532144"/>
          </a:xfrm>
        </p:spPr>
        <p:txBody>
          <a:bodyPr/>
          <a:lstStyle/>
          <a:p>
            <a:r>
              <a:rPr lang="en-US" dirty="0" err="1"/>
              <a:t>Eg</a:t>
            </a:r>
            <a:r>
              <a:rPr lang="en-US" dirty="0"/>
              <a:t>, password: “123&amp;bar=7”</a:t>
            </a:r>
          </a:p>
          <a:p>
            <a:r>
              <a:rPr lang="en-US" dirty="0"/>
              <a:t>(Wrong) result: username=</a:t>
            </a:r>
            <a:r>
              <a:rPr lang="en-US" dirty="0" err="1"/>
              <a:t>foo&amp;</a:t>
            </a:r>
            <a:r>
              <a:rPr lang="en-US" b="1" dirty="0" err="1"/>
              <a:t>password</a:t>
            </a:r>
            <a:r>
              <a:rPr lang="en-US" b="1" dirty="0"/>
              <a:t>=123</a:t>
            </a:r>
            <a:r>
              <a:rPr lang="en-US" dirty="0"/>
              <a:t>&amp;</a:t>
            </a:r>
            <a:r>
              <a:rPr lang="en-US" i="1" dirty="0"/>
              <a:t>bar=7</a:t>
            </a:r>
            <a:r>
              <a:rPr lang="en-US" dirty="0"/>
              <a:t> </a:t>
            </a:r>
          </a:p>
          <a:p>
            <a:r>
              <a:rPr lang="en-US" dirty="0"/>
              <a:t>The “</a:t>
            </a:r>
            <a:r>
              <a:rPr lang="en-US" i="1" dirty="0"/>
              <a:t>bar=7</a:t>
            </a:r>
            <a:r>
              <a:rPr lang="en-US" dirty="0"/>
              <a:t>” would be wrongly treated as a third input variable called “</a:t>
            </a:r>
            <a:r>
              <a:rPr lang="en-US" i="1" dirty="0"/>
              <a:t>bar</a:t>
            </a:r>
            <a:r>
              <a:rPr lang="en-US" dirty="0"/>
              <a:t>” with value “</a:t>
            </a:r>
            <a:r>
              <a:rPr lang="en-US" i="1" dirty="0"/>
              <a:t>7</a:t>
            </a:r>
            <a:r>
              <a:rPr lang="en-US" dirty="0"/>
              <a:t>”, and not be part of the “password” value</a:t>
            </a:r>
          </a:p>
        </p:txBody>
      </p:sp>
    </p:spTree>
    <p:extLst>
      <p:ext uri="{BB962C8B-B14F-4D97-AF65-F5344CB8AC3E}">
        <p14:creationId xmlns:p14="http://schemas.microsoft.com/office/powerpoint/2010/main" val="266101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Special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825624"/>
            <a:ext cx="11585986" cy="4887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Stay same: “*”, “-”, “.”, “_”, 0-9, a-z, A-Z</a:t>
            </a:r>
          </a:p>
          <a:p>
            <a:r>
              <a:rPr lang="en-US" dirty="0"/>
              <a:t>Space “ ” becomes a “+”</a:t>
            </a:r>
          </a:p>
          <a:p>
            <a:r>
              <a:rPr lang="en-US" dirty="0"/>
              <a:t>The rest become “%HH”, a percent sign and two hexadecimal digits representing the code of the character (default UTF-8) </a:t>
            </a:r>
          </a:p>
          <a:p>
            <a:r>
              <a:rPr lang="en-US" dirty="0"/>
              <a:t>So, “123&amp;bar=7” becomes “123</a:t>
            </a:r>
            <a:r>
              <a:rPr lang="en-US" b="1" dirty="0"/>
              <a:t>%26</a:t>
            </a:r>
            <a:r>
              <a:rPr lang="en-US" dirty="0"/>
              <a:t>bar</a:t>
            </a:r>
            <a:r>
              <a:rPr lang="en-US" b="1" dirty="0"/>
              <a:t>%3D</a:t>
            </a:r>
            <a:r>
              <a:rPr lang="en-US" dirty="0"/>
              <a:t>7”</a:t>
            </a:r>
          </a:p>
          <a:p>
            <a:r>
              <a:rPr lang="en-US" dirty="0"/>
              <a:t>%26 = (2*16)+6 = 38, which is the code for </a:t>
            </a:r>
            <a:r>
              <a:rPr lang="en-US" b="1" dirty="0"/>
              <a:t>&amp;</a:t>
            </a:r>
            <a:r>
              <a:rPr lang="en-US" dirty="0"/>
              <a:t> in ASCII</a:t>
            </a:r>
          </a:p>
          <a:p>
            <a:r>
              <a:rPr lang="en-US" dirty="0"/>
              <a:t>%3D = (3*16)+13 = 61, which is the code for </a:t>
            </a:r>
            <a:r>
              <a:rPr lang="en-US" b="1" dirty="0"/>
              <a:t>=</a:t>
            </a:r>
            <a:r>
              <a:rPr lang="en-US" dirty="0"/>
              <a:t> in ASCII</a:t>
            </a:r>
          </a:p>
          <a:p>
            <a:pPr lvl="1"/>
            <a:r>
              <a:rPr lang="en-US" dirty="0"/>
              <a:t>Recall, hexadecimal D=13 (A=10,</a:t>
            </a:r>
            <a:r>
              <a:rPr lang="mr-IN" dirty="0"/>
              <a:t>…</a:t>
            </a:r>
            <a:r>
              <a:rPr lang="en-US" dirty="0"/>
              <a:t>, F=15)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27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184" y="1825625"/>
            <a:ext cx="11736592" cy="4854874"/>
          </a:xfrm>
        </p:spPr>
        <p:txBody>
          <a:bodyPr/>
          <a:lstStyle/>
          <a:p>
            <a:r>
              <a:rPr lang="en-US" dirty="0"/>
              <a:t>What if I have a “%” in my values? Would not that mess up the decoding?</a:t>
            </a:r>
          </a:p>
          <a:p>
            <a:r>
              <a:rPr lang="en-US" dirty="0" err="1"/>
              <a:t>E.g</a:t>
            </a:r>
            <a:r>
              <a:rPr lang="en-US" dirty="0"/>
              <a:t>, password=“%3D”, don’t want to be wrongly treated as a “=”</a:t>
            </a:r>
          </a:p>
          <a:p>
            <a:r>
              <a:rPr lang="en-US" dirty="0"/>
              <a:t>Not an issue, as symbol “%” is encoded based on its ASCII code 37, </a:t>
            </a:r>
            <a:r>
              <a:rPr lang="en-US" dirty="0" err="1"/>
              <a:t>ie</a:t>
            </a:r>
            <a:r>
              <a:rPr lang="en-US" dirty="0"/>
              <a:t> “</a:t>
            </a:r>
            <a:r>
              <a:rPr lang="en-US" i="1" dirty="0"/>
              <a:t>%25</a:t>
            </a:r>
            <a:r>
              <a:rPr lang="en-US" dirty="0"/>
              <a:t>3D”</a:t>
            </a:r>
          </a:p>
          <a:p>
            <a:pPr lvl="1"/>
            <a:r>
              <a:rPr lang="en-US" dirty="0"/>
              <a:t>%25 = (2*16)+5 = 37  </a:t>
            </a:r>
          </a:p>
        </p:txBody>
      </p:sp>
    </p:spTree>
    <p:extLst>
      <p:ext uri="{BB962C8B-B14F-4D97-AF65-F5344CB8AC3E}">
        <p14:creationId xmlns:p14="http://schemas.microsoft.com/office/powerpoint/2010/main" val="1879687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59" y="365125"/>
            <a:ext cx="11761694" cy="1325563"/>
          </a:xfrm>
        </p:spPr>
        <p:txBody>
          <a:bodyPr/>
          <a:lstStyle/>
          <a:p>
            <a:r>
              <a:rPr lang="en-US" dirty="0"/>
              <a:t>URLs and Query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59" y="1825624"/>
            <a:ext cx="11712388" cy="4830669"/>
          </a:xfrm>
        </p:spPr>
        <p:txBody>
          <a:bodyPr/>
          <a:lstStyle/>
          <a:p>
            <a:r>
              <a:rPr lang="en-US" dirty="0"/>
              <a:t>Query parameters in a URL are sequences of </a:t>
            </a:r>
            <a:r>
              <a:rPr lang="en-US" i="1" dirty="0"/>
              <a:t>&lt;key&gt;=&lt;value&gt; </a:t>
            </a:r>
            <a:r>
              <a:rPr lang="en-US" dirty="0"/>
              <a:t>pairs, separated by the symbol </a:t>
            </a:r>
            <a:r>
              <a:rPr lang="en-US" b="1" dirty="0"/>
              <a:t>&amp;</a:t>
            </a:r>
          </a:p>
          <a:p>
            <a:r>
              <a:rPr lang="en-US" dirty="0"/>
              <a:t>What if a key or a value need to use special symbols like </a:t>
            </a:r>
            <a:r>
              <a:rPr lang="en-US" b="1" dirty="0"/>
              <a:t>=</a:t>
            </a:r>
            <a:r>
              <a:rPr lang="en-US" dirty="0"/>
              <a:t> or </a:t>
            </a:r>
            <a:r>
              <a:rPr lang="en-US" b="1" dirty="0"/>
              <a:t>&amp;</a:t>
            </a:r>
            <a:r>
              <a:rPr lang="en-US" dirty="0"/>
              <a:t>?</a:t>
            </a:r>
          </a:p>
          <a:p>
            <a:r>
              <a:rPr lang="en-US" dirty="0"/>
              <a:t>Those will be escaped as well, using the same kind of </a:t>
            </a:r>
            <a:r>
              <a:rPr lang="en-US" i="1" dirty="0"/>
              <a:t>%HH </a:t>
            </a:r>
            <a:r>
              <a:rPr lang="en-US" dirty="0"/>
              <a:t>escaping used in HTML forms</a:t>
            </a:r>
          </a:p>
          <a:p>
            <a:pPr lvl="1"/>
            <a:r>
              <a:rPr lang="en-US" dirty="0"/>
              <a:t>one difference though: “ ” empty char will be replaced with a “+”, whereas the symbol “+” is escaped with %2B</a:t>
            </a:r>
          </a:p>
          <a:p>
            <a:pPr lvl="1"/>
            <a:r>
              <a:rPr lang="en-US" dirty="0"/>
              <a:t>%2B = (2*16) + 11 = 43 , which is the ASCII code for +</a:t>
            </a:r>
          </a:p>
        </p:txBody>
      </p:sp>
    </p:spTree>
    <p:extLst>
      <p:ext uri="{BB962C8B-B14F-4D97-AF65-F5344CB8AC3E}">
        <p14:creationId xmlns:p14="http://schemas.microsoft.com/office/powerpoint/2010/main" val="22257045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94025"/>
            <a:ext cx="11658600" cy="3597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in Google you search for “</a:t>
            </a:r>
            <a:r>
              <a:rPr lang="en-US" i="1" dirty="0"/>
              <a:t>the art of </a:t>
            </a:r>
            <a:r>
              <a:rPr lang="en-US" i="1" dirty="0" err="1"/>
              <a:t>copy&amp;paste</a:t>
            </a:r>
            <a:r>
              <a:rPr lang="en-US" i="1" dirty="0"/>
              <a:t> and +</a:t>
            </a:r>
            <a:r>
              <a:rPr lang="en-US" dirty="0"/>
              <a:t>”</a:t>
            </a:r>
          </a:p>
          <a:p>
            <a:r>
              <a:rPr lang="en-US" dirty="0"/>
              <a:t>The browser will make a GET request with query parameters, including the pair: q=the</a:t>
            </a:r>
            <a:r>
              <a:rPr lang="en-US" b="1" dirty="0"/>
              <a:t>+</a:t>
            </a:r>
            <a:r>
              <a:rPr lang="en-US" dirty="0"/>
              <a:t>art</a:t>
            </a:r>
            <a:r>
              <a:rPr lang="en-US" b="1" dirty="0"/>
              <a:t>+</a:t>
            </a:r>
            <a:r>
              <a:rPr lang="en-US" dirty="0"/>
              <a:t>of</a:t>
            </a:r>
            <a:r>
              <a:rPr lang="en-US" b="1" dirty="0"/>
              <a:t>+</a:t>
            </a:r>
            <a:r>
              <a:rPr lang="en-US" dirty="0"/>
              <a:t>copy</a:t>
            </a:r>
            <a:r>
              <a:rPr lang="en-US" b="1" dirty="0"/>
              <a:t>%26</a:t>
            </a:r>
            <a:r>
              <a:rPr lang="en-US" dirty="0"/>
              <a:t>paste</a:t>
            </a:r>
            <a:r>
              <a:rPr lang="en-US" b="1" dirty="0"/>
              <a:t>+</a:t>
            </a:r>
            <a:r>
              <a:rPr lang="en-US" dirty="0"/>
              <a:t>and</a:t>
            </a:r>
            <a:r>
              <a:rPr lang="en-US" b="1" dirty="0"/>
              <a:t>+%2B</a:t>
            </a:r>
          </a:p>
          <a:p>
            <a:r>
              <a:rPr lang="en-US" dirty="0"/>
              <a:t>Notice how empty spaces are replaced with </a:t>
            </a:r>
            <a:r>
              <a:rPr lang="en-US" b="1" dirty="0"/>
              <a:t>+</a:t>
            </a:r>
            <a:r>
              <a:rPr lang="en-US" dirty="0"/>
              <a:t>, &amp; with </a:t>
            </a:r>
            <a:r>
              <a:rPr lang="en-US" b="1" dirty="0"/>
              <a:t>%26</a:t>
            </a:r>
            <a:r>
              <a:rPr lang="en-US" dirty="0"/>
              <a:t>, and + with </a:t>
            </a:r>
            <a:r>
              <a:rPr lang="en-US" b="1" dirty="0"/>
              <a:t>%2B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160320"/>
            <a:ext cx="8096251" cy="271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8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456" y="1825625"/>
            <a:ext cx="11725836" cy="48548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represent text in various formats, </a:t>
            </a:r>
            <a:r>
              <a:rPr lang="en-US" dirty="0" err="1"/>
              <a:t>eg</a:t>
            </a:r>
            <a:r>
              <a:rPr lang="en-US" dirty="0"/>
              <a:t>, HTML, XML, JSON, </a:t>
            </a:r>
            <a:r>
              <a:rPr lang="en-US" i="1" dirty="0"/>
              <a:t>x-www-form-</a:t>
            </a:r>
            <a:r>
              <a:rPr lang="en-US" i="1" dirty="0" err="1"/>
              <a:t>urlencoded</a:t>
            </a:r>
            <a:endParaRPr lang="en-US" i="1" dirty="0"/>
          </a:p>
          <a:p>
            <a:r>
              <a:rPr lang="en-US" dirty="0"/>
              <a:t>Such formats use special symbols to define </a:t>
            </a:r>
            <a:r>
              <a:rPr lang="en-US" i="1" dirty="0"/>
              <a:t>structures</a:t>
            </a:r>
            <a:r>
              <a:rPr lang="en-US" dirty="0"/>
              <a:t> of the document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= and &amp; in HTML form data, and &lt;&gt; in HTML/XML documents</a:t>
            </a:r>
          </a:p>
          <a:p>
            <a:r>
              <a:rPr lang="en-US" dirty="0"/>
              <a:t>Input text values should NOT use those special structure/syntax symbols</a:t>
            </a:r>
          </a:p>
          <a:p>
            <a:r>
              <a:rPr lang="en-US" dirty="0"/>
              <a:t>Need to be </a:t>
            </a:r>
            <a:r>
              <a:rPr lang="en-US" i="1" dirty="0"/>
              <a:t>transformed </a:t>
            </a:r>
            <a:r>
              <a:rPr lang="en-US" dirty="0"/>
              <a:t>(aka </a:t>
            </a:r>
            <a:r>
              <a:rPr lang="en-US" i="1" dirty="0"/>
              <a:t>escaped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into non-structure symbols</a:t>
            </a:r>
          </a:p>
          <a:p>
            <a:pPr lvl="1"/>
            <a:r>
              <a:rPr lang="en-US" dirty="0"/>
              <a:t>&amp; into %26, and = into %3D in HTML form data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17915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HTML???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" y="1963326"/>
            <a:ext cx="11718925" cy="373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4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and Cookies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0286" y="1825624"/>
            <a:ext cx="11647714" cy="4829175"/>
          </a:xfrm>
        </p:spPr>
        <p:txBody>
          <a:bodyPr/>
          <a:lstStyle/>
          <a:p>
            <a:r>
              <a:rPr lang="en-US" dirty="0"/>
              <a:t>When browser requests resource for “</a:t>
            </a:r>
            <a:r>
              <a:rPr lang="en-US" i="1" dirty="0"/>
              <a:t>foo.com</a:t>
            </a:r>
            <a:r>
              <a:rPr lang="en-US" dirty="0"/>
              <a:t>”, all cookies set by that domain are sent in the headers, session ones included</a:t>
            </a:r>
          </a:p>
          <a:p>
            <a:r>
              <a:rPr lang="en-US" dirty="0"/>
              <a:t>This applies to </a:t>
            </a:r>
            <a:r>
              <a:rPr lang="en-US" b="1" dirty="0"/>
              <a:t>all</a:t>
            </a:r>
            <a:r>
              <a:rPr lang="en-US" dirty="0"/>
              <a:t> HTTP calls</a:t>
            </a:r>
          </a:p>
          <a:p>
            <a:pPr lvl="1"/>
            <a:r>
              <a:rPr lang="en-US" dirty="0"/>
              <a:t>HTML </a:t>
            </a:r>
            <a:r>
              <a:rPr lang="en-US" i="1" dirty="0"/>
              <a:t>&lt;a&gt;</a:t>
            </a:r>
            <a:r>
              <a:rPr lang="en-US" dirty="0"/>
              <a:t> and </a:t>
            </a:r>
            <a:r>
              <a:rPr lang="en-US" i="1" dirty="0"/>
              <a:t>&lt;form&gt;</a:t>
            </a:r>
          </a:p>
          <a:p>
            <a:pPr lvl="1"/>
            <a:r>
              <a:rPr lang="en-US" dirty="0"/>
              <a:t>AJAX requests made with </a:t>
            </a:r>
            <a:r>
              <a:rPr lang="en-US" i="1" dirty="0" err="1"/>
              <a:t>XMLHttpRequest</a:t>
            </a:r>
            <a:r>
              <a:rPr lang="en-US" dirty="0"/>
              <a:t> and </a:t>
            </a:r>
            <a:r>
              <a:rPr lang="en-US" i="1" dirty="0"/>
              <a:t>fetch()</a:t>
            </a:r>
          </a:p>
          <a:p>
            <a:r>
              <a:rPr lang="en-US" i="1" dirty="0"/>
              <a:t>Do you see the problem here?</a:t>
            </a:r>
          </a:p>
          <a:p>
            <a:pPr lvl="1"/>
            <a:r>
              <a:rPr lang="en-US" i="1" dirty="0"/>
              <a:t>Cross-Site Request Forgery</a:t>
            </a:r>
            <a:r>
              <a:rPr lang="en-US" dirty="0"/>
              <a:t> (CSRF) attack</a:t>
            </a:r>
          </a:p>
        </p:txBody>
      </p:sp>
    </p:spTree>
    <p:extLst>
      <p:ext uri="{BB962C8B-B14F-4D97-AF65-F5344CB8AC3E}">
        <p14:creationId xmlns:p14="http://schemas.microsoft.com/office/powerpoint/2010/main" val="2186013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HTML/XML Escaping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b="1" dirty="0"/>
              <a:t>&amp;</a:t>
            </a:r>
            <a:r>
              <a:rPr lang="en-US" dirty="0"/>
              <a:t>” followed by name (or code), closed by “</a:t>
            </a:r>
            <a:r>
              <a:rPr lang="en-US" b="1" dirty="0"/>
              <a:t>;</a:t>
            </a:r>
            <a:r>
              <a:rPr lang="en-US" dirty="0"/>
              <a:t>”</a:t>
            </a:r>
          </a:p>
          <a:p>
            <a:r>
              <a:rPr lang="en-US" b="1" dirty="0"/>
              <a:t>&amp;</a:t>
            </a:r>
            <a:r>
              <a:rPr lang="en-US" b="1" dirty="0" err="1"/>
              <a:t>quot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“</a:t>
            </a:r>
            <a:r>
              <a:rPr lang="en-US" dirty="0"/>
              <a:t> (double quotation mark)</a:t>
            </a:r>
          </a:p>
          <a:p>
            <a:r>
              <a:rPr lang="en-US" b="1" dirty="0"/>
              <a:t>&amp;amp;</a:t>
            </a:r>
            <a:r>
              <a:rPr lang="en-US" dirty="0"/>
              <a:t> for </a:t>
            </a:r>
            <a:r>
              <a:rPr lang="en-US" b="1" dirty="0"/>
              <a:t>&amp;</a:t>
            </a:r>
            <a:r>
              <a:rPr lang="en-US" dirty="0"/>
              <a:t> (ampersand)</a:t>
            </a:r>
          </a:p>
          <a:p>
            <a:r>
              <a:rPr lang="en-US" b="1" dirty="0"/>
              <a:t>&amp;</a:t>
            </a:r>
            <a:r>
              <a:rPr lang="en-US" b="1" dirty="0" err="1"/>
              <a:t>apos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‘</a:t>
            </a:r>
            <a:r>
              <a:rPr lang="en-US" dirty="0"/>
              <a:t> (apostrophe)</a:t>
            </a:r>
          </a:p>
          <a:p>
            <a:r>
              <a:rPr lang="en-US" b="1" dirty="0"/>
              <a:t>&amp;</a:t>
            </a:r>
            <a:r>
              <a:rPr lang="en-US" b="1" dirty="0" err="1"/>
              <a:t>lt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&lt;</a:t>
            </a:r>
            <a:r>
              <a:rPr lang="en-US" dirty="0"/>
              <a:t> (less-than)</a:t>
            </a:r>
          </a:p>
          <a:p>
            <a:r>
              <a:rPr lang="en-US" b="1" dirty="0"/>
              <a:t>&amp;</a:t>
            </a:r>
            <a:r>
              <a:rPr lang="en-US" b="1" dirty="0" err="1"/>
              <a:t>gt</a:t>
            </a:r>
            <a:r>
              <a:rPr lang="en-US" b="1" dirty="0"/>
              <a:t>;</a:t>
            </a:r>
            <a:r>
              <a:rPr lang="en-US" dirty="0"/>
              <a:t> for </a:t>
            </a:r>
            <a:r>
              <a:rPr lang="en-US" b="1" dirty="0"/>
              <a:t>&gt;</a:t>
            </a:r>
            <a:r>
              <a:rPr lang="en-US" dirty="0"/>
              <a:t> (greater-than)</a:t>
            </a:r>
          </a:p>
          <a:p>
            <a:r>
              <a:rPr lang="en-US" dirty="0"/>
              <a:t>These are most common ones</a:t>
            </a:r>
          </a:p>
        </p:txBody>
      </p:sp>
    </p:spTree>
    <p:extLst>
      <p:ext uri="{BB962C8B-B14F-4D97-AF65-F5344CB8AC3E}">
        <p14:creationId xmlns:p14="http://schemas.microsoft.com/office/powerpoint/2010/main" val="597659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“</a:t>
            </a:r>
            <a:r>
              <a:rPr lang="en-US" dirty="0" err="1"/>
              <a:t>escaped.html</a:t>
            </a:r>
            <a:r>
              <a:rPr lang="en-US" dirty="0"/>
              <a:t>”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b="1" dirty="0">
                <a:solidFill>
                  <a:srgbClr val="000080"/>
                </a:solidFill>
              </a:rPr>
              <a:t>a </a:t>
            </a:r>
            <a:r>
              <a:rPr lang="en-US" b="1" dirty="0" err="1">
                <a:solidFill>
                  <a:srgbClr val="0055FF"/>
                </a:solidFill>
              </a:rPr>
              <a:t>href</a:t>
            </a:r>
            <a:r>
              <a:rPr lang="en-US" b="1" dirty="0">
                <a:solidFill>
                  <a:srgbClr val="0055FF"/>
                </a:solidFill>
              </a:rPr>
              <a:t>=</a:t>
            </a:r>
            <a:r>
              <a:rPr lang="en-US" b="1" dirty="0">
                <a:solidFill>
                  <a:srgbClr val="658ABA"/>
                </a:solidFill>
              </a:rPr>
              <a:t>"foo"</a:t>
            </a:r>
            <a:r>
              <a:rPr lang="en-US" dirty="0"/>
              <a:t>&gt;Foo&lt;/</a:t>
            </a:r>
            <a:r>
              <a:rPr lang="en-US" b="1" dirty="0">
                <a:solidFill>
                  <a:srgbClr val="000080"/>
                </a:solidFill>
              </a:rPr>
              <a:t>a</a:t>
            </a:r>
            <a:r>
              <a:rPr lang="en-US" dirty="0"/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vs.</a:t>
            </a: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lt;</a:t>
            </a:r>
            <a:r>
              <a:rPr lang="en-US" dirty="0" err="1"/>
              <a:t>a</a:t>
            </a:r>
            <a:r>
              <a:rPr lang="en-US" dirty="0"/>
              <a:t> </a:t>
            </a:r>
            <a:r>
              <a:rPr lang="en-US" dirty="0" err="1"/>
              <a:t>href</a:t>
            </a:r>
            <a:r>
              <a:rPr lang="en-US" dirty="0"/>
              <a:t>=</a:t>
            </a:r>
            <a:r>
              <a:rPr lang="en-US" b="1" dirty="0">
                <a:solidFill>
                  <a:srgbClr val="0055FF"/>
                </a:solidFill>
              </a:rPr>
              <a:t>&amp;</a:t>
            </a:r>
            <a:r>
              <a:rPr lang="en-US" b="1" dirty="0" err="1">
                <a:solidFill>
                  <a:srgbClr val="0055FF"/>
                </a:solidFill>
              </a:rPr>
              <a:t>quot;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&amp;quot</a:t>
            </a:r>
            <a:r>
              <a:rPr lang="en-US" b="1" dirty="0">
                <a:solidFill>
                  <a:srgbClr val="0055FF"/>
                </a:solidFill>
              </a:rPr>
              <a:t>;&amp;</a:t>
            </a:r>
            <a:r>
              <a:rPr lang="en-US" b="1" dirty="0" err="1">
                <a:solidFill>
                  <a:srgbClr val="0055FF"/>
                </a:solidFill>
              </a:rPr>
              <a:t>gt;</a:t>
            </a:r>
            <a:r>
              <a:rPr lang="en-US" dirty="0" err="1"/>
              <a:t>Foo</a:t>
            </a:r>
            <a:r>
              <a:rPr lang="en-US" b="1" dirty="0" err="1">
                <a:solidFill>
                  <a:srgbClr val="0055FF"/>
                </a:solidFill>
              </a:rPr>
              <a:t>&amp;lt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r>
              <a:rPr lang="en-US" dirty="0"/>
              <a:t>/</a:t>
            </a:r>
            <a:r>
              <a:rPr lang="en-US" dirty="0" err="1"/>
              <a:t>a</a:t>
            </a:r>
            <a:r>
              <a:rPr lang="en-US" b="1" dirty="0" err="1">
                <a:solidFill>
                  <a:srgbClr val="0055FF"/>
                </a:solidFill>
              </a:rPr>
              <a:t>&amp;gt</a:t>
            </a:r>
            <a:r>
              <a:rPr lang="en-US" b="1" dirty="0">
                <a:solidFill>
                  <a:srgbClr val="0055FF"/>
                </a:solidFill>
              </a:rPr>
              <a:t>;</a:t>
            </a:r>
            <a:br>
              <a:rPr lang="en-US" b="1" dirty="0">
                <a:solidFill>
                  <a:srgbClr val="0055FF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29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actually needs to be escaped depends on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39" y="2234415"/>
            <a:ext cx="10515600" cy="4284719"/>
          </a:xfrm>
        </p:spPr>
        <p:txBody>
          <a:bodyPr>
            <a:normAutofit lnSpcReduction="10000"/>
          </a:bodyPr>
          <a:lstStyle/>
          <a:p>
            <a:r>
              <a:rPr lang="mr-IN" dirty="0"/>
              <a:t>&lt;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 b="1" dirty="0">
                <a:solidFill>
                  <a:srgbClr val="000080"/>
                </a:solidFill>
              </a:rPr>
              <a:t> </a:t>
            </a:r>
            <a:r>
              <a:rPr lang="mr-IN" b="1" dirty="0" err="1">
                <a:solidFill>
                  <a:srgbClr val="0055FF"/>
                </a:solidFill>
              </a:rPr>
              <a:t>id</a:t>
            </a:r>
            <a:r>
              <a:rPr lang="mr-IN" b="1" dirty="0">
                <a:solidFill>
                  <a:srgbClr val="0055FF"/>
                </a:solidFill>
              </a:rPr>
              <a:t>=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&lt;</a:t>
            </a:r>
            <a:r>
              <a:rPr lang="en-US" b="1" dirty="0">
                <a:solidFill>
                  <a:srgbClr val="658ABA"/>
                </a:solidFill>
              </a:rPr>
              <a:t>p</a:t>
            </a:r>
            <a:r>
              <a:rPr lang="mr-IN" b="1" dirty="0">
                <a:solidFill>
                  <a:srgbClr val="658ABA"/>
                </a:solidFill>
              </a:rPr>
              <a:t>&gt;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quot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b="1" dirty="0">
                <a:solidFill>
                  <a:srgbClr val="658ABA"/>
                </a:solidFill>
              </a:rPr>
              <a:t>"</a:t>
            </a:r>
            <a:r>
              <a:rPr lang="mr-IN" dirty="0"/>
              <a:t>&gt;</a:t>
            </a:r>
            <a:br>
              <a:rPr lang="mr-IN" dirty="0"/>
            </a:br>
            <a:r>
              <a:rPr lang="mr-IN" dirty="0"/>
              <a:t>"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lt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en-US" dirty="0"/>
              <a:t>p</a:t>
            </a:r>
            <a:r>
              <a:rPr lang="mr-IN" b="1" dirty="0">
                <a:solidFill>
                  <a:srgbClr val="0055FF"/>
                </a:solidFill>
              </a:rPr>
              <a:t>&amp;</a:t>
            </a:r>
            <a:r>
              <a:rPr lang="mr-IN" b="1" dirty="0" err="1">
                <a:solidFill>
                  <a:srgbClr val="0055FF"/>
                </a:solidFill>
              </a:rPr>
              <a:t>gt</a:t>
            </a:r>
            <a:r>
              <a:rPr lang="mr-IN" b="1" dirty="0">
                <a:solidFill>
                  <a:srgbClr val="0055FF"/>
                </a:solidFill>
              </a:rPr>
              <a:t>;</a:t>
            </a:r>
            <a:r>
              <a:rPr lang="mr-IN" dirty="0"/>
              <a:t>"</a:t>
            </a:r>
            <a:br>
              <a:rPr lang="mr-IN" dirty="0"/>
            </a:br>
            <a:r>
              <a:rPr lang="mr-IN" dirty="0"/>
              <a:t>&lt;/</a:t>
            </a:r>
            <a:r>
              <a:rPr lang="mr-IN" b="1" dirty="0" err="1">
                <a:solidFill>
                  <a:srgbClr val="000080"/>
                </a:solidFill>
              </a:rPr>
              <a:t>div</a:t>
            </a:r>
            <a:r>
              <a:rPr lang="mr-IN"/>
              <a:t>&gt;</a:t>
            </a:r>
            <a:endParaRPr lang="en-US" dirty="0"/>
          </a:p>
          <a:p>
            <a:r>
              <a:rPr lang="en-US" dirty="0"/>
              <a:t>Representing </a:t>
            </a:r>
            <a:r>
              <a:rPr lang="en-US" b="1" dirty="0"/>
              <a:t>“&lt;p&gt;”</a:t>
            </a:r>
            <a:r>
              <a:rPr lang="en-US" dirty="0"/>
              <a:t> (quotes included)</a:t>
            </a:r>
          </a:p>
          <a:p>
            <a:r>
              <a:rPr lang="en-US" dirty="0"/>
              <a:t>In attributes, quotes </a:t>
            </a:r>
            <a:r>
              <a:rPr lang="en-US" b="1" dirty="0"/>
              <a:t>“</a:t>
            </a:r>
            <a:r>
              <a:rPr lang="en-US" dirty="0"/>
              <a:t> need to be escaped (</a:t>
            </a:r>
            <a:r>
              <a:rPr lang="en-US" b="1" dirty="0"/>
              <a:t>&amp;</a:t>
            </a:r>
            <a:r>
              <a:rPr lang="en-US" b="1" dirty="0" err="1"/>
              <a:t>quot</a:t>
            </a:r>
            <a:r>
              <a:rPr lang="en-US" b="1" dirty="0"/>
              <a:t>;</a:t>
            </a:r>
            <a:r>
              <a:rPr lang="en-US" dirty="0"/>
              <a:t>), but no need there for </a:t>
            </a:r>
            <a:r>
              <a:rPr lang="en-US" b="1" dirty="0"/>
              <a:t>&lt;&gt;</a:t>
            </a:r>
            <a:r>
              <a:rPr lang="en-US" dirty="0"/>
              <a:t>, as those latter are no string delimiters</a:t>
            </a:r>
          </a:p>
          <a:p>
            <a:r>
              <a:rPr lang="en-US" dirty="0"/>
              <a:t>In node content, it is the other way round</a:t>
            </a:r>
          </a:p>
        </p:txBody>
      </p:sp>
    </p:spTree>
    <p:extLst>
      <p:ext uri="{BB962C8B-B14F-4D97-AF65-F5344CB8AC3E}">
        <p14:creationId xmlns:p14="http://schemas.microsoft.com/office/powerpoint/2010/main" val="2663187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36189619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2" y="1825624"/>
            <a:ext cx="11768866" cy="48871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Text written by user which is displayed in the HTML pages when submitted (</a:t>
            </a:r>
            <a:r>
              <a:rPr lang="en-US" dirty="0" err="1"/>
              <a:t>eg</a:t>
            </a:r>
            <a:r>
              <a:rPr lang="en-US" dirty="0"/>
              <a:t> HTML form)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Chats and Discussion Forums </a:t>
            </a:r>
          </a:p>
          <a:p>
            <a:pPr lvl="1"/>
            <a:r>
              <a:rPr lang="en-US" dirty="0"/>
              <a:t>but also showing back the search query when doing a search</a:t>
            </a:r>
          </a:p>
          <a:p>
            <a:r>
              <a:rPr lang="en-US" dirty="0"/>
              <a:t>Also query parameters in URLs are a form of user input if crafted by an attacker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i="1" dirty="0" err="1"/>
              <a:t>www.foo.com?x</a:t>
            </a:r>
            <a:r>
              <a:rPr lang="en-US" i="1" dirty="0"/>
              <a:t>=10</a:t>
            </a:r>
            <a:r>
              <a:rPr lang="en-US" dirty="0"/>
              <a:t>  if then value of </a:t>
            </a:r>
            <a:r>
              <a:rPr lang="en-US" i="1" dirty="0"/>
              <a:t>x</a:t>
            </a:r>
            <a:r>
              <a:rPr lang="en-US" dirty="0"/>
              <a:t> is displayed in the HTML</a:t>
            </a:r>
          </a:p>
          <a:p>
            <a:pPr lvl="1"/>
            <a:r>
              <a:rPr lang="en-US" dirty="0"/>
              <a:t>recall, attacker can use social engineering to trick a user to click on a link</a:t>
            </a:r>
          </a:p>
          <a:p>
            <a:r>
              <a:rPr lang="en-US" i="1" dirty="0"/>
              <a:t>What is the most important rule regarding user content given as input to a system???</a:t>
            </a:r>
          </a:p>
        </p:txBody>
      </p:sp>
    </p:spTree>
    <p:extLst>
      <p:ext uri="{BB962C8B-B14F-4D97-AF65-F5344CB8AC3E}">
        <p14:creationId xmlns:p14="http://schemas.microsoft.com/office/powerpoint/2010/main" val="2633219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8389276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698981"/>
            <a:ext cx="12065000" cy="4293129"/>
          </a:xfrm>
        </p:spPr>
        <p:txBody>
          <a:bodyPr>
            <a:noAutofit/>
          </a:bodyPr>
          <a:lstStyle/>
          <a:p>
            <a:r>
              <a:rPr lang="en-US" sz="34400" b="1" dirty="0"/>
              <a:t>NEVER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7831171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53532"/>
            <a:ext cx="11912600" cy="5393267"/>
          </a:xfrm>
        </p:spPr>
        <p:txBody>
          <a:bodyPr>
            <a:noAutofit/>
          </a:bodyPr>
          <a:lstStyle/>
          <a:p>
            <a:r>
              <a:rPr lang="en-US" sz="34400" b="1" dirty="0"/>
              <a:t>TRUST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31643307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7800"/>
            <a:ext cx="11912600" cy="6544733"/>
          </a:xfrm>
        </p:spPr>
        <p:txBody>
          <a:bodyPr>
            <a:noAutofit/>
          </a:bodyPr>
          <a:lstStyle/>
          <a:p>
            <a:r>
              <a:rPr lang="en-US" sz="41300" b="1" dirty="0"/>
              <a:t>USER</a:t>
            </a:r>
            <a:endParaRPr lang="en-US" sz="41300" dirty="0"/>
          </a:p>
        </p:txBody>
      </p:sp>
    </p:spTree>
    <p:extLst>
      <p:ext uri="{BB962C8B-B14F-4D97-AF65-F5344CB8AC3E}">
        <p14:creationId xmlns:p14="http://schemas.microsoft.com/office/powerpoint/2010/main" val="39367850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303" y="1566332"/>
            <a:ext cx="12027049" cy="3750735"/>
          </a:xfrm>
        </p:spPr>
        <p:txBody>
          <a:bodyPr>
            <a:noAutofit/>
          </a:bodyPr>
          <a:lstStyle/>
          <a:p>
            <a:r>
              <a:rPr lang="en-US" sz="19900" b="1" dirty="0"/>
              <a:t>INPUTS!!!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137507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2" y="537007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dn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457" y="341394"/>
            <a:ext cx="2743654" cy="143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2572284" y="1234080"/>
            <a:ext cx="5853190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4928" y="312527"/>
            <a:ext cx="2746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Login to dnb.no</a:t>
            </a:r>
          </a:p>
          <a:p>
            <a:r>
              <a:rPr lang="en-US" sz="2400" i="1" dirty="0"/>
              <a:t>Set-cookie</a:t>
            </a:r>
            <a:r>
              <a:rPr lang="en-US" sz="2400" dirty="0"/>
              <a:t>: </a:t>
            </a:r>
            <a:r>
              <a:rPr lang="en-US" sz="2400" b="1" dirty="0" err="1"/>
              <a:t>dnb</a:t>
            </a:r>
            <a:r>
              <a:rPr lang="en-US" sz="2400" b="1" dirty="0"/>
              <a:t>=123</a:t>
            </a:r>
          </a:p>
        </p:txBody>
      </p:sp>
      <p:pic>
        <p:nvPicPr>
          <p:cNvPr id="1028" name="Picture 4" descr="Image result for devi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74" y="4469078"/>
            <a:ext cx="1970835" cy="197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lap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72" y="4847978"/>
            <a:ext cx="1617377" cy="121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2572284" y="5808680"/>
            <a:ext cx="5853190" cy="0"/>
          </a:xfrm>
          <a:prstGeom prst="line">
            <a:avLst/>
          </a:prstGeom>
          <a:ln w="635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57249" y="2862906"/>
            <a:ext cx="4188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Malicious AJAX POST</a:t>
            </a:r>
          </a:p>
          <a:p>
            <a:r>
              <a:rPr lang="en-US" sz="2400" i="1" dirty="0"/>
              <a:t>Cookie</a:t>
            </a:r>
            <a:r>
              <a:rPr lang="en-US" sz="2400" dirty="0"/>
              <a:t>: </a:t>
            </a:r>
            <a:r>
              <a:rPr lang="en-US" sz="2400" b="1" dirty="0" err="1"/>
              <a:t>dnb</a:t>
            </a:r>
            <a:r>
              <a:rPr lang="en-US" sz="2400" b="1" dirty="0"/>
              <a:t>=123</a:t>
            </a:r>
          </a:p>
          <a:p>
            <a:r>
              <a:rPr lang="en-US" sz="2400" dirty="0"/>
              <a:t>Transfer all money to Eve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572284" y="1781007"/>
            <a:ext cx="5973510" cy="3480748"/>
          </a:xfrm>
          <a:prstGeom prst="line">
            <a:avLst/>
          </a:prstGeom>
          <a:ln w="6350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997328" y="4608351"/>
            <a:ext cx="4188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Visit malicious site, with malicious JavaScript automatically run on page load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50481" y="1687768"/>
            <a:ext cx="19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www.dnb.no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650620" y="6209080"/>
            <a:ext cx="1926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www.evil.no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697" y="2867746"/>
            <a:ext cx="31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of CSRF attack</a:t>
            </a:r>
          </a:p>
        </p:txBody>
      </p:sp>
    </p:spTree>
    <p:extLst>
      <p:ext uri="{BB962C8B-B14F-4D97-AF65-F5344CB8AC3E}">
        <p14:creationId xmlns:p14="http://schemas.microsoft.com/office/powerpoint/2010/main" val="14964937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1709738"/>
            <a:ext cx="11912600" cy="2852737"/>
          </a:xfrm>
        </p:spPr>
        <p:txBody>
          <a:bodyPr>
            <a:noAutofit/>
          </a:bodyPr>
          <a:lstStyle/>
          <a:p>
            <a:r>
              <a:rPr lang="en-US" sz="7200" b="1" dirty="0"/>
              <a:t>NEVER TRUST USER INPUTS!!!</a:t>
            </a:r>
            <a:br>
              <a:rPr lang="en-US" sz="7200" b="1" dirty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5142334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1226" y="0"/>
            <a:ext cx="10515600" cy="1325563"/>
          </a:xfrm>
        </p:spPr>
        <p:txBody>
          <a:bodyPr/>
          <a:lstStyle/>
          <a:p>
            <a:r>
              <a:rPr lang="en-US" dirty="0"/>
              <a:t>But Why???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73" y="1079236"/>
            <a:ext cx="8669767" cy="566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2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1" y="736723"/>
            <a:ext cx="10794851" cy="612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2495" y="100724"/>
            <a:ext cx="1186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After Eve’s message, chat program is gone on Alice’s browser</a:t>
            </a:r>
            <a:r>
              <a:rPr lang="mr-IN" sz="3600" dirty="0"/>
              <a:t>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30941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problem?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04788" y="1825625"/>
            <a:ext cx="11149012" cy="435133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"&lt;div&gt;"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messages.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 = messages[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//WARNING: this is exploitable by XSS!!!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"&lt;p&gt;"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"&lt;/p&gt;"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msgDiv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"&lt;/div&gt;"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7374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message sent was…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560" y="1825625"/>
            <a:ext cx="1189736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 </a:t>
            </a:r>
            <a:r>
              <a:rPr lang="en-US" dirty="0" err="1"/>
              <a:t>src</a:t>
            </a:r>
            <a:r>
              <a:rPr lang="en-US" dirty="0"/>
              <a:t>='x' </a:t>
            </a:r>
          </a:p>
          <a:p>
            <a:pPr marL="0" indent="0">
              <a:buNone/>
            </a:pPr>
            <a:r>
              <a:rPr lang="en-US" dirty="0"/>
              <a:t>    </a:t>
            </a:r>
            <a:r>
              <a:rPr lang="en-US" i="1" dirty="0" err="1"/>
              <a:t>onerror</a:t>
            </a:r>
            <a:r>
              <a:rPr lang="en-US" dirty="0"/>
              <a:t>="</a:t>
            </a:r>
            <a:r>
              <a:rPr lang="en-US" dirty="0" err="1"/>
              <a:t>document.getElementsByTagName</a:t>
            </a:r>
            <a:r>
              <a:rPr lang="en-US" dirty="0"/>
              <a:t>('body')[0].</a:t>
            </a:r>
            <a:r>
              <a:rPr lang="en-US" dirty="0" err="1"/>
              <a:t>innerHTML</a:t>
            </a:r>
            <a:r>
              <a:rPr lang="en-US" dirty="0"/>
              <a:t> = &amp;</a:t>
            </a:r>
            <a:r>
              <a:rPr lang="en-US" dirty="0" err="1"/>
              <a:t>quot</a:t>
            </a:r>
            <a:r>
              <a:rPr lang="en-US" dirty="0"/>
              <a:t>;&lt;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='</a:t>
            </a:r>
            <a:r>
              <a:rPr lang="en-US" u="sng" dirty="0">
                <a:hlinkClick r:id="rId2"/>
              </a:rPr>
              <a:t>https://upload.wikimedia.org/</a:t>
            </a:r>
            <a:r>
              <a:rPr lang="en-US" u="sng" dirty="0" err="1">
                <a:hlinkClick r:id="rId2"/>
              </a:rPr>
              <a:t>wikipedia</a:t>
            </a:r>
            <a:r>
              <a:rPr lang="en-US" u="sng" dirty="0">
                <a:hlinkClick r:id="rId2"/>
              </a:rPr>
              <a:t>/commons/thumb/6/6c/</a:t>
            </a:r>
            <a:r>
              <a:rPr lang="en-US" u="sng" dirty="0" err="1">
                <a:hlinkClick r:id="rId2"/>
              </a:rPr>
              <a:t>Pirate_Flag.svg</a:t>
            </a:r>
            <a:r>
              <a:rPr lang="en-US" u="sng" dirty="0">
                <a:hlinkClick r:id="rId2"/>
              </a:rPr>
              <a:t>/750px-Pirate_Flag.svg.png'/</a:t>
            </a:r>
            <a:r>
              <a:rPr lang="en-US" dirty="0"/>
              <a:t>&gt;&amp;</a:t>
            </a:r>
            <a:r>
              <a:rPr lang="en-US" dirty="0" err="1"/>
              <a:t>quot</a:t>
            </a:r>
            <a:r>
              <a:rPr lang="en-US" dirty="0"/>
              <a:t>;;" </a:t>
            </a:r>
            <a:r>
              <a:rPr lang="en-US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1740231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825624"/>
            <a:ext cx="11725835" cy="476881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0080"/>
                </a:solidFill>
              </a:rPr>
              <a:t>msgDiv</a:t>
            </a:r>
            <a:r>
              <a:rPr lang="en-US" dirty="0">
                <a:solidFill>
                  <a:srgbClr val="458383"/>
                </a:solidFill>
              </a:rPr>
              <a:t> </a:t>
            </a:r>
            <a:r>
              <a:rPr lang="en-US" dirty="0"/>
              <a:t>+= </a:t>
            </a:r>
            <a:r>
              <a:rPr lang="en-US" b="1" dirty="0">
                <a:solidFill>
                  <a:srgbClr val="658ABA"/>
                </a:solidFill>
              </a:rPr>
              <a:t>"&lt;p&gt;"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author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": " </a:t>
            </a:r>
            <a:r>
              <a:rPr lang="en-US" dirty="0"/>
              <a:t>+ </a:t>
            </a:r>
            <a:r>
              <a:rPr lang="en-US" dirty="0" err="1"/>
              <a:t>dto.</a:t>
            </a:r>
            <a:r>
              <a:rPr lang="en-US" b="1" dirty="0" err="1">
                <a:solidFill>
                  <a:srgbClr val="1948A6"/>
                </a:solidFill>
              </a:rPr>
              <a:t>text</a:t>
            </a:r>
            <a:r>
              <a:rPr lang="en-US" b="1" dirty="0">
                <a:solidFill>
                  <a:srgbClr val="1948A6"/>
                </a:solidFill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rgbClr val="658ABA"/>
                </a:solidFill>
              </a:rPr>
              <a:t>"&lt;/p&gt;"</a:t>
            </a:r>
            <a:r>
              <a:rPr lang="en-US" dirty="0"/>
              <a:t>;</a:t>
            </a:r>
          </a:p>
          <a:p>
            <a:r>
              <a:rPr lang="en-US" dirty="0"/>
              <a:t>Should </a:t>
            </a:r>
            <a:r>
              <a:rPr lang="en-US" b="1" dirty="0"/>
              <a:t>NEVER</a:t>
            </a:r>
            <a:r>
              <a:rPr lang="en-US" dirty="0"/>
              <a:t> concatenate strings directly to generate HTML when such data comes from user</a:t>
            </a:r>
          </a:p>
          <a:p>
            <a:pPr lvl="1"/>
            <a:r>
              <a:rPr lang="en-US" dirty="0" err="1"/>
              <a:t>ie</a:t>
            </a:r>
            <a:r>
              <a:rPr lang="en-US" dirty="0"/>
              <a:t>, that is a very, very bad example of handling user inputs</a:t>
            </a:r>
          </a:p>
          <a:p>
            <a:r>
              <a:rPr lang="en-US" dirty="0"/>
              <a:t>If data is not escaped, could have HTML &lt;tags&gt; that are interpreted by browser as HTML commands</a:t>
            </a:r>
          </a:p>
          <a:p>
            <a:r>
              <a:rPr lang="en-US" dirty="0"/>
              <a:t>Could execute JavaScript!!! And so do whatever you want on a page</a:t>
            </a:r>
          </a:p>
          <a:p>
            <a:r>
              <a:rPr lang="en-US" dirty="0" err="1"/>
              <a:t>Eg</a:t>
            </a:r>
            <a:r>
              <a:rPr lang="en-US" dirty="0"/>
              <a:t>., </a:t>
            </a:r>
            <a:r>
              <a:rPr lang="en-US" i="1" dirty="0" err="1"/>
              <a:t>dto.text</a:t>
            </a:r>
            <a:r>
              <a:rPr lang="en-US" i="1" dirty="0"/>
              <a:t> = “&lt;script&gt;</a:t>
            </a:r>
            <a:r>
              <a:rPr lang="mr-IN" i="1" dirty="0"/>
              <a:t>…</a:t>
            </a:r>
            <a:r>
              <a:rPr lang="en-US" i="1" dirty="0"/>
              <a:t>&lt;/script&gt;”</a:t>
            </a:r>
            <a:br>
              <a:rPr lang="en-US" i="1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1493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668" y="1825625"/>
            <a:ext cx="11585986" cy="48763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 of attack in which malicious JavaScript is injected into a web page</a:t>
            </a:r>
          </a:p>
          <a:p>
            <a:r>
              <a:rPr lang="en-US" dirty="0"/>
              <a:t>One of the most common type of security vulnerability on the web</a:t>
            </a:r>
          </a:p>
          <a:p>
            <a:r>
              <a:rPr lang="en-US" dirty="0"/>
              <a:t>Typically exploiting lack of escaping/sanitization of user inputs when generating HTML dynamically (both client and server side)</a:t>
            </a:r>
          </a:p>
          <a:p>
            <a:r>
              <a:rPr lang="en-US" dirty="0"/>
              <a:t>XSS is particularly nasty, as it adds JavaScript in the current page… so CORS will not help you here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76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825625"/>
            <a:ext cx="11403106" cy="4790328"/>
          </a:xfrm>
        </p:spPr>
        <p:txBody>
          <a:bodyPr/>
          <a:lstStyle/>
          <a:p>
            <a:r>
              <a:rPr lang="en-US" dirty="0"/>
              <a:t>Most browsers will not execute any </a:t>
            </a:r>
            <a:r>
              <a:rPr lang="en-US" i="1" dirty="0"/>
              <a:t>&lt;script&gt; </a:t>
            </a:r>
            <a:r>
              <a:rPr lang="en-US" dirty="0"/>
              <a:t>block that has been dynamically added to the page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when changing the HTML by altering “</a:t>
            </a:r>
            <a:r>
              <a:rPr lang="en-US" i="1" dirty="0" err="1"/>
              <a:t>innerHTML</a:t>
            </a:r>
            <a:r>
              <a:rPr lang="en-US" dirty="0"/>
              <a:t>”</a:t>
            </a:r>
          </a:p>
          <a:p>
            <a:r>
              <a:rPr lang="en-US" dirty="0"/>
              <a:t>But that is simply futile</a:t>
            </a:r>
            <a:r>
              <a:rPr lang="mr-IN" dirty="0"/>
              <a:t>…</a:t>
            </a:r>
            <a:r>
              <a:rPr lang="en-US" dirty="0"/>
              <a:t> because you can still create HTML tags with JS handlers that are executed immediately</a:t>
            </a:r>
          </a:p>
          <a:p>
            <a:r>
              <a:rPr lang="en-US" i="1" dirty="0"/>
              <a:t>&lt;</a:t>
            </a:r>
            <a:r>
              <a:rPr lang="en-US" i="1" dirty="0" err="1"/>
              <a:t>img</a:t>
            </a:r>
            <a:r>
              <a:rPr lang="en-US" i="1" dirty="0"/>
              <a:t> </a:t>
            </a:r>
            <a:r>
              <a:rPr lang="en-US" i="1" dirty="0" err="1"/>
              <a:t>src</a:t>
            </a:r>
            <a:r>
              <a:rPr lang="en-US" i="1" dirty="0"/>
              <a:t>=’</a:t>
            </a:r>
            <a:r>
              <a:rPr lang="en-US" i="1" dirty="0" err="1"/>
              <a:t>aURLthatNotExist</a:t>
            </a:r>
            <a:r>
              <a:rPr lang="en-US" i="1" dirty="0"/>
              <a:t>'  </a:t>
            </a:r>
            <a:r>
              <a:rPr lang="en-US" b="1" i="1" dirty="0" err="1"/>
              <a:t>onerror</a:t>
            </a:r>
            <a:r>
              <a:rPr lang="en-US" i="1" dirty="0"/>
              <a:t>=“</a:t>
            </a:r>
            <a:r>
              <a:rPr lang="mr-IN" i="1" dirty="0"/>
              <a:t>…</a:t>
            </a:r>
            <a:r>
              <a:rPr lang="en-US" i="1" dirty="0"/>
              <a:t> JS here</a:t>
            </a:r>
            <a:r>
              <a:rPr lang="mr-IN" i="1" dirty="0"/>
              <a:t>…</a:t>
            </a:r>
            <a:r>
              <a:rPr lang="en-US" i="1" dirty="0"/>
              <a:t>”&gt; </a:t>
            </a:r>
          </a:p>
        </p:txBody>
      </p:sp>
    </p:spTree>
    <p:extLst>
      <p:ext uri="{BB962C8B-B14F-4D97-AF65-F5344CB8AC3E}">
        <p14:creationId xmlns:p14="http://schemas.microsoft.com/office/powerpoint/2010/main" val="23270596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99" y="1825624"/>
            <a:ext cx="11585986" cy="4811843"/>
          </a:xfrm>
        </p:spPr>
        <p:txBody>
          <a:bodyPr/>
          <a:lstStyle/>
          <a:p>
            <a:r>
              <a:rPr lang="en-US" dirty="0"/>
              <a:t>When dealing with user inputs, always need to escape/sanitize them before use</a:t>
            </a:r>
          </a:p>
          <a:p>
            <a:r>
              <a:rPr lang="en-US" dirty="0"/>
              <a:t>This applies both client-side (JS) and server-side (Java, PHP, C#, etc.)</a:t>
            </a:r>
          </a:p>
          <a:p>
            <a:r>
              <a:rPr lang="en-US" dirty="0"/>
              <a:t>There are many edge cases, so must use an </a:t>
            </a:r>
            <a:r>
              <a:rPr lang="en-US" i="1" dirty="0"/>
              <a:t>existing</a:t>
            </a:r>
            <a:r>
              <a:rPr lang="en-US" dirty="0"/>
              <a:t> library to sanitize the inputs</a:t>
            </a:r>
          </a:p>
          <a:p>
            <a:pPr lvl="1"/>
            <a:r>
              <a:rPr lang="en-US" dirty="0"/>
              <a:t>This will depend on the programming language and framework</a:t>
            </a:r>
          </a:p>
          <a:p>
            <a:pPr lvl="1"/>
            <a:r>
              <a:rPr lang="en-US" dirty="0"/>
              <a:t>Do NOT write your own escape/sanitize functions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79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and React</a:t>
            </a:r>
          </a:p>
        </p:txBody>
      </p:sp>
    </p:spTree>
    <p:extLst>
      <p:ext uri="{BB962C8B-B14F-4D97-AF65-F5344CB8AC3E}">
        <p14:creationId xmlns:p14="http://schemas.microsoft.com/office/powerpoint/2010/main" val="193503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04" y="365125"/>
            <a:ext cx="1174539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Cross-Origin Resource Sharing (CORS)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11" y="1825624"/>
            <a:ext cx="11745395" cy="48734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By default, JS downloaded from site X cannot  do AJAX calls to another domain Y</a:t>
            </a:r>
          </a:p>
          <a:p>
            <a:pPr lvl="1"/>
            <a:r>
              <a:rPr lang="en-US" dirty="0"/>
              <a:t>browsers will allow only AJAX calls toward the same domain (</a:t>
            </a:r>
            <a:r>
              <a:rPr lang="en-US" i="1" dirty="0" err="1"/>
              <a:t>ip:port</a:t>
            </a:r>
            <a:r>
              <a:rPr lang="en-US" dirty="0"/>
              <a:t>) of where the JS was downloaded from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JS downloaded from </a:t>
            </a:r>
            <a:r>
              <a:rPr lang="en-US" i="1" dirty="0"/>
              <a:t>evil.no</a:t>
            </a:r>
            <a:r>
              <a:rPr lang="en-US" dirty="0"/>
              <a:t> can only do AJAX towards </a:t>
            </a:r>
            <a:r>
              <a:rPr lang="en-US" i="1" dirty="0"/>
              <a:t>evil.no</a:t>
            </a:r>
          </a:p>
          <a:p>
            <a:r>
              <a:rPr lang="en-US" dirty="0"/>
              <a:t>When trying to do such a HTTP call, a browser will first </a:t>
            </a:r>
            <a:r>
              <a:rPr lang="en-US" b="1" dirty="0"/>
              <a:t>preflight</a:t>
            </a:r>
            <a:r>
              <a:rPr lang="en-US" dirty="0"/>
              <a:t> it with an OPTIONS HTTP call</a:t>
            </a:r>
          </a:p>
          <a:p>
            <a:pPr lvl="1"/>
            <a:r>
              <a:rPr lang="en-US" dirty="0"/>
              <a:t>this will ask if the original HTTP call can be done to the server Y</a:t>
            </a:r>
          </a:p>
          <a:p>
            <a:pPr lvl="1"/>
            <a:r>
              <a:rPr lang="en-US" dirty="0"/>
              <a:t>Y will answer telling the browser whether to do or not the HTTP call</a:t>
            </a:r>
          </a:p>
          <a:p>
            <a:pPr lvl="1"/>
            <a:r>
              <a:rPr lang="en-US" dirty="0"/>
              <a:t>if Y said it was OK, then browser will do the original HTTP call</a:t>
            </a:r>
          </a:p>
          <a:p>
            <a:pPr lvl="1"/>
            <a:r>
              <a:rPr lang="en-US" dirty="0"/>
              <a:t>so, up to 2 HTTP calls </a:t>
            </a:r>
          </a:p>
        </p:txBody>
      </p:sp>
    </p:spTree>
    <p:extLst>
      <p:ext uri="{BB962C8B-B14F-4D97-AF65-F5344CB8AC3E}">
        <p14:creationId xmlns:p14="http://schemas.microsoft.com/office/powerpoint/2010/main" val="36311063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Sanitization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" y="1825624"/>
            <a:ext cx="11678920" cy="4849496"/>
          </a:xfrm>
        </p:spPr>
        <p:txBody>
          <a:bodyPr>
            <a:normAutofit fontScale="92500"/>
          </a:bodyPr>
          <a:lstStyle/>
          <a:p>
            <a:r>
              <a:rPr lang="en-US" dirty="0"/>
              <a:t>XSS is such a huge problem that many libraries/frameworks for HTML DOM manipulation do some form of input sanitization by default</a:t>
            </a:r>
          </a:p>
          <a:p>
            <a:r>
              <a:rPr lang="en-US" dirty="0"/>
              <a:t>E.g., consider in JSX:  </a:t>
            </a:r>
            <a:r>
              <a:rPr lang="en-US" b="1" dirty="0"/>
              <a:t>&lt;p&gt;Your text: {</a:t>
            </a:r>
            <a:r>
              <a:rPr lang="en-US" b="1" dirty="0" err="1"/>
              <a:t>this.state.userInput</a:t>
            </a:r>
            <a:r>
              <a:rPr lang="en-US" b="1" dirty="0"/>
              <a:t>}&lt;/p&gt;</a:t>
            </a:r>
          </a:p>
          <a:p>
            <a:r>
              <a:rPr lang="en-US" dirty="0"/>
              <a:t>… and the </a:t>
            </a:r>
            <a:r>
              <a:rPr lang="en-US" b="1" dirty="0" err="1"/>
              <a:t>userInput</a:t>
            </a:r>
            <a:r>
              <a:rPr lang="en-US" dirty="0"/>
              <a:t> is </a:t>
            </a:r>
            <a:r>
              <a:rPr lang="en-US" b="1" dirty="0"/>
              <a:t>&lt;a&gt;</a:t>
            </a:r>
          </a:p>
          <a:p>
            <a:r>
              <a:rPr lang="en-US" dirty="0"/>
              <a:t>… then, React will </a:t>
            </a:r>
            <a:r>
              <a:rPr lang="en-US" i="1" dirty="0"/>
              <a:t>automatically</a:t>
            </a:r>
            <a:r>
              <a:rPr lang="en-US" dirty="0"/>
              <a:t> change it into </a:t>
            </a:r>
            <a:r>
              <a:rPr lang="en-US" b="1" dirty="0"/>
              <a:t>&amp;</a:t>
            </a:r>
            <a:r>
              <a:rPr lang="en-US" b="1" dirty="0" err="1"/>
              <a:t>lt;a&amp;gt</a:t>
            </a:r>
            <a:r>
              <a:rPr lang="en-US" b="1" dirty="0"/>
              <a:t>;</a:t>
            </a:r>
            <a:r>
              <a:rPr lang="en-US" dirty="0"/>
              <a:t> when rendering the HTML</a:t>
            </a:r>
          </a:p>
          <a:p>
            <a:r>
              <a:rPr lang="en-US" dirty="0"/>
              <a:t>So, any </a:t>
            </a:r>
            <a:r>
              <a:rPr lang="en-US" b="1" dirty="0"/>
              <a:t>&lt;</a:t>
            </a:r>
            <a:r>
              <a:rPr lang="en-US" dirty="0"/>
              <a:t> or </a:t>
            </a:r>
            <a:r>
              <a:rPr lang="en-US" b="1" dirty="0"/>
              <a:t>&gt;</a:t>
            </a:r>
            <a:r>
              <a:rPr lang="en-US" dirty="0"/>
              <a:t> in the value will not be interpreted as an HTML tag</a:t>
            </a:r>
          </a:p>
        </p:txBody>
      </p:sp>
    </p:spTree>
    <p:extLst>
      <p:ext uri="{BB962C8B-B14F-4D97-AF65-F5344CB8AC3E}">
        <p14:creationId xmlns:p14="http://schemas.microsoft.com/office/powerpoint/2010/main" val="3419183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" y="128252"/>
            <a:ext cx="11901462" cy="649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45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988" y="126812"/>
            <a:ext cx="11828332" cy="10314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Note: CDT does not show you </a:t>
            </a:r>
            <a:r>
              <a:rPr lang="en-US" i="1" dirty="0"/>
              <a:t>raw</a:t>
            </a:r>
            <a:r>
              <a:rPr lang="en-US" dirty="0"/>
              <a:t> HTML by default, but you can see it by clicking for example “</a:t>
            </a:r>
            <a:r>
              <a:rPr lang="en-US" i="1" dirty="0"/>
              <a:t>Edit as HTML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26" y="1279861"/>
            <a:ext cx="9453562" cy="546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965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are you safe from XSS when using React???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720" y="2981959"/>
            <a:ext cx="7274560" cy="35204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900" dirty="0"/>
              <a:t>NO!!!</a:t>
            </a:r>
          </a:p>
        </p:txBody>
      </p:sp>
    </p:spTree>
    <p:extLst>
      <p:ext uri="{BB962C8B-B14F-4D97-AF65-F5344CB8AC3E}">
        <p14:creationId xmlns:p14="http://schemas.microsoft.com/office/powerpoint/2010/main" val="2399974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60" y="1371599"/>
            <a:ext cx="11998960" cy="4038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400" dirty="0"/>
              <a:t>NO!!!</a:t>
            </a:r>
          </a:p>
        </p:txBody>
      </p:sp>
    </p:spTree>
    <p:extLst>
      <p:ext uri="{BB962C8B-B14F-4D97-AF65-F5344CB8AC3E}">
        <p14:creationId xmlns:p14="http://schemas.microsoft.com/office/powerpoint/2010/main" val="7162238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dangerouslySetInnerHTML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825624"/>
            <a:ext cx="11628120" cy="4849495"/>
          </a:xfrm>
        </p:spPr>
        <p:txBody>
          <a:bodyPr/>
          <a:lstStyle/>
          <a:p>
            <a:r>
              <a:rPr lang="en-US" dirty="0"/>
              <a:t>React components have an attribute called </a:t>
            </a:r>
            <a:r>
              <a:rPr lang="en-US" b="1" dirty="0" err="1"/>
              <a:t>dangerouslySetInnerHTML</a:t>
            </a:r>
            <a:r>
              <a:rPr lang="en-US" dirty="0"/>
              <a:t> which enables to have raw HTML without escaping</a:t>
            </a:r>
          </a:p>
          <a:p>
            <a:pPr lvl="1"/>
            <a:r>
              <a:rPr lang="en-US" dirty="0"/>
              <a:t>note the word </a:t>
            </a:r>
            <a:r>
              <a:rPr lang="en-US" b="1" dirty="0"/>
              <a:t>dangerously</a:t>
            </a:r>
            <a:r>
              <a:rPr lang="en-US" dirty="0"/>
              <a:t> in its name…</a:t>
            </a:r>
          </a:p>
          <a:p>
            <a:r>
              <a:rPr lang="en-US" dirty="0"/>
              <a:t>Even if you do not use it directly, it is a potential issue if you create attributes based on user inputs 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/>
              <a:t>&lt;div {…</a:t>
            </a:r>
            <a:r>
              <a:rPr lang="en-US" b="1" dirty="0" err="1"/>
              <a:t>jsonObjectComingFromUser</a:t>
            </a:r>
            <a:r>
              <a:rPr lang="en-US" b="1" dirty="0"/>
              <a:t>} /&gt;</a:t>
            </a:r>
          </a:p>
          <a:p>
            <a:r>
              <a:rPr lang="en-US" dirty="0"/>
              <a:t>… as one of those fields could be </a:t>
            </a:r>
            <a:r>
              <a:rPr lang="en-US" b="1" dirty="0" err="1"/>
              <a:t>dangerouslySetInnerHTML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4218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Escaping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440" y="1825625"/>
            <a:ext cx="11800840" cy="4798696"/>
          </a:xfrm>
        </p:spPr>
        <p:txBody>
          <a:bodyPr/>
          <a:lstStyle/>
          <a:p>
            <a:r>
              <a:rPr lang="en-US" dirty="0"/>
              <a:t>Issue when you have attributes that are interpreted as URLs:</a:t>
            </a:r>
          </a:p>
          <a:p>
            <a:pPr lvl="1"/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/>
              <a:t>} / &gt;</a:t>
            </a:r>
          </a:p>
          <a:p>
            <a:pPr lvl="1"/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=“import”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/>
              <a:t>}&gt;</a:t>
            </a:r>
          </a:p>
          <a:p>
            <a:pPr lvl="1"/>
            <a:r>
              <a:rPr lang="en-US" b="1" dirty="0"/>
              <a:t>&lt;button </a:t>
            </a:r>
            <a:r>
              <a:rPr lang="en-US" b="1" dirty="0" err="1"/>
              <a:t>formaction</a:t>
            </a:r>
            <a:r>
              <a:rPr lang="en-US" b="1" dirty="0"/>
              <a:t>={</a:t>
            </a:r>
            <a:r>
              <a:rPr lang="en-US" b="1" dirty="0" err="1"/>
              <a:t>user_supplied</a:t>
            </a:r>
            <a:r>
              <a:rPr lang="en-US" b="1" dirty="0"/>
              <a:t>}&gt;</a:t>
            </a:r>
          </a:p>
          <a:p>
            <a:r>
              <a:rPr lang="en-US" dirty="0"/>
              <a:t>Why are URLs a potential issue?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31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60" y="149225"/>
            <a:ext cx="11821794" cy="1653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type </a:t>
            </a:r>
            <a:r>
              <a:rPr lang="en-US" b="1" dirty="0" err="1"/>
              <a:t>javascript:alert</a:t>
            </a:r>
            <a:r>
              <a:rPr lang="en-US" b="1" dirty="0"/>
              <a:t>(‘Hi!’)</a:t>
            </a:r>
            <a:r>
              <a:rPr lang="en-US" dirty="0"/>
              <a:t> in the address-bar of your browser and see what happens…</a:t>
            </a:r>
          </a:p>
          <a:p>
            <a:pPr marL="457200" lvl="1" indent="0">
              <a:buNone/>
            </a:pPr>
            <a:r>
              <a:rPr lang="en-US" sz="1800" dirty="0"/>
              <a:t>Note: you </a:t>
            </a:r>
            <a:r>
              <a:rPr lang="en-US" sz="1800" dirty="0" err="1"/>
              <a:t>ll</a:t>
            </a:r>
            <a:r>
              <a:rPr lang="en-US" sz="1800" dirty="0"/>
              <a:t> have to type it in, </a:t>
            </a:r>
            <a:r>
              <a:rPr lang="en-US" sz="1800" dirty="0" err="1"/>
              <a:t>copy&amp;paste</a:t>
            </a:r>
            <a:r>
              <a:rPr lang="en-US" sz="1800" dirty="0"/>
              <a:t> would not work, as browsers would strip off the “</a:t>
            </a:r>
            <a:r>
              <a:rPr lang="en-US" sz="1800" dirty="0" err="1"/>
              <a:t>javascript</a:t>
            </a:r>
            <a:r>
              <a:rPr lang="en-US" sz="1800" dirty="0"/>
              <a:t>:” if coming from a </a:t>
            </a:r>
            <a:r>
              <a:rPr lang="en-US" sz="1800" dirty="0" err="1"/>
              <a:t>copy&amp;paste</a:t>
            </a:r>
            <a:r>
              <a:rPr lang="en-US" sz="1800" dirty="0"/>
              <a:t> action…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191" y="4365625"/>
            <a:ext cx="8254563" cy="2492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67" y="1980942"/>
            <a:ext cx="7183966" cy="220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1944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59385"/>
            <a:ext cx="11739880" cy="1176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={</a:t>
            </a:r>
            <a:r>
              <a:rPr lang="en-US" b="1" dirty="0" err="1"/>
              <a:t>this.state.homepageLink</a:t>
            </a:r>
            <a:r>
              <a:rPr lang="en-US" b="1" dirty="0"/>
              <a:t>} &gt; Link to homepage &lt;/a&gt;</a:t>
            </a:r>
          </a:p>
          <a:p>
            <a:pPr marL="0" indent="0">
              <a:buNone/>
            </a:pPr>
            <a:r>
              <a:rPr lang="en-US" dirty="0"/>
              <a:t>That is vulnerable to XSS when clicking the link!!!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336040"/>
            <a:ext cx="10026650" cy="531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986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1825624"/>
            <a:ext cx="11868150" cy="4854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case of URLs, you need to manually sanitize the user inputs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do not allow the “</a:t>
            </a:r>
            <a:r>
              <a:rPr lang="en-US" i="1" dirty="0" err="1"/>
              <a:t>javascript</a:t>
            </a:r>
            <a:r>
              <a:rPr lang="en-US" i="1" dirty="0"/>
              <a:t>:</a:t>
            </a:r>
            <a:r>
              <a:rPr lang="en-US" dirty="0"/>
              <a:t>” protocol in the links</a:t>
            </a:r>
          </a:p>
          <a:p>
            <a:pPr lvl="1"/>
            <a:r>
              <a:rPr lang="en-US" dirty="0"/>
              <a:t>2020 note: future versions of </a:t>
            </a:r>
            <a:r>
              <a:rPr lang="en-US" i="1" dirty="0"/>
              <a:t>React</a:t>
            </a:r>
            <a:r>
              <a:rPr lang="en-US" dirty="0"/>
              <a:t> will block it</a:t>
            </a:r>
          </a:p>
          <a:p>
            <a:r>
              <a:rPr lang="en-US" i="1" dirty="0"/>
              <a:t>As a rule of thumb, shouldn’t write your own sanitization functions, but rather use existing libraries</a:t>
            </a:r>
          </a:p>
          <a:p>
            <a:pPr lvl="1"/>
            <a:r>
              <a:rPr lang="en-US" dirty="0"/>
              <a:t>however, if you do, use </a:t>
            </a:r>
            <a:r>
              <a:rPr lang="en-US" i="1" dirty="0"/>
              <a:t>whitelisting</a:t>
            </a:r>
            <a:r>
              <a:rPr lang="en-US" dirty="0"/>
              <a:t>!!!  </a:t>
            </a:r>
            <a:r>
              <a:rPr lang="en-US" dirty="0" err="1"/>
              <a:t>Ie</a:t>
            </a:r>
            <a:r>
              <a:rPr lang="en-US" dirty="0"/>
              <a:t>., allow “</a:t>
            </a:r>
            <a:r>
              <a:rPr lang="en-US" i="1" dirty="0"/>
              <a:t>http:</a:t>
            </a:r>
            <a:r>
              <a:rPr lang="en-US" dirty="0"/>
              <a:t>” and “</a:t>
            </a:r>
            <a:r>
              <a:rPr lang="en-US" i="1" dirty="0"/>
              <a:t>https:</a:t>
            </a:r>
            <a:r>
              <a:rPr lang="en-US" dirty="0"/>
              <a:t>”, but block everything else… instead of </a:t>
            </a:r>
            <a:r>
              <a:rPr lang="en-US" i="1" dirty="0"/>
              <a:t>blacklisting</a:t>
            </a:r>
            <a:r>
              <a:rPr lang="en-US" dirty="0"/>
              <a:t> of just blocking “</a:t>
            </a:r>
            <a:r>
              <a:rPr lang="en-US" i="1" dirty="0" err="1"/>
              <a:t>javascript</a:t>
            </a:r>
            <a:r>
              <a:rPr lang="en-US" i="1" dirty="0"/>
              <a:t>:</a:t>
            </a:r>
            <a:r>
              <a:rPr lang="en-US" dirty="0"/>
              <a:t>” </a:t>
            </a:r>
          </a:p>
          <a:p>
            <a:r>
              <a:rPr lang="en-US" dirty="0"/>
              <a:t>For example, what do you think is going to happen if you use this string as URL??? </a:t>
            </a:r>
            <a:r>
              <a:rPr lang="en-US" b="1" dirty="0" err="1"/>
              <a:t>data:text</a:t>
            </a:r>
            <a:r>
              <a:rPr lang="en-US" b="1" dirty="0"/>
              <a:t>/html;base64,PHNjcmlwdD5hbGVydCgiV2VsY29tZSB0byBYU1MhIik7PC9zY3JpcHQ+</a:t>
            </a:r>
          </a:p>
        </p:txBody>
      </p:sp>
    </p:spTree>
    <p:extLst>
      <p:ext uri="{BB962C8B-B14F-4D97-AF65-F5344CB8AC3E}">
        <p14:creationId xmlns:p14="http://schemas.microsoft.com/office/powerpoint/2010/main" val="185577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Separated Frontend and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42" y="1825625"/>
            <a:ext cx="7109012" cy="47186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example of book app, where frontend was served from </a:t>
            </a:r>
            <a:r>
              <a:rPr lang="en-US" i="1" dirty="0"/>
              <a:t>localhost:808</a:t>
            </a:r>
            <a:r>
              <a:rPr lang="en-US" b="1" i="1" dirty="0"/>
              <a:t>0</a:t>
            </a:r>
            <a:r>
              <a:rPr lang="en-US" dirty="0"/>
              <a:t>, whereas REST API for backend was on </a:t>
            </a:r>
            <a:r>
              <a:rPr lang="en-US" i="1" dirty="0"/>
              <a:t>localhost:808</a:t>
            </a:r>
            <a:r>
              <a:rPr lang="en-US" b="1" i="1" dirty="0"/>
              <a:t>1</a:t>
            </a:r>
          </a:p>
          <a:p>
            <a:r>
              <a:rPr lang="en-US" dirty="0"/>
              <a:t>At that time we HAD to handle CORS on the backend</a:t>
            </a:r>
          </a:p>
          <a:p>
            <a:r>
              <a:rPr lang="en-US" dirty="0" err="1"/>
              <a:t>Eg</a:t>
            </a:r>
            <a:r>
              <a:rPr lang="en-US" dirty="0"/>
              <a:t>, what happens when we want to do a PUT to modify the state of a book?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588" y="1825625"/>
            <a:ext cx="4422962" cy="46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8246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in the address-bar…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2173476"/>
            <a:ext cx="10866437" cy="23556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650" y="4445000"/>
            <a:ext cx="11772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PHNjcmlwdD5hbGVydCgiV2VsY29tZSB0byBYU1MhIik7PC9zY3JpcHQ+   </a:t>
            </a:r>
            <a:r>
              <a:rPr lang="en-US" sz="3200" dirty="0"/>
              <a:t>is the string </a:t>
            </a:r>
            <a:r>
              <a:rPr lang="en-US" sz="3200" b="1" dirty="0"/>
              <a:t>&lt;script&gt;alert(“Welcome to XSS!");&lt;/script&gt; </a:t>
            </a:r>
            <a:r>
              <a:rPr lang="en-US" sz="3200" dirty="0"/>
              <a:t>, encoded in the Base64 format</a:t>
            </a:r>
          </a:p>
        </p:txBody>
      </p:sp>
    </p:spTree>
    <p:extLst>
      <p:ext uri="{BB962C8B-B14F-4D97-AF65-F5344CB8AC3E}">
        <p14:creationId xmlns:p14="http://schemas.microsoft.com/office/powerpoint/2010/main" val="19118344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30175"/>
            <a:ext cx="11944350" cy="22574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But “feature” removed from HTML links in browsers in 2017 in the “</a:t>
            </a:r>
            <a:r>
              <a:rPr lang="en-US" i="1" dirty="0"/>
              <a:t>top frame</a:t>
            </a:r>
            <a:r>
              <a:rPr lang="en-US" dirty="0"/>
              <a:t>”, due to security concerns…</a:t>
            </a:r>
          </a:p>
          <a:p>
            <a:r>
              <a:rPr lang="en-US" dirty="0"/>
              <a:t>still… good example to see why you should not write your own sanitization functions… so many weird edge cases exist!!!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have fun looking at </a:t>
            </a:r>
            <a:r>
              <a:rPr lang="en-US" dirty="0">
                <a:hlinkClick r:id="rId2"/>
              </a:rPr>
              <a:t>https://www.owasp.org/index.php/XSS_Filter_Evasion_Cheat_Sheet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547" y="2530320"/>
            <a:ext cx="8638156" cy="41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62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vs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776" y="1825624"/>
            <a:ext cx="11887200" cy="4906869"/>
          </a:xfrm>
        </p:spPr>
        <p:txBody>
          <a:bodyPr/>
          <a:lstStyle/>
          <a:p>
            <a:r>
              <a:rPr lang="en-US" i="1" dirty="0"/>
              <a:t>As a user</a:t>
            </a:r>
            <a:r>
              <a:rPr lang="en-US" dirty="0"/>
              <a:t>: </a:t>
            </a:r>
            <a:r>
              <a:rPr lang="en-US" b="1" dirty="0"/>
              <a:t>ALWAYS UPDATE TO LATEST BROWSER VERSION</a:t>
            </a:r>
          </a:p>
          <a:p>
            <a:pPr lvl="1"/>
            <a:r>
              <a:rPr lang="en-US" dirty="0"/>
              <a:t>it will protect you from many known attacks</a:t>
            </a:r>
          </a:p>
          <a:p>
            <a:pPr lvl="1"/>
            <a:endParaRPr lang="en-US" dirty="0"/>
          </a:p>
          <a:p>
            <a:r>
              <a:rPr lang="en-US" i="1" dirty="0"/>
              <a:t>As a developer</a:t>
            </a:r>
            <a:r>
              <a:rPr lang="en-US" dirty="0"/>
              <a:t>: many of your clients will still use old browsers…</a:t>
            </a:r>
          </a:p>
          <a:p>
            <a:pPr lvl="1"/>
            <a:r>
              <a:rPr lang="en-US" dirty="0"/>
              <a:t>so you might still need to add extra layers of protection in your applications, even for attacks that would not be possible on recent browsers </a:t>
            </a:r>
          </a:p>
        </p:txBody>
      </p:sp>
    </p:spTree>
    <p:extLst>
      <p:ext uri="{BB962C8B-B14F-4D97-AF65-F5344CB8AC3E}">
        <p14:creationId xmlns:p14="http://schemas.microsoft.com/office/powerpoint/2010/main" val="32541745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58" y="99919"/>
            <a:ext cx="7687235" cy="6094693"/>
          </a:xfrm>
        </p:spPr>
        <p:txBody>
          <a:bodyPr/>
          <a:lstStyle/>
          <a:p>
            <a:r>
              <a:rPr lang="en-US" dirty="0"/>
              <a:t>2020: </a:t>
            </a:r>
            <a:r>
              <a:rPr lang="en-US" b="1" dirty="0"/>
              <a:t>Internet Explorer</a:t>
            </a:r>
            <a:r>
              <a:rPr lang="en-US" dirty="0"/>
              <a:t> still has a </a:t>
            </a:r>
            <a:r>
              <a:rPr lang="en-US" b="1" dirty="0"/>
              <a:t>1.7%</a:t>
            </a:r>
            <a:r>
              <a:rPr lang="en-US" dirty="0"/>
              <a:t> market share</a:t>
            </a:r>
          </a:p>
          <a:p>
            <a:pPr lvl="1"/>
            <a:r>
              <a:rPr lang="en-US" dirty="0"/>
              <a:t>2.1% in Norway</a:t>
            </a:r>
          </a:p>
          <a:p>
            <a:pPr lvl="1"/>
            <a:r>
              <a:rPr lang="en-US" dirty="0"/>
              <a:t>In “theory” replaced by </a:t>
            </a:r>
            <a:r>
              <a:rPr lang="en-US" b="1" dirty="0"/>
              <a:t>Edge</a:t>
            </a:r>
            <a:r>
              <a:rPr lang="en-US" dirty="0"/>
              <a:t> in 2015…</a:t>
            </a:r>
          </a:p>
          <a:p>
            <a:r>
              <a:rPr lang="en-US" dirty="0"/>
              <a:t>2019: Edge was rebuilt in Chromium</a:t>
            </a:r>
          </a:p>
          <a:p>
            <a:r>
              <a:rPr lang="en-US" dirty="0"/>
              <a:t>Legacy Edge in 2020</a:t>
            </a:r>
          </a:p>
          <a:p>
            <a:pPr lvl="1"/>
            <a:r>
              <a:rPr lang="en-US" dirty="0"/>
              <a:t>Global: 2.2%</a:t>
            </a:r>
          </a:p>
          <a:p>
            <a:pPr lvl="1"/>
            <a:r>
              <a:rPr lang="en-US" dirty="0"/>
              <a:t>Norway: 3.7%</a:t>
            </a:r>
          </a:p>
          <a:p>
            <a:r>
              <a:rPr lang="en-US" dirty="0"/>
              <a:t>See https://gs.statcounter.com/</a:t>
            </a:r>
          </a:p>
        </p:txBody>
      </p:sp>
      <p:pic>
        <p:nvPicPr>
          <p:cNvPr id="1026" name="Picture 2" descr="Image result for twitter every now and then i am dev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225" y="3016623"/>
            <a:ext cx="4447022" cy="434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883" y="131295"/>
            <a:ext cx="11891682" cy="5858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Browser first does an OPTIONS to check if allowed to do the 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836866"/>
            <a:ext cx="8998902" cy="5734294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599133">
            <a:off x="7828281" y="2788920"/>
            <a:ext cx="1087120" cy="4978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472"/>
            <a:ext cx="580644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OPTIONS Request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65" y="1825624"/>
            <a:ext cx="11940988" cy="4844117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Access-Control-Request-Method</a:t>
            </a:r>
            <a:r>
              <a:rPr lang="en-US" dirty="0"/>
              <a:t>: which HTTP method we want to use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PUT in the previous example</a:t>
            </a:r>
          </a:p>
          <a:p>
            <a:r>
              <a:rPr lang="en-US" b="1" dirty="0"/>
              <a:t>Access-Control-Request-Headers</a:t>
            </a:r>
            <a:r>
              <a:rPr lang="en-US" dirty="0"/>
              <a:t>: any custom header we want to use 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, in our PUT, we want to specify that the payload is in JSON</a:t>
            </a:r>
          </a:p>
          <a:p>
            <a:r>
              <a:rPr lang="en-US" b="1" dirty="0"/>
              <a:t>Origin</a:t>
            </a:r>
            <a:r>
              <a:rPr lang="en-US" dirty="0"/>
              <a:t>: specify from where the JS making the AJAX call was downloaded</a:t>
            </a:r>
          </a:p>
          <a:p>
            <a:pPr lvl="1"/>
            <a:r>
              <a:rPr lang="en-US" dirty="0"/>
              <a:t>automatically added when making OPTIONS CORS calls</a:t>
            </a:r>
          </a:p>
          <a:p>
            <a:pPr lvl="1"/>
            <a:r>
              <a:rPr lang="en-US" dirty="0"/>
              <a:t>server will check this field</a:t>
            </a:r>
          </a:p>
          <a:p>
            <a:pPr lvl="1"/>
            <a:r>
              <a:rPr lang="en-US" dirty="0"/>
              <a:t>set by browser, cannot modify it with JS</a:t>
            </a:r>
          </a:p>
          <a:p>
            <a:r>
              <a:rPr lang="en-US" b="1" dirty="0" err="1"/>
              <a:t>Referer</a:t>
            </a:r>
            <a:r>
              <a:rPr lang="en-US" dirty="0"/>
              <a:t>: like Origin, but containing full path</a:t>
            </a:r>
          </a:p>
          <a:p>
            <a:pPr lvl="1"/>
            <a:r>
              <a:rPr lang="en-US" dirty="0"/>
              <a:t>used also outside of CORS, but could be blocked for privacy reasons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80" y="224472"/>
            <a:ext cx="5023802" cy="14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11912</TotalTime>
  <Words>3758</Words>
  <Application>Microsoft Office PowerPoint</Application>
  <PresentationFormat>Widescreen</PresentationFormat>
  <Paragraphs>340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Office Theme</vt:lpstr>
      <vt:lpstr>Web Development and API Design  Lesson 10:  CORS, CSRF and XSS</vt:lpstr>
      <vt:lpstr>Goals</vt:lpstr>
      <vt:lpstr>CORS and CSRF</vt:lpstr>
      <vt:lpstr>HTTP and Cookies</vt:lpstr>
      <vt:lpstr>PowerPoint Presentation</vt:lpstr>
      <vt:lpstr>Cross-Origin Resource Sharing (CORS)</vt:lpstr>
      <vt:lpstr>Separated Frontend and Backend</vt:lpstr>
      <vt:lpstr>PowerPoint Presentation</vt:lpstr>
      <vt:lpstr>OPTIONS Request Headers</vt:lpstr>
      <vt:lpstr>OPTIONS Response Headers</vt:lpstr>
      <vt:lpstr>PowerPoint Presentation</vt:lpstr>
      <vt:lpstr>A Note on Chrome and Firefox</vt:lpstr>
      <vt:lpstr>OPTIONS No-Preflight</vt:lpstr>
      <vt:lpstr>No-Preflight GET</vt:lpstr>
      <vt:lpstr>CORS and GET</vt:lpstr>
      <vt:lpstr>PowerPoint Presentation</vt:lpstr>
      <vt:lpstr>GET and Side-Effects</vt:lpstr>
      <vt:lpstr>No-Preflighted POST</vt:lpstr>
      <vt:lpstr>Performance</vt:lpstr>
      <vt:lpstr>PowerPoint Presentation</vt:lpstr>
      <vt:lpstr>PowerPoint Presentation</vt:lpstr>
      <vt:lpstr>Third-Party APIs</vt:lpstr>
      <vt:lpstr>Proxy Requests</vt:lpstr>
      <vt:lpstr>Disabling CORS</vt:lpstr>
      <vt:lpstr>SameSite Cookie</vt:lpstr>
      <vt:lpstr>3 Settings</vt:lpstr>
      <vt:lpstr>Reasons for Lax</vt:lpstr>
      <vt:lpstr>2020 Big Changes</vt:lpstr>
      <vt:lpstr>Blog Posts and Tutorials</vt:lpstr>
      <vt:lpstr>Data Escaping/Sanitization</vt:lpstr>
      <vt:lpstr>HTML Form Data</vt:lpstr>
      <vt:lpstr>x-www-form-urlencoded</vt:lpstr>
      <vt:lpstr>What if values contain “=” or “&amp;”?</vt:lpstr>
      <vt:lpstr>Solution: Special Encoding</vt:lpstr>
      <vt:lpstr>But…</vt:lpstr>
      <vt:lpstr>URLs and Query Parameters</vt:lpstr>
      <vt:lpstr>PowerPoint Presentation</vt:lpstr>
      <vt:lpstr>Text Transformations</vt:lpstr>
      <vt:lpstr>What About HTML???</vt:lpstr>
      <vt:lpstr>HTML/XML Escaping </vt:lpstr>
      <vt:lpstr>See “escaped.html” file</vt:lpstr>
      <vt:lpstr>What actually needs to be escaped depends on context</vt:lpstr>
      <vt:lpstr>XSS</vt:lpstr>
      <vt:lpstr>User Content</vt:lpstr>
      <vt:lpstr>NEVER TRUST USER INPUTS!!! </vt:lpstr>
      <vt:lpstr>NEVER</vt:lpstr>
      <vt:lpstr>TRUST</vt:lpstr>
      <vt:lpstr>USER</vt:lpstr>
      <vt:lpstr>INPUTS!!!</vt:lpstr>
      <vt:lpstr>NEVER TRUST USER INPUTS!!! </vt:lpstr>
      <vt:lpstr>But Why???</vt:lpstr>
      <vt:lpstr>PowerPoint Presentation</vt:lpstr>
      <vt:lpstr>What was the problem?</vt:lpstr>
      <vt:lpstr>And the message sent was…</vt:lpstr>
      <vt:lpstr>String Concatenation</vt:lpstr>
      <vt:lpstr>Cross-site Scripting (XSS)</vt:lpstr>
      <vt:lpstr>Browser Security</vt:lpstr>
      <vt:lpstr>What To Do?</vt:lpstr>
      <vt:lpstr>XSS and React</vt:lpstr>
      <vt:lpstr>React Sanitization</vt:lpstr>
      <vt:lpstr>PowerPoint Presentation</vt:lpstr>
      <vt:lpstr>PowerPoint Presentation</vt:lpstr>
      <vt:lpstr>So, are you safe from XSS when using React???</vt:lpstr>
      <vt:lpstr>PowerPoint Presentation</vt:lpstr>
      <vt:lpstr>dangerouslySetInnerHTML</vt:lpstr>
      <vt:lpstr>Escaping of Attributes</vt:lpstr>
      <vt:lpstr>PowerPoint Presentation</vt:lpstr>
      <vt:lpstr>PowerPoint Presentation</vt:lpstr>
      <vt:lpstr>Sanitization</vt:lpstr>
      <vt:lpstr>Try it in the address-bar…</vt:lpstr>
      <vt:lpstr>PowerPoint Presentation</vt:lpstr>
      <vt:lpstr>User vs Developer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Arcuri</dc:creator>
  <cp:lastModifiedBy>Andrea Arcuri</cp:lastModifiedBy>
  <cp:revision>571</cp:revision>
  <cp:lastPrinted>2017-12-21T12:07:11Z</cp:lastPrinted>
  <dcterms:created xsi:type="dcterms:W3CDTF">2017-12-10T14:32:25Z</dcterms:created>
  <dcterms:modified xsi:type="dcterms:W3CDTF">2021-01-01T18:02:31Z</dcterms:modified>
</cp:coreProperties>
</file>