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Arcuri" initials="AA" lastIdx="1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7"/>
    <p:restoredTop sz="94494"/>
  </p:normalViewPr>
  <p:slideViewPr>
    <p:cSldViewPr snapToGrid="0" snapToObjects="1">
      <p:cViewPr varScale="1">
        <p:scale>
          <a:sx n="106" d="100"/>
          <a:sy n="106" d="100"/>
        </p:scale>
        <p:origin x="13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11: </a:t>
            </a:r>
            <a:br>
              <a:rPr lang="en-US" sz="6600" dirty="0"/>
            </a:br>
            <a:r>
              <a:rPr lang="en-US" sz="6600" dirty="0" err="1"/>
              <a:t>WebSockets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825624"/>
            <a:ext cx="11805920" cy="48901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server supports and accepts the WS connection, it will answer with a HTTP message having the following</a:t>
            </a:r>
          </a:p>
          <a:p>
            <a:r>
              <a:rPr lang="en-US" b="1" dirty="0"/>
              <a:t>Connection: Upgrade</a:t>
            </a:r>
          </a:p>
          <a:p>
            <a:pPr lvl="1"/>
            <a:r>
              <a:rPr lang="en-US" dirty="0"/>
              <a:t>tell browser to update the connection from current HTTP to something else</a:t>
            </a:r>
          </a:p>
          <a:p>
            <a:r>
              <a:rPr lang="en-US" b="1" dirty="0"/>
              <a:t>Upgrade: </a:t>
            </a:r>
            <a:r>
              <a:rPr lang="en-US" b="1" dirty="0" err="1"/>
              <a:t>websocket</a:t>
            </a:r>
            <a:endParaRPr lang="en-US" b="1" dirty="0"/>
          </a:p>
          <a:p>
            <a:pPr lvl="1"/>
            <a:r>
              <a:rPr lang="en-US" dirty="0"/>
              <a:t>the protocol to use for all following requests</a:t>
            </a:r>
          </a:p>
          <a:p>
            <a:r>
              <a:rPr lang="en-US" b="1" dirty="0"/>
              <a:t>Sec-</a:t>
            </a:r>
            <a:r>
              <a:rPr lang="en-US" b="1" dirty="0" err="1"/>
              <a:t>WebSocket</a:t>
            </a:r>
            <a:r>
              <a:rPr lang="en-US" b="1" dirty="0"/>
              <a:t>-Accept</a:t>
            </a:r>
          </a:p>
          <a:p>
            <a:pPr lvl="1"/>
            <a:r>
              <a:rPr lang="en-US" dirty="0"/>
              <a:t>used to confirm that server is willing to use WS protocol for all following requests</a:t>
            </a:r>
          </a:p>
          <a:p>
            <a:pPr lvl="1"/>
            <a:r>
              <a:rPr lang="en-US" dirty="0"/>
              <a:t>it contains the hashed key sent by the browser. Useful to prevent caches to resend previous WS conversations</a:t>
            </a:r>
          </a:p>
          <a:p>
            <a:r>
              <a:rPr lang="en-US" dirty="0"/>
              <a:t>HTTP status code </a:t>
            </a:r>
            <a:r>
              <a:rPr lang="en-US" b="1" dirty="0"/>
              <a:t>101</a:t>
            </a:r>
          </a:p>
          <a:p>
            <a:pPr lvl="1"/>
            <a:r>
              <a:rPr lang="en-US" dirty="0"/>
              <a:t>it represents “</a:t>
            </a:r>
            <a:r>
              <a:rPr lang="en-US" i="1" dirty="0"/>
              <a:t>Switching Protocols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Established WS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825624"/>
            <a:ext cx="11648440" cy="4849496"/>
          </a:xfrm>
        </p:spPr>
        <p:txBody>
          <a:bodyPr/>
          <a:lstStyle/>
          <a:p>
            <a:r>
              <a:rPr lang="en-US" dirty="0"/>
              <a:t>Once WS is established, can send blocks of byte data or strings over TCP</a:t>
            </a:r>
          </a:p>
          <a:p>
            <a:r>
              <a:rPr lang="en-US" dirty="0"/>
              <a:t>Can wait for receiving messages</a:t>
            </a:r>
          </a:p>
          <a:p>
            <a:pPr lvl="1"/>
            <a:r>
              <a:rPr lang="en-US" dirty="0"/>
              <a:t>duplex communications between browser and server</a:t>
            </a:r>
          </a:p>
          <a:p>
            <a:pPr lvl="1"/>
            <a:r>
              <a:rPr lang="en-US" dirty="0"/>
              <a:t>data split and sent as “</a:t>
            </a:r>
            <a:r>
              <a:rPr lang="en-US" i="1" dirty="0"/>
              <a:t>frames</a:t>
            </a:r>
            <a:r>
              <a:rPr lang="en-US" dirty="0"/>
              <a:t>” of bytes, with special codes to specify sequences of frames belonging to the same message</a:t>
            </a:r>
          </a:p>
          <a:p>
            <a:r>
              <a:rPr lang="en-US" dirty="0"/>
              <a:t>How to structure messages is up to you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could use protocols like STOMP</a:t>
            </a:r>
          </a:p>
          <a:p>
            <a:r>
              <a:rPr lang="en-US" dirty="0"/>
              <a:t>Typically, </a:t>
            </a:r>
            <a:r>
              <a:rPr lang="en-US" i="1" dirty="0"/>
              <a:t>we will just send JSON objects, serialized as strings</a:t>
            </a:r>
          </a:p>
        </p:txBody>
      </p:sp>
    </p:spTree>
    <p:extLst>
      <p:ext uri="{BB962C8B-B14F-4D97-AF65-F5344CB8AC3E}">
        <p14:creationId xmlns:p14="http://schemas.microsoft.com/office/powerpoint/2010/main" val="381453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First Message in HTTP?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4"/>
            <a:ext cx="11653520" cy="4854576"/>
          </a:xfrm>
        </p:spPr>
        <p:txBody>
          <a:bodyPr>
            <a:normAutofit fontScale="92500"/>
          </a:bodyPr>
          <a:lstStyle/>
          <a:p>
            <a:r>
              <a:rPr lang="en-US" dirty="0"/>
              <a:t>It allows server to have a single listening TCP socket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either 80 or 443, serving both HTTP(S) and WS(S)</a:t>
            </a:r>
          </a:p>
          <a:p>
            <a:r>
              <a:rPr lang="en-US" dirty="0"/>
              <a:t>Easy to integrate in current web infrastructures, including </a:t>
            </a:r>
            <a:r>
              <a:rPr lang="en-US" b="1" dirty="0"/>
              <a:t>reverse-proxies</a:t>
            </a:r>
          </a:p>
          <a:p>
            <a:pPr lvl="1"/>
            <a:r>
              <a:rPr lang="en-US" dirty="0"/>
              <a:t>often you do not speak directly with a server, but rather with proxies and gateways in front of them… but this is not something we will see in this course</a:t>
            </a:r>
          </a:p>
          <a:p>
            <a:r>
              <a:rPr lang="en-US" dirty="0"/>
              <a:t>WS is younger than HTTP</a:t>
            </a:r>
          </a:p>
          <a:p>
            <a:pPr lvl="1"/>
            <a:r>
              <a:rPr lang="en-US" dirty="0"/>
              <a:t>first version in Chrome in 2009</a:t>
            </a:r>
          </a:p>
          <a:p>
            <a:r>
              <a:rPr lang="en-US" dirty="0"/>
              <a:t>Needed an easy way to integrate the new WS protocol in the existing web infrastructures tailored for HTTP </a:t>
            </a:r>
          </a:p>
        </p:txBody>
      </p:sp>
    </p:spTree>
    <p:extLst>
      <p:ext uri="{BB962C8B-B14F-4D97-AF65-F5344CB8AC3E}">
        <p14:creationId xmlns:p14="http://schemas.microsoft.com/office/powerpoint/2010/main" val="43858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1825624"/>
            <a:ext cx="11800840" cy="4879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JavaScript, can use the </a:t>
            </a:r>
            <a:r>
              <a:rPr lang="en-US" i="1" dirty="0" err="1"/>
              <a:t>WebSocket</a:t>
            </a:r>
            <a:r>
              <a:rPr lang="en-US" dirty="0"/>
              <a:t> class from global scope </a:t>
            </a:r>
          </a:p>
          <a:p>
            <a:pPr lvl="1"/>
            <a:r>
              <a:rPr lang="en-US" dirty="0"/>
              <a:t>Most browsers nowadays support WS</a:t>
            </a:r>
          </a:p>
          <a:p>
            <a:r>
              <a:rPr lang="en-US" b="1" dirty="0" err="1"/>
              <a:t>WebSocket</a:t>
            </a:r>
            <a:r>
              <a:rPr lang="en-US" b="1" dirty="0"/>
              <a:t>(</a:t>
            </a:r>
            <a:r>
              <a:rPr lang="en-US" b="1" dirty="0" err="1"/>
              <a:t>url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create a WS object, trying to connect to the given URL of the server</a:t>
            </a:r>
          </a:p>
          <a:p>
            <a:pPr lvl="1"/>
            <a:r>
              <a:rPr lang="en-US" dirty="0"/>
              <a:t>recall to use either “</a:t>
            </a:r>
            <a:r>
              <a:rPr lang="en-US" i="1" dirty="0" err="1"/>
              <a:t>ws</a:t>
            </a:r>
            <a:r>
              <a:rPr lang="en-US" dirty="0"/>
              <a:t>” or “</a:t>
            </a:r>
            <a:r>
              <a:rPr lang="en-US" i="1" dirty="0" err="1"/>
              <a:t>wss</a:t>
            </a:r>
            <a:r>
              <a:rPr lang="en-US" dirty="0"/>
              <a:t>” as protocol, and not “</a:t>
            </a:r>
            <a:r>
              <a:rPr lang="en-US" i="1" dirty="0"/>
              <a:t>http</a:t>
            </a:r>
            <a:r>
              <a:rPr lang="en-US" dirty="0"/>
              <a:t>”</a:t>
            </a:r>
          </a:p>
          <a:p>
            <a:r>
              <a:rPr lang="en-US" b="1" dirty="0" err="1"/>
              <a:t>WebSocket.send</a:t>
            </a:r>
            <a:r>
              <a:rPr lang="en-US" b="1" dirty="0"/>
              <a:t>(payload)</a:t>
            </a:r>
          </a:p>
          <a:p>
            <a:pPr lvl="1"/>
            <a:r>
              <a:rPr lang="en-US" dirty="0"/>
              <a:t>send the given payload (e.g., a string) to the server</a:t>
            </a:r>
          </a:p>
          <a:p>
            <a:r>
              <a:rPr lang="en-US" b="1" dirty="0" err="1"/>
              <a:t>WebSocket.onmessage</a:t>
            </a:r>
            <a:endParaRPr lang="en-US" b="1" dirty="0"/>
          </a:p>
          <a:p>
            <a:pPr lvl="1"/>
            <a:r>
              <a:rPr lang="en-US" dirty="0"/>
              <a:t>callback used to handle messages from server</a:t>
            </a:r>
          </a:p>
          <a:p>
            <a:r>
              <a:rPr lang="en-US" b="1" dirty="0" err="1"/>
              <a:t>WebSocket.close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to 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659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in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825625"/>
            <a:ext cx="11784106" cy="48710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 support for WS depends on the programming language and libraries we use</a:t>
            </a:r>
          </a:p>
          <a:p>
            <a:r>
              <a:rPr lang="en-US" dirty="0"/>
              <a:t>In this course, we will use the library “</a:t>
            </a:r>
            <a:r>
              <a:rPr lang="en-US" i="1" dirty="0" err="1"/>
              <a:t>ws</a:t>
            </a:r>
            <a:r>
              <a:rPr lang="en-US" dirty="0"/>
              <a:t>”, and “</a:t>
            </a:r>
            <a:r>
              <a:rPr lang="en-US" i="1" dirty="0"/>
              <a:t>express-</a:t>
            </a:r>
            <a:r>
              <a:rPr lang="en-US" i="1" dirty="0" err="1"/>
              <a:t>ws</a:t>
            </a:r>
            <a:r>
              <a:rPr lang="en-US" dirty="0"/>
              <a:t>” to integrate it with Express</a:t>
            </a:r>
          </a:p>
          <a:p>
            <a:r>
              <a:rPr lang="en-US" dirty="0"/>
              <a:t>In Express, we will have an endpoint dealing with the “</a:t>
            </a:r>
            <a:r>
              <a:rPr lang="en-US" i="1" dirty="0" err="1"/>
              <a:t>ws</a:t>
            </a:r>
            <a:r>
              <a:rPr lang="en-US" i="1" dirty="0"/>
              <a:t>://” </a:t>
            </a:r>
            <a:r>
              <a:rPr lang="en-US" dirty="0"/>
              <a:t>protocol</a:t>
            </a:r>
          </a:p>
          <a:p>
            <a:r>
              <a:rPr lang="en-US" dirty="0"/>
              <a:t>When called, a WS object will be created, on which we can register callbacks for incoming messages, open/close events, send messages to browser, broadcast to all users, etc. </a:t>
            </a:r>
          </a:p>
        </p:txBody>
      </p:sp>
    </p:spTree>
    <p:extLst>
      <p:ext uri="{BB962C8B-B14F-4D97-AF65-F5344CB8AC3E}">
        <p14:creationId xmlns:p14="http://schemas.microsoft.com/office/powerpoint/2010/main" val="153803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/>
              <a:t>Understand what is the problem that </a:t>
            </a:r>
            <a:r>
              <a:rPr lang="en-US" i="1" dirty="0" err="1"/>
              <a:t>WebSockets</a:t>
            </a:r>
            <a:r>
              <a:rPr lang="en-US" dirty="0"/>
              <a:t> solve</a:t>
            </a:r>
          </a:p>
          <a:p>
            <a:r>
              <a:rPr lang="en-US" dirty="0"/>
              <a:t>Learn how to add </a:t>
            </a:r>
            <a:r>
              <a:rPr lang="en-US" i="1" dirty="0" err="1"/>
              <a:t>WebSocket</a:t>
            </a:r>
            <a:r>
              <a:rPr lang="en-US" dirty="0"/>
              <a:t> support to a </a:t>
            </a:r>
            <a:r>
              <a:rPr lang="en-US" i="1" dirty="0"/>
              <a:t>React/</a:t>
            </a:r>
            <a:r>
              <a:rPr lang="en-US" i="1" dirty="0" err="1"/>
              <a:t>NodeJS</a:t>
            </a:r>
            <a:r>
              <a:rPr lang="en-US" dirty="0"/>
              <a:t>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3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1825624"/>
            <a:ext cx="7150100" cy="4848225"/>
          </a:xfrm>
        </p:spPr>
        <p:txBody>
          <a:bodyPr/>
          <a:lstStyle/>
          <a:p>
            <a:r>
              <a:rPr lang="en-US" dirty="0"/>
              <a:t>How would you implement a chat app in a browser?</a:t>
            </a:r>
          </a:p>
          <a:p>
            <a:r>
              <a:rPr lang="en-US" dirty="0"/>
              <a:t>It is not as simple as it sounds…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44" y="1596376"/>
            <a:ext cx="4471936" cy="51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65125"/>
            <a:ext cx="11550650" cy="1325563"/>
          </a:xfrm>
        </p:spPr>
        <p:txBody>
          <a:bodyPr>
            <a:normAutofit/>
          </a:bodyPr>
          <a:lstStyle/>
          <a:p>
            <a:r>
              <a:rPr lang="en-US" dirty="0"/>
              <a:t>Option 1: Server-Side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825624"/>
            <a:ext cx="11664950" cy="4784725"/>
          </a:xfrm>
        </p:spPr>
        <p:txBody>
          <a:bodyPr/>
          <a:lstStyle/>
          <a:p>
            <a:r>
              <a:rPr lang="en-US" dirty="0"/>
              <a:t>GET HTML page with current messages </a:t>
            </a:r>
          </a:p>
          <a:p>
            <a:r>
              <a:rPr lang="en-US" dirty="0"/>
              <a:t>Create new message with a POST form submission, returning the updated HTML page</a:t>
            </a:r>
          </a:p>
          <a:p>
            <a:r>
              <a:rPr lang="en-US" i="1" dirty="0"/>
              <a:t>Issue 0</a:t>
            </a:r>
            <a:r>
              <a:rPr lang="en-US" dirty="0"/>
              <a:t>: download all messages even if only 1 new is created</a:t>
            </a:r>
          </a:p>
          <a:p>
            <a:r>
              <a:rPr lang="en-US" i="1" dirty="0"/>
              <a:t>Issue 1</a:t>
            </a:r>
            <a:r>
              <a:rPr lang="en-US" dirty="0"/>
              <a:t>: current user will not see the new messages of other users until s/he interacts with the app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reload page or post new message</a:t>
            </a:r>
          </a:p>
        </p:txBody>
      </p:sp>
    </p:spTree>
    <p:extLst>
      <p:ext uri="{BB962C8B-B14F-4D97-AF65-F5344CB8AC3E}">
        <p14:creationId xmlns:p14="http://schemas.microsoft.com/office/powerpoint/2010/main" val="386226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AJAX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825624"/>
            <a:ext cx="11569700" cy="4791076"/>
          </a:xfrm>
        </p:spPr>
        <p:txBody>
          <a:bodyPr/>
          <a:lstStyle/>
          <a:p>
            <a:r>
              <a:rPr lang="en-US" dirty="0"/>
              <a:t>Use AJAX to fetch list of only the new messages to display</a:t>
            </a:r>
          </a:p>
          <a:p>
            <a:r>
              <a:rPr lang="en-US" dirty="0"/>
              <a:t>Repeat AJAX calls in a loop, </a:t>
            </a:r>
            <a:r>
              <a:rPr lang="en-US" dirty="0" err="1"/>
              <a:t>eg</a:t>
            </a:r>
            <a:r>
              <a:rPr lang="en-US" dirty="0"/>
              <a:t> every X milliseconds</a:t>
            </a:r>
          </a:p>
          <a:p>
            <a:r>
              <a:rPr lang="en-US" i="1" dirty="0"/>
              <a:t>Issue 0</a:t>
            </a:r>
            <a:r>
              <a:rPr lang="en-US" dirty="0"/>
              <a:t>: might have to wait up to X </a:t>
            </a:r>
            <a:r>
              <a:rPr lang="en-US" dirty="0" err="1"/>
              <a:t>ms</a:t>
            </a:r>
            <a:r>
              <a:rPr lang="en-US" dirty="0"/>
              <a:t> before seeing the new messages from other users</a:t>
            </a:r>
          </a:p>
          <a:p>
            <a:r>
              <a:rPr lang="en-US" i="1" dirty="0"/>
              <a:t>Issue 1</a:t>
            </a:r>
            <a:r>
              <a:rPr lang="en-US" dirty="0"/>
              <a:t>: if no new messages, all these AJAX requests are a huge waste of bandwidth</a:t>
            </a:r>
          </a:p>
          <a:p>
            <a:r>
              <a:rPr lang="en-US" dirty="0"/>
              <a:t>Choosing X is a tradeoff between Issue 0 and 1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small X improves usability, but at a huge bandwidth waste cost</a:t>
            </a:r>
          </a:p>
        </p:txBody>
      </p:sp>
    </p:spTree>
    <p:extLst>
      <p:ext uri="{BB962C8B-B14F-4D97-AF65-F5344CB8AC3E}">
        <p14:creationId xmlns:p14="http://schemas.microsoft.com/office/powerpoint/2010/main" val="8303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825624"/>
            <a:ext cx="11607800" cy="48418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Besides HTTP, establish a WS connection</a:t>
            </a:r>
          </a:p>
          <a:p>
            <a:pPr lvl="1"/>
            <a:r>
              <a:rPr lang="en-US" dirty="0"/>
              <a:t>most browsers do support WS</a:t>
            </a:r>
          </a:p>
          <a:p>
            <a:r>
              <a:rPr lang="en-US" dirty="0"/>
              <a:t>WS enables duplex communications</a:t>
            </a:r>
          </a:p>
          <a:p>
            <a:pPr lvl="1"/>
            <a:r>
              <a:rPr lang="en-US" dirty="0"/>
              <a:t>server can decide to send data to browser, which will listens to updates</a:t>
            </a:r>
          </a:p>
          <a:p>
            <a:r>
              <a:rPr lang="en-US" dirty="0"/>
              <a:t>Server will keep an active TCP connection for each client</a:t>
            </a:r>
          </a:p>
          <a:p>
            <a:r>
              <a:rPr lang="en-US" dirty="0"/>
              <a:t>When new message, server can </a:t>
            </a:r>
            <a:r>
              <a:rPr lang="en-US" i="1" dirty="0"/>
              <a:t>broadcast</a:t>
            </a:r>
            <a:r>
              <a:rPr lang="en-US" dirty="0"/>
              <a:t> it to all clients</a:t>
            </a:r>
          </a:p>
          <a:p>
            <a:r>
              <a:rPr lang="en-US" dirty="0"/>
              <a:t>Browser just waits for notifications, and update HTML when it receives incoming messages from server</a:t>
            </a:r>
          </a:p>
          <a:p>
            <a:r>
              <a:rPr lang="en-US" dirty="0"/>
              <a:t>Server </a:t>
            </a:r>
            <a:r>
              <a:rPr lang="en-US" i="1" dirty="0"/>
              <a:t>pushes</a:t>
            </a:r>
            <a:r>
              <a:rPr lang="en-US" dirty="0"/>
              <a:t> data only when available</a:t>
            </a:r>
          </a:p>
          <a:p>
            <a:pPr lvl="1"/>
            <a:r>
              <a:rPr lang="en-US" dirty="0"/>
              <a:t>no bandwidth waste</a:t>
            </a:r>
          </a:p>
        </p:txBody>
      </p:sp>
    </p:spTree>
    <p:extLst>
      <p:ext uri="{BB962C8B-B14F-4D97-AF65-F5344CB8AC3E}">
        <p14:creationId xmlns:p14="http://schemas.microsoft.com/office/powerpoint/2010/main" val="65875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825624"/>
            <a:ext cx="5881251" cy="4860925"/>
          </a:xfrm>
        </p:spPr>
        <p:txBody>
          <a:bodyPr/>
          <a:lstStyle/>
          <a:p>
            <a:r>
              <a:rPr lang="en-US" dirty="0"/>
              <a:t>Usually over TCP</a:t>
            </a:r>
          </a:p>
          <a:p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HTTP, but </a:t>
            </a:r>
            <a:r>
              <a:rPr lang="en-US" i="1" dirty="0"/>
              <a:t>first message </a:t>
            </a:r>
            <a:r>
              <a:rPr lang="en-US" dirty="0"/>
              <a:t>has same syntax as HTTP</a:t>
            </a:r>
          </a:p>
          <a:p>
            <a:r>
              <a:rPr lang="en-US" dirty="0"/>
              <a:t>Note the different protocol in the URL,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i="1" dirty="0"/>
              <a:t>ws</a:t>
            </a:r>
            <a:r>
              <a:rPr lang="en-US" i="1" dirty="0"/>
              <a:t>://localhost:8080</a:t>
            </a:r>
          </a:p>
          <a:p>
            <a:pPr lvl="1"/>
            <a:r>
              <a:rPr lang="en-US" b="1" dirty="0" err="1"/>
              <a:t>wss</a:t>
            </a:r>
            <a:r>
              <a:rPr lang="en-US" b="1" i="1" dirty="0"/>
              <a:t> </a:t>
            </a:r>
            <a:r>
              <a:rPr lang="en-US" dirty="0"/>
              <a:t>is for encrypted, like HTTPS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01" y="1540042"/>
            <a:ext cx="5700146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4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ws://localhost:8080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825624"/>
            <a:ext cx="11775440" cy="48545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making a request using WS protocol, browser will craft a message with same syntax as HTTP, with following headers</a:t>
            </a:r>
          </a:p>
          <a:p>
            <a:r>
              <a:rPr lang="en-US" b="1" dirty="0"/>
              <a:t>Sec-</a:t>
            </a:r>
            <a:r>
              <a:rPr lang="en-US" b="1" dirty="0" err="1"/>
              <a:t>WebSocket</a:t>
            </a:r>
            <a:r>
              <a:rPr lang="en-US" b="1" dirty="0"/>
              <a:t>-Extensions</a:t>
            </a:r>
            <a:endParaRPr lang="en-US" dirty="0"/>
          </a:p>
          <a:p>
            <a:pPr lvl="1"/>
            <a:r>
              <a:rPr lang="en-US" dirty="0"/>
              <a:t>specify some WS extensions to use during the communications, like how to compress the messages,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 err="1"/>
              <a:t>permessage</a:t>
            </a:r>
            <a:r>
              <a:rPr lang="en-US" i="1" dirty="0"/>
              <a:t>-deflate</a:t>
            </a:r>
            <a:r>
              <a:rPr lang="en-US" dirty="0"/>
              <a:t> tells to use the “</a:t>
            </a:r>
            <a:r>
              <a:rPr lang="en-US" i="1" dirty="0"/>
              <a:t>deflate</a:t>
            </a:r>
            <a:r>
              <a:rPr lang="en-US" dirty="0"/>
              <a:t>” compression algorithm</a:t>
            </a:r>
          </a:p>
          <a:p>
            <a:r>
              <a:rPr lang="en-US" b="1" dirty="0"/>
              <a:t>Sec-</a:t>
            </a:r>
            <a:r>
              <a:rPr lang="en-US" b="1" dirty="0" err="1"/>
              <a:t>WebSocket</a:t>
            </a:r>
            <a:r>
              <a:rPr lang="en-US" b="1" dirty="0"/>
              <a:t>-Key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needed to tell the server that this is indeed a WS connection, and not a HTTP one</a:t>
            </a:r>
          </a:p>
          <a:p>
            <a:pPr lvl="1"/>
            <a:r>
              <a:rPr lang="en-US" dirty="0"/>
              <a:t>using a random key</a:t>
            </a:r>
          </a:p>
          <a:p>
            <a:r>
              <a:rPr lang="en-US" b="1" dirty="0"/>
              <a:t>Sec-</a:t>
            </a:r>
            <a:r>
              <a:rPr lang="en-US" b="1" dirty="0" err="1"/>
              <a:t>WebSocket</a:t>
            </a:r>
            <a:r>
              <a:rPr lang="en-US" b="1" dirty="0"/>
              <a:t>-Version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tell the server which version of WS protocol the browser is using</a:t>
            </a:r>
          </a:p>
          <a:p>
            <a:r>
              <a:rPr lang="en-US" b="1" dirty="0"/>
              <a:t>Upgrade: </a:t>
            </a:r>
            <a:r>
              <a:rPr lang="en-US" b="1" dirty="0" err="1"/>
              <a:t>websocket</a:t>
            </a:r>
            <a:endParaRPr lang="en-US" dirty="0"/>
          </a:p>
          <a:p>
            <a:pPr lvl="1"/>
            <a:r>
              <a:rPr lang="en-US" dirty="0"/>
              <a:t>standard HTTP header, telling that, although this request was handled like HTTP, the client (</a:t>
            </a:r>
            <a:r>
              <a:rPr lang="en-US" dirty="0" err="1"/>
              <a:t>ie</a:t>
            </a:r>
            <a:r>
              <a:rPr lang="en-US" dirty="0"/>
              <a:t> browser) wants to switch to a different protocol (WS in this case)</a:t>
            </a:r>
          </a:p>
        </p:txBody>
      </p:sp>
    </p:spTree>
    <p:extLst>
      <p:ext uri="{BB962C8B-B14F-4D97-AF65-F5344CB8AC3E}">
        <p14:creationId xmlns:p14="http://schemas.microsoft.com/office/powerpoint/2010/main" val="120566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12382</TotalTime>
  <Words>932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Web Development and API Design  Lesson 11:  WebSockets</vt:lpstr>
      <vt:lpstr>Goals</vt:lpstr>
      <vt:lpstr>WebSockets</vt:lpstr>
      <vt:lpstr>Chat Application</vt:lpstr>
      <vt:lpstr>Option 1: Server-Side Templates</vt:lpstr>
      <vt:lpstr>Option 2: AJAX Polling</vt:lpstr>
      <vt:lpstr>Option 3: WebSockets</vt:lpstr>
      <vt:lpstr>WebSocket Protocol</vt:lpstr>
      <vt:lpstr>Request ws://localhost:8080</vt:lpstr>
      <vt:lpstr>Server Response</vt:lpstr>
      <vt:lpstr>Established WS Connection</vt:lpstr>
      <vt:lpstr>Why First Message in HTTP?</vt:lpstr>
      <vt:lpstr>WebSocket in the Browser</vt:lpstr>
      <vt:lpstr>WebSocket in the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629</cp:revision>
  <cp:lastPrinted>2017-12-21T12:07:11Z</cp:lastPrinted>
  <dcterms:created xsi:type="dcterms:W3CDTF">2017-12-10T14:32:25Z</dcterms:created>
  <dcterms:modified xsi:type="dcterms:W3CDTF">2021-01-01T17:40:19Z</dcterms:modified>
</cp:coreProperties>
</file>