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7" r:id="rId2"/>
    <p:sldId id="257" r:id="rId3"/>
    <p:sldId id="451" r:id="rId4"/>
    <p:sldId id="448" r:id="rId5"/>
    <p:sldId id="453" r:id="rId6"/>
    <p:sldId id="452" r:id="rId7"/>
    <p:sldId id="454" r:id="rId8"/>
    <p:sldId id="456" r:id="rId9"/>
    <p:sldId id="455" r:id="rId10"/>
    <p:sldId id="457" r:id="rId11"/>
    <p:sldId id="437" r:id="rId12"/>
    <p:sldId id="442" r:id="rId13"/>
    <p:sldId id="443" r:id="rId14"/>
    <p:sldId id="444" r:id="rId15"/>
    <p:sldId id="445" r:id="rId16"/>
    <p:sldId id="446" r:id="rId17"/>
    <p:sldId id="449" r:id="rId18"/>
    <p:sldId id="436" r:id="rId19"/>
    <p:sldId id="458" r:id="rId20"/>
    <p:sldId id="432" r:id="rId21"/>
    <p:sldId id="450" r:id="rId22"/>
    <p:sldId id="434" r:id="rId23"/>
    <p:sldId id="438" r:id="rId24"/>
    <p:sldId id="435" r:id="rId25"/>
    <p:sldId id="440" r:id="rId26"/>
    <p:sldId id="4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4457"/>
  </p:normalViewPr>
  <p:slideViewPr>
    <p:cSldViewPr snapToGrid="0" snapToObjects="1">
      <p:cViewPr varScale="1">
        <p:scale>
          <a:sx n="106" d="100"/>
          <a:sy n="106" d="100"/>
        </p:scale>
        <p:origin x="8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rahmei.com/blog/2013/11/11/why-you-should-never-use-mongo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12: </a:t>
            </a:r>
            <a:br>
              <a:rPr lang="en-US" sz="6600" dirty="0"/>
            </a:br>
            <a:r>
              <a:rPr lang="en-US" sz="6600" dirty="0"/>
              <a:t>Online Multi-Player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04" y="2810752"/>
            <a:ext cx="2960854" cy="2503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“</a:t>
            </a:r>
            <a:r>
              <a:rPr lang="en-US" b="1" dirty="0"/>
              <a:t>topic</a:t>
            </a:r>
            <a:r>
              <a:rPr lang="en-US" dirty="0"/>
              <a:t>”: “…”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{…}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0220" y="2377128"/>
            <a:ext cx="4980785" cy="3457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“</a:t>
            </a:r>
            <a:r>
              <a:rPr lang="en-US" b="1" dirty="0"/>
              <a:t>topic</a:t>
            </a:r>
            <a:r>
              <a:rPr lang="en-US" dirty="0"/>
              <a:t>”: “update”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 </a:t>
            </a:r>
          </a:p>
          <a:p>
            <a:pPr marL="0" indent="0">
              <a:buNone/>
            </a:pPr>
            <a:r>
              <a:rPr lang="en-US" dirty="0"/>
              <a:t>                “</a:t>
            </a:r>
            <a:r>
              <a:rPr lang="en-US" dirty="0" err="1"/>
              <a:t>matchId</a:t>
            </a:r>
            <a:r>
              <a:rPr lang="en-US" dirty="0"/>
              <a:t>”: 42,</a:t>
            </a:r>
          </a:p>
          <a:p>
            <a:pPr marL="0" indent="0">
              <a:buNone/>
            </a:pPr>
            <a:r>
              <a:rPr lang="en-US" dirty="0"/>
              <a:t>                “</a:t>
            </a:r>
            <a:r>
              <a:rPr lang="en-US" dirty="0" err="1"/>
              <a:t>boardDto</a:t>
            </a:r>
            <a:r>
              <a:rPr lang="en-US" dirty="0"/>
              <a:t>”: {…},</a:t>
            </a:r>
          </a:p>
          <a:p>
            <a:pPr marL="0" indent="0">
              <a:buNone/>
            </a:pPr>
            <a:r>
              <a:rPr lang="en-US" dirty="0"/>
              <a:t>                “</a:t>
            </a:r>
            <a:r>
              <a:rPr lang="en-US" dirty="0" err="1"/>
              <a:t>isX</a:t>
            </a:r>
            <a:r>
              <a:rPr lang="en-US" dirty="0"/>
              <a:t>”: true,</a:t>
            </a:r>
          </a:p>
          <a:p>
            <a:pPr marL="0" indent="0">
              <a:buNone/>
            </a:pPr>
            <a:r>
              <a:rPr lang="en-US" dirty="0"/>
              <a:t>                “</a:t>
            </a:r>
            <a:r>
              <a:rPr lang="en-US" dirty="0" err="1"/>
              <a:t>opponentId</a:t>
            </a:r>
            <a:r>
              <a:rPr lang="en-US" dirty="0"/>
              <a:t>”: 1234</a:t>
            </a:r>
          </a:p>
          <a:p>
            <a:pPr marL="0" indent="0">
              <a:buFont typeface="Arial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1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Cloud Deployment</a:t>
            </a:r>
          </a:p>
        </p:txBody>
      </p:sp>
    </p:spTree>
    <p:extLst>
      <p:ext uri="{BB962C8B-B14F-4D97-AF65-F5344CB8AC3E}">
        <p14:creationId xmlns:p14="http://schemas.microsoft.com/office/powerpoint/2010/main" val="177794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5985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</a:t>
            </a:r>
            <a:r>
              <a:rPr lang="en-US" dirty="0" err="1"/>
              <a:t>NodeJS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8903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>
            <a:normAutofit/>
          </a:bodyPr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Most instructions on Heroku shows how to deploy with Git, but </a:t>
            </a:r>
            <a:r>
              <a:rPr lang="en-US" i="1" dirty="0"/>
              <a:t>I do not like it</a:t>
            </a:r>
            <a:r>
              <a:rPr lang="en-US" dirty="0"/>
              <a:t>… we will use a CLI</a:t>
            </a:r>
          </a:p>
          <a:p>
            <a:pPr lvl="1"/>
            <a:r>
              <a:rPr lang="en-US" dirty="0"/>
              <a:t>however, you can use whatever you like…</a:t>
            </a:r>
          </a:p>
          <a:p>
            <a:r>
              <a:rPr lang="en-US" dirty="0"/>
              <a:t>Install </a:t>
            </a:r>
            <a:r>
              <a:rPr lang="en-US" i="1" dirty="0"/>
              <a:t>Heroku CLI</a:t>
            </a:r>
            <a:r>
              <a:rPr lang="en-US" dirty="0"/>
              <a:t>, which allows you to interact with Heroku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pg6300-c4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plugins:install</a:t>
            </a:r>
            <a:r>
              <a:rPr lang="en-US" b="1" dirty="0"/>
              <a:t> </a:t>
            </a:r>
            <a:r>
              <a:rPr lang="en-US" b="1" dirty="0" err="1"/>
              <a:t>heroku</a:t>
            </a:r>
            <a:r>
              <a:rPr lang="en-US" b="1" dirty="0"/>
              <a:t>-builds</a:t>
            </a:r>
          </a:p>
          <a:p>
            <a:pPr lvl="1"/>
            <a:r>
              <a:rPr lang="en-US" dirty="0"/>
              <a:t>need to be run only once, to install the “</a:t>
            </a:r>
            <a:r>
              <a:rPr lang="en-US" i="1" dirty="0"/>
              <a:t>builds</a:t>
            </a:r>
            <a:r>
              <a:rPr lang="en-US" dirty="0"/>
              <a:t>” plugin</a:t>
            </a:r>
            <a:endParaRPr lang="en-US" b="1" dirty="0"/>
          </a:p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might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builds:create</a:t>
            </a:r>
            <a:r>
              <a:rPr lang="en-US" b="1" dirty="0"/>
              <a:t> -a pg6300-c4</a:t>
            </a:r>
          </a:p>
          <a:p>
            <a:pPr lvl="1"/>
            <a:r>
              <a:rPr lang="en-US" dirty="0"/>
              <a:t>zip all your files in current folder, and deploy them in the app</a:t>
            </a:r>
          </a:p>
          <a:p>
            <a:pPr lvl="1"/>
            <a:r>
              <a:rPr lang="en-US" dirty="0"/>
              <a:t>note: use “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” to specify what to exclude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817-04D0-C940-9BE2-A2700962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124-CF67-4F40-866E-E2CC5AE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5"/>
            <a:ext cx="11880980" cy="4848873"/>
          </a:xfrm>
        </p:spPr>
        <p:txBody>
          <a:bodyPr/>
          <a:lstStyle/>
          <a:p>
            <a:r>
              <a:rPr lang="en-US" dirty="0"/>
              <a:t>Can have extra settings in “</a:t>
            </a:r>
            <a:r>
              <a:rPr lang="en-US" i="1" dirty="0"/>
              <a:t>engines</a:t>
            </a:r>
            <a:r>
              <a:rPr lang="en-US" dirty="0"/>
              <a:t>” under </a:t>
            </a:r>
            <a:r>
              <a:rPr lang="en-US" i="1" dirty="0" err="1"/>
              <a:t>package.json</a:t>
            </a:r>
            <a:r>
              <a:rPr lang="en-US" dirty="0"/>
              <a:t>, but not compulsory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version of Node and YARN to use to run/build your app</a:t>
            </a:r>
          </a:p>
          <a:p>
            <a:r>
              <a:rPr lang="en-US" dirty="0"/>
              <a:t>Your app MUST bind to a port specified by </a:t>
            </a:r>
            <a:r>
              <a:rPr lang="en-US" b="1" dirty="0" err="1"/>
              <a:t>process.env.PORT</a:t>
            </a:r>
            <a:endParaRPr lang="en-US" b="1" dirty="0"/>
          </a:p>
          <a:p>
            <a:pPr lvl="1"/>
            <a:r>
              <a:rPr lang="en-US" dirty="0"/>
              <a:t>otherwise, Heroku will not know how to reverse-proxy to it</a:t>
            </a:r>
          </a:p>
          <a:p>
            <a:r>
              <a:rPr lang="en-US" dirty="0"/>
              <a:t>Your app will be automatically built by Heroku with “</a:t>
            </a:r>
            <a:r>
              <a:rPr lang="en-US" i="1" dirty="0"/>
              <a:t>yarn build</a:t>
            </a:r>
            <a:r>
              <a:rPr lang="en-US" dirty="0"/>
              <a:t>”, and started with “</a:t>
            </a:r>
            <a:r>
              <a:rPr lang="en-US" i="1" dirty="0"/>
              <a:t>yarn start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0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8" y="982817"/>
            <a:ext cx="10058400" cy="49195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8385">
            <a:off x="693174" y="35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723" y="15705"/>
            <a:ext cx="536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https://pg6300-c4.herokuapp.com/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06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and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45" y="1825625"/>
            <a:ext cx="11755849" cy="4832824"/>
          </a:xfrm>
        </p:spPr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are expensive resources</a:t>
            </a:r>
          </a:p>
          <a:p>
            <a:r>
              <a:rPr lang="en-US" dirty="0"/>
              <a:t>Free-tier cloud options might allow only small number of WS</a:t>
            </a:r>
          </a:p>
          <a:p>
            <a:r>
              <a:rPr lang="en-US" dirty="0"/>
              <a:t>Might shut them down automatically if inactive for even short period, e.g. 30-60 seconds</a:t>
            </a:r>
          </a:p>
          <a:p>
            <a:pPr lvl="1"/>
            <a:r>
              <a:rPr lang="en-US" dirty="0"/>
              <a:t>could implement some auto-reconnect when sockets are forcibly closed…</a:t>
            </a:r>
          </a:p>
        </p:txBody>
      </p:sp>
    </p:spTree>
    <p:extLst>
      <p:ext uri="{BB962C8B-B14F-4D97-AF65-F5344CB8AC3E}">
        <p14:creationId xmlns:p14="http://schemas.microsoft.com/office/powerpoint/2010/main" val="34853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See a full working example of a non-trivial, multi-player, online game based on what learned so far in class</a:t>
            </a:r>
          </a:p>
          <a:p>
            <a:r>
              <a:rPr lang="en-US" dirty="0"/>
              <a:t>Learn how to deploy your app on a cloud provider</a:t>
            </a:r>
          </a:p>
          <a:p>
            <a:r>
              <a:rPr lang="en-US" dirty="0"/>
              <a:t>Some discussions on databases… </a:t>
            </a:r>
          </a:p>
        </p:txBody>
      </p:sp>
    </p:spTree>
    <p:extLst>
      <p:ext uri="{BB962C8B-B14F-4D97-AF65-F5344CB8AC3E}">
        <p14:creationId xmlns:p14="http://schemas.microsoft.com/office/powerpoint/2010/main" val="69163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062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1A5-70E5-2144-BFCA-7913129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765-44F9-C940-B40E-7F1805A6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" y="1825625"/>
            <a:ext cx="11806335" cy="4848873"/>
          </a:xfrm>
        </p:spPr>
        <p:txBody>
          <a:bodyPr/>
          <a:lstStyle/>
          <a:p>
            <a:r>
              <a:rPr lang="en-US" dirty="0"/>
              <a:t>Need to store your data somewhere</a:t>
            </a:r>
          </a:p>
          <a:p>
            <a:r>
              <a:rPr lang="en-US" dirty="0"/>
              <a:t>If in memory, lose everything as soon as the app restarts</a:t>
            </a:r>
          </a:p>
          <a:p>
            <a:r>
              <a:rPr lang="en-US" dirty="0"/>
              <a:t>For a full app, you need a database</a:t>
            </a:r>
          </a:p>
          <a:p>
            <a:pPr lvl="1"/>
            <a:r>
              <a:rPr lang="en-US" dirty="0"/>
              <a:t>cloud providers like Heroku give you databases as well</a:t>
            </a:r>
          </a:p>
          <a:p>
            <a:r>
              <a:rPr lang="en-US" dirty="0"/>
              <a:t>We are not going to see databases in this course, but need to briefly discuss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3" y="365125"/>
            <a:ext cx="1172496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3 Rules of Choosing </a:t>
            </a:r>
            <a:r>
              <a:rPr lang="en-US"/>
              <a:t>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825624"/>
            <a:ext cx="11717594" cy="48111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New project or unsure what to do? </a:t>
            </a:r>
            <a:r>
              <a:rPr lang="en-US" b="1" dirty="0"/>
              <a:t>Choose Postgres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are already using </a:t>
            </a:r>
            <a:r>
              <a:rPr lang="en-US" i="1" dirty="0"/>
              <a:t>MySQL</a:t>
            </a:r>
            <a:r>
              <a:rPr lang="en-US" dirty="0"/>
              <a:t> and migration to </a:t>
            </a:r>
            <a:r>
              <a:rPr lang="en-US" i="1" dirty="0"/>
              <a:t>Postgres</a:t>
            </a:r>
            <a:r>
              <a:rPr lang="en-US" dirty="0"/>
              <a:t> would be too expensive, can stick with </a:t>
            </a:r>
            <a:r>
              <a:rPr lang="en-US" i="1" dirty="0"/>
              <a:t>MySQL</a:t>
            </a:r>
            <a:r>
              <a:rPr lang="en-US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have a long experience with databases, know exactly what you are doing, and can measure objectively the performance benefits of different tradeoffs compared to just using </a:t>
            </a:r>
            <a:r>
              <a:rPr lang="en-US" i="1" dirty="0"/>
              <a:t>Postgres</a:t>
            </a:r>
            <a:r>
              <a:rPr lang="en-US" dirty="0"/>
              <a:t>, then, </a:t>
            </a:r>
            <a:r>
              <a:rPr lang="en-US" i="1" dirty="0"/>
              <a:t>and only then</a:t>
            </a:r>
            <a:r>
              <a:rPr lang="en-US" dirty="0"/>
              <a:t>, choose best database for the </a:t>
            </a:r>
            <a:r>
              <a:rPr lang="en-US" i="1" dirty="0"/>
              <a:t>specific</a:t>
            </a:r>
            <a:r>
              <a:rPr lang="en-US" dirty="0"/>
              <a:t> problem you are facing</a:t>
            </a:r>
          </a:p>
        </p:txBody>
      </p:sp>
    </p:spTree>
    <p:extLst>
      <p:ext uri="{BB962C8B-B14F-4D97-AF65-F5344CB8AC3E}">
        <p14:creationId xmlns:p14="http://schemas.microsoft.com/office/powerpoint/2010/main" val="33390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25624"/>
            <a:ext cx="11665974" cy="4811150"/>
          </a:xfrm>
        </p:spPr>
        <p:txBody>
          <a:bodyPr/>
          <a:lstStyle/>
          <a:p>
            <a:r>
              <a:rPr lang="en-US" dirty="0"/>
              <a:t>Open source, but own (and mainly developed) by </a:t>
            </a:r>
            <a:r>
              <a:rPr lang="en-US" i="1" dirty="0"/>
              <a:t>Oracle</a:t>
            </a:r>
            <a:r>
              <a:rPr lang="mr-IN" dirty="0"/>
              <a:t>…</a:t>
            </a:r>
            <a:r>
              <a:rPr lang="en-US" dirty="0"/>
              <a:t> and let’s not forget that one of its main commercial products is </a:t>
            </a:r>
            <a:r>
              <a:rPr lang="en-US" i="1" dirty="0"/>
              <a:t>Oracle Database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so, yes, in theory those 2 databases are competitors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For most use cases, </a:t>
            </a:r>
            <a:r>
              <a:rPr lang="en-US" i="1" dirty="0"/>
              <a:t>MySQL</a:t>
            </a:r>
            <a:r>
              <a:rPr lang="en-US" dirty="0"/>
              <a:t> is on par with </a:t>
            </a:r>
            <a:r>
              <a:rPr lang="en-US" i="1" dirty="0"/>
              <a:t>Postgres, </a:t>
            </a:r>
            <a:r>
              <a:rPr lang="en-US" dirty="0"/>
              <a:t>but usually slower at adding new advanced features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support for NoSQL features like JSON data type, or SQL compliance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128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825624"/>
            <a:ext cx="11887200" cy="4907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famous </a:t>
            </a:r>
            <a:r>
              <a:rPr lang="en-US" i="1" dirty="0"/>
              <a:t>NoSQL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very, very popular in tutorials</a:t>
            </a:r>
            <a:r>
              <a:rPr lang="mr-IN" dirty="0"/>
              <a:t>…</a:t>
            </a:r>
            <a:r>
              <a:rPr lang="en-US" dirty="0"/>
              <a:t> especially in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Meant for </a:t>
            </a:r>
            <a:r>
              <a:rPr lang="en-US" i="1" dirty="0"/>
              <a:t>documents</a:t>
            </a:r>
            <a:r>
              <a:rPr lang="en-US" dirty="0"/>
              <a:t>, not for data with </a:t>
            </a:r>
            <a:r>
              <a:rPr lang="en-US" i="1" dirty="0"/>
              <a:t>relations</a:t>
            </a:r>
          </a:p>
          <a:p>
            <a:pPr lvl="1"/>
            <a:r>
              <a:rPr lang="en-US" dirty="0"/>
              <a:t>Usually documents are in JSON format, where the only relations are hierarchical, </a:t>
            </a:r>
            <a:r>
              <a:rPr lang="en-US" dirty="0" err="1"/>
              <a:t>eg</a:t>
            </a:r>
            <a:r>
              <a:rPr lang="en-US" dirty="0"/>
              <a:t> nested objects</a:t>
            </a:r>
          </a:p>
          <a:p>
            <a:r>
              <a:rPr lang="en-US" dirty="0"/>
              <a:t>Can be </a:t>
            </a:r>
            <a:r>
              <a:rPr lang="en-US" i="1" dirty="0"/>
              <a:t>fast</a:t>
            </a:r>
            <a:r>
              <a:rPr lang="en-US" dirty="0"/>
              <a:t> and </a:t>
            </a:r>
            <a:r>
              <a:rPr lang="en-US" i="1" dirty="0"/>
              <a:t>easy</a:t>
            </a:r>
            <a:r>
              <a:rPr lang="en-US" dirty="0"/>
              <a:t> to set up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but you need to </a:t>
            </a:r>
            <a:r>
              <a:rPr lang="en-US" i="1" dirty="0"/>
              <a:t>sacrifice ACID</a:t>
            </a:r>
            <a:r>
              <a:rPr lang="en-US" dirty="0"/>
              <a:t> for it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when you “save” some data, can be just cached, and not actually saved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ACID transactions added in v4.0, in 2018</a:t>
            </a:r>
            <a:r>
              <a:rPr lang="mr-IN" dirty="0"/>
              <a:t>…</a:t>
            </a:r>
            <a:endParaRPr lang="en-US" dirty="0"/>
          </a:p>
          <a:p>
            <a:r>
              <a:rPr lang="en-US" i="1" dirty="0"/>
              <a:t>Postgres/MySQL</a:t>
            </a:r>
            <a:r>
              <a:rPr lang="en-US" dirty="0"/>
              <a:t> can save JSON fields, and be very fast at it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2014, Postgres was actually faster than MongoDB in benchmarks at dealing with JSON </a:t>
            </a:r>
          </a:p>
        </p:txBody>
      </p:sp>
    </p:spTree>
    <p:extLst>
      <p:ext uri="{BB962C8B-B14F-4D97-AF65-F5344CB8AC3E}">
        <p14:creationId xmlns:p14="http://schemas.microsoft.com/office/powerpoint/2010/main" val="207674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45" y="1825624"/>
            <a:ext cx="11724968" cy="4892266"/>
          </a:xfrm>
        </p:spPr>
        <p:txBody>
          <a:bodyPr>
            <a:normAutofit/>
          </a:bodyPr>
          <a:lstStyle/>
          <a:p>
            <a:r>
              <a:rPr lang="en-US" dirty="0"/>
              <a:t>Might start with JSON </a:t>
            </a:r>
            <a:r>
              <a:rPr lang="en-US" i="1" dirty="0"/>
              <a:t>documents</a:t>
            </a:r>
            <a:r>
              <a:rPr lang="mr-IN" dirty="0"/>
              <a:t>…</a:t>
            </a:r>
            <a:r>
              <a:rPr lang="en-US" dirty="0"/>
              <a:t> but then one day you need to add relations between data: </a:t>
            </a:r>
            <a:r>
              <a:rPr lang="en-US" i="1" dirty="0"/>
              <a:t>you are screwed</a:t>
            </a:r>
          </a:p>
          <a:p>
            <a:pPr lvl="1"/>
            <a:r>
              <a:rPr lang="en-US" dirty="0"/>
              <a:t>“screwed” meaning ending up implementing JOINs at application level, which is a nightmare and very inefficient</a:t>
            </a:r>
            <a:r>
              <a:rPr lang="mr-IN" dirty="0"/>
              <a:t>…</a:t>
            </a:r>
            <a:r>
              <a:rPr lang="en-US" dirty="0"/>
              <a:t> and/or duplicate data, which need to be kept always in sync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Or even worse, choosing </a:t>
            </a:r>
            <a:r>
              <a:rPr lang="en-US" i="1" dirty="0"/>
              <a:t>MongoDB</a:t>
            </a:r>
            <a:r>
              <a:rPr lang="en-US" dirty="0"/>
              <a:t> even when you deal with relational data, just because of </a:t>
            </a:r>
            <a:r>
              <a:rPr lang="en-US" i="1" dirty="0"/>
              <a:t>hype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r>
              <a:rPr lang="en-US" dirty="0"/>
              <a:t>or when you do not really deal with the amount of data of Google/Amazon/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39" y="365125"/>
            <a:ext cx="11481619" cy="1325563"/>
          </a:xfrm>
        </p:spPr>
        <p:txBody>
          <a:bodyPr>
            <a:norm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MongoDB is “Web Scale”!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1825624"/>
            <a:ext cx="11739716" cy="487751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https://www.youtube.com/watch?v=b2F-DItXtZs</a:t>
            </a:r>
          </a:p>
          <a:p>
            <a:r>
              <a:rPr lang="en-US" dirty="0">
                <a:hlinkClick r:id="rId2"/>
              </a:rPr>
              <a:t>http://www.sarahmei.com/blog/2013/11/11/why-you-should-never-use-mongodb/</a:t>
            </a:r>
            <a:endParaRPr lang="en-US" dirty="0"/>
          </a:p>
          <a:p>
            <a:r>
              <a:rPr lang="en-US" b="1" dirty="0"/>
              <a:t>echo  "MongoDB is Web Scale!" &gt; /dev/null</a:t>
            </a:r>
          </a:p>
          <a:p>
            <a:r>
              <a:rPr lang="en-US" dirty="0"/>
              <a:t>Note: video is from 2010. At that time MongoDB was total “</a:t>
            </a:r>
            <a:r>
              <a:rPr lang="en-US" i="1" dirty="0"/>
              <a:t>rubbish</a:t>
            </a:r>
            <a:r>
              <a:rPr lang="en-US" dirty="0"/>
              <a:t>”. Today is better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ACID transactions added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8" y="4859594"/>
            <a:ext cx="2546223" cy="1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Game</a:t>
            </a:r>
          </a:p>
        </p:txBody>
      </p:sp>
    </p:spTree>
    <p:extLst>
      <p:ext uri="{BB962C8B-B14F-4D97-AF65-F5344CB8AC3E}">
        <p14:creationId xmlns:p14="http://schemas.microsoft.com/office/powerpoint/2010/main" val="28180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A39-0984-094B-B78E-AD373ED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Multi-player Connect4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5C36-CF4F-1C4C-9A1B-E6A71CFE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1690688"/>
            <a:ext cx="11744131" cy="5033573"/>
          </a:xfrm>
        </p:spPr>
        <p:txBody>
          <a:bodyPr/>
          <a:lstStyle/>
          <a:p>
            <a:r>
              <a:rPr lang="en-US" dirty="0"/>
              <a:t>Turn-based, but need </a:t>
            </a:r>
            <a:r>
              <a:rPr lang="en-US" i="1" dirty="0" err="1"/>
              <a:t>WebSockets</a:t>
            </a:r>
            <a:r>
              <a:rPr lang="en-US" dirty="0"/>
              <a:t> to get informed when opponent has done his/her move</a:t>
            </a:r>
          </a:p>
          <a:p>
            <a:r>
              <a:rPr lang="en-US" dirty="0"/>
              <a:t>How to pair players on different machines?</a:t>
            </a:r>
          </a:p>
          <a:p>
            <a:r>
              <a:rPr lang="en-US" dirty="0"/>
              <a:t>How to prevent cheating?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344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5"/>
            <a:ext cx="10515600" cy="11865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 API call to start match, same endpoint (</a:t>
            </a:r>
            <a:r>
              <a:rPr lang="en-US" dirty="0" err="1"/>
              <a:t>IP:port</a:t>
            </a:r>
            <a:r>
              <a:rPr lang="en-US" dirty="0"/>
              <a:t>)</a:t>
            </a:r>
          </a:p>
          <a:p>
            <a:r>
              <a:rPr lang="en-US" dirty="0"/>
              <a:t>Put on queue until at least 2 players</a:t>
            </a:r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39110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218330" y="2980528"/>
            <a:ext cx="3286647" cy="1264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5005" y="5598024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</a:t>
            </a:r>
            <a:r>
              <a:rPr lang="en-US" sz="2000" dirty="0"/>
              <a:t> /</a:t>
            </a:r>
            <a:r>
              <a:rPr lang="en-US" sz="2000" dirty="0" err="1"/>
              <a:t>api</a:t>
            </a:r>
            <a:r>
              <a:rPr lang="en-US" sz="2000" dirty="0"/>
              <a:t>/match</a:t>
            </a:r>
          </a:p>
        </p:txBody>
      </p: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05204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490986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245484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5005" y="2692889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</a:t>
            </a:r>
            <a:r>
              <a:rPr lang="en-US" sz="2000" dirty="0"/>
              <a:t> /</a:t>
            </a:r>
            <a:r>
              <a:rPr lang="en-US" sz="2000" dirty="0" err="1"/>
              <a:t>api</a:t>
            </a:r>
            <a:r>
              <a:rPr lang="en-US" sz="2000" dirty="0"/>
              <a:t>/match</a:t>
            </a:r>
          </a:p>
        </p:txBody>
      </p:sp>
    </p:spTree>
    <p:extLst>
      <p:ext uri="{BB962C8B-B14F-4D97-AF65-F5344CB8AC3E}">
        <p14:creationId xmlns:p14="http://schemas.microsoft.com/office/powerpoint/2010/main" val="26548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4"/>
            <a:ext cx="11519648" cy="24272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match starts, </a:t>
            </a:r>
            <a:r>
              <a:rPr lang="en-US" b="1" dirty="0"/>
              <a:t>each player</a:t>
            </a:r>
            <a:r>
              <a:rPr lang="en-US" dirty="0"/>
              <a:t> creates a </a:t>
            </a:r>
            <a:r>
              <a:rPr lang="en-US" i="1" dirty="0" err="1"/>
              <a:t>WebSocket</a:t>
            </a:r>
            <a:r>
              <a:rPr lang="en-US" i="1" dirty="0"/>
              <a:t> </a:t>
            </a:r>
            <a:r>
              <a:rPr lang="en-US" dirty="0"/>
              <a:t>toward the server</a:t>
            </a:r>
          </a:p>
          <a:p>
            <a:r>
              <a:rPr lang="en-US" dirty="0"/>
              <a:t>To avoid cheating, the </a:t>
            </a:r>
            <a:r>
              <a:rPr lang="en-US" b="1" dirty="0"/>
              <a:t>state</a:t>
            </a:r>
            <a:r>
              <a:rPr lang="en-US" dirty="0"/>
              <a:t> of the match is on server, the players only see a </a:t>
            </a:r>
            <a:r>
              <a:rPr lang="en-US" b="1" dirty="0"/>
              <a:t>view</a:t>
            </a:r>
            <a:r>
              <a:rPr lang="en-US" dirty="0"/>
              <a:t> of it (recall users can do whatever on his/her browser…)</a:t>
            </a:r>
          </a:p>
          <a:p>
            <a:r>
              <a:rPr lang="en-US" dirty="0"/>
              <a:t>Match state: </a:t>
            </a:r>
            <a:r>
              <a:rPr lang="en-US" b="1" dirty="0"/>
              <a:t>board</a:t>
            </a:r>
            <a:r>
              <a:rPr lang="en-US" dirty="0"/>
              <a:t> plus 2 </a:t>
            </a:r>
            <a:r>
              <a:rPr lang="en-US" i="1" dirty="0" err="1"/>
              <a:t>WebSockets</a:t>
            </a:r>
            <a:r>
              <a:rPr lang="en-US" dirty="0"/>
              <a:t> for the 2 players </a:t>
            </a:r>
          </a:p>
          <a:p>
            <a:r>
              <a:rPr lang="en-US" dirty="0"/>
              <a:t>At each state change on server, opponent gets informed via </a:t>
            </a:r>
            <a:r>
              <a:rPr lang="en-US" i="1" dirty="0" err="1"/>
              <a:t>WebSocket</a:t>
            </a:r>
            <a:endParaRPr lang="en-US" i="1" dirty="0"/>
          </a:p>
          <a:p>
            <a:r>
              <a:rPr lang="en-US" dirty="0"/>
              <a:t>Actions out of sequence must be discarded (possible cheater)</a:t>
            </a:r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997625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324556" y="3647780"/>
            <a:ext cx="3180421" cy="1204220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65855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551637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852000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3261" y="3574979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WebSocket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3261" y="5743043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WebSocket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01" y="1825624"/>
            <a:ext cx="11771005" cy="4918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match with id </a:t>
            </a:r>
            <a:r>
              <a:rPr lang="en-US" b="1" dirty="0"/>
              <a:t>X</a:t>
            </a:r>
            <a:r>
              <a:rPr lang="en-US" dirty="0"/>
              <a:t> between players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r>
              <a:rPr lang="en-US" dirty="0"/>
              <a:t>How does server know that incoming </a:t>
            </a:r>
            <a:r>
              <a:rPr lang="en-US" i="1" dirty="0" err="1"/>
              <a:t>WebSocket</a:t>
            </a:r>
            <a:r>
              <a:rPr lang="en-US" dirty="0"/>
              <a:t> request for player </a:t>
            </a:r>
            <a:r>
              <a:rPr lang="en-US" b="1" dirty="0"/>
              <a:t>A</a:t>
            </a:r>
            <a:r>
              <a:rPr lang="en-US" dirty="0"/>
              <a:t> on match </a:t>
            </a:r>
            <a:r>
              <a:rPr lang="en-US" b="1" dirty="0"/>
              <a:t>X</a:t>
            </a:r>
            <a:r>
              <a:rPr lang="en-US" dirty="0"/>
              <a:t> is actually made by player </a:t>
            </a:r>
            <a:r>
              <a:rPr lang="en-US" b="1" dirty="0"/>
              <a:t>A</a:t>
            </a:r>
            <a:r>
              <a:rPr lang="en-US" dirty="0"/>
              <a:t>??? </a:t>
            </a:r>
          </a:p>
          <a:p>
            <a:r>
              <a:rPr lang="en-US" dirty="0"/>
              <a:t>At least 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 first WS message is in HTTP, can use same </a:t>
            </a:r>
            <a:r>
              <a:rPr lang="en-US" dirty="0" err="1"/>
              <a:t>auth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unique, one-time-use random token</a:t>
            </a:r>
            <a:r>
              <a:rPr lang="en-US" dirty="0"/>
              <a:t> in a </a:t>
            </a:r>
            <a:r>
              <a:rPr lang="en-US" b="1" dirty="0"/>
              <a:t>secured</a:t>
            </a:r>
            <a:r>
              <a:rPr lang="en-US" dirty="0"/>
              <a:t> way for </a:t>
            </a:r>
            <a:r>
              <a:rPr lang="en-US" b="1" dirty="0"/>
              <a:t>A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authed</a:t>
            </a:r>
            <a:r>
              <a:rPr lang="en-US" dirty="0"/>
              <a:t> REST endpoint), associate such token to </a:t>
            </a:r>
            <a:r>
              <a:rPr lang="en-US" b="1" dirty="0"/>
              <a:t>A</a:t>
            </a:r>
            <a:r>
              <a:rPr lang="en-US" dirty="0"/>
              <a:t> on server, </a:t>
            </a:r>
            <a:r>
              <a:rPr lang="en-US" dirty="0" err="1"/>
              <a:t>auth</a:t>
            </a:r>
            <a:r>
              <a:rPr lang="en-US" dirty="0"/>
              <a:t> the WS when such token is provided  </a:t>
            </a:r>
          </a:p>
          <a:p>
            <a:pPr lvl="2"/>
            <a:r>
              <a:rPr lang="en-US" dirty="0"/>
              <a:t>This is a more general approach, not tied to implementation details of how the WS is established </a:t>
            </a:r>
          </a:p>
          <a:p>
            <a:pPr lvl="2"/>
            <a:r>
              <a:rPr lang="en-US" dirty="0"/>
              <a:t>Recall that WS is for a single user (own TCP socket), so need </a:t>
            </a:r>
            <a:r>
              <a:rPr lang="en-US" dirty="0" err="1"/>
              <a:t>auth</a:t>
            </a:r>
            <a:r>
              <a:rPr lang="en-US" dirty="0"/>
              <a:t> only once, and not like on every single request like in HTTP (</a:t>
            </a:r>
            <a:r>
              <a:rPr lang="en-US" dirty="0" err="1"/>
              <a:t>eg</a:t>
            </a:r>
            <a:r>
              <a:rPr lang="en-US" dirty="0"/>
              <a:t> using cookies)</a:t>
            </a:r>
          </a:p>
        </p:txBody>
      </p:sp>
    </p:spTree>
    <p:extLst>
      <p:ext uri="{BB962C8B-B14F-4D97-AF65-F5344CB8AC3E}">
        <p14:creationId xmlns:p14="http://schemas.microsoft.com/office/powerpoint/2010/main" val="53708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7" y="1825625"/>
            <a:ext cx="11750798" cy="4918706"/>
          </a:xfrm>
        </p:spPr>
        <p:txBody>
          <a:bodyPr/>
          <a:lstStyle/>
          <a:p>
            <a:r>
              <a:rPr lang="en-US" dirty="0"/>
              <a:t>WSs are </a:t>
            </a:r>
            <a:r>
              <a:rPr lang="en-US" b="1" dirty="0"/>
              <a:t>EXPENSIVE</a:t>
            </a:r>
            <a:r>
              <a:rPr lang="en-US" dirty="0"/>
              <a:t>, as TCP sockets are OS resources</a:t>
            </a:r>
            <a:endParaRPr lang="en-US" b="1" dirty="0"/>
          </a:p>
          <a:p>
            <a:r>
              <a:rPr lang="en-US" dirty="0"/>
              <a:t>Need to keep open a TCP socket </a:t>
            </a:r>
            <a:r>
              <a:rPr lang="en-US" b="1" dirty="0"/>
              <a:t>for each</a:t>
            </a:r>
            <a:r>
              <a:rPr lang="en-US" dirty="0"/>
              <a:t> WS</a:t>
            </a:r>
          </a:p>
          <a:p>
            <a:r>
              <a:rPr lang="en-US" dirty="0"/>
              <a:t>In HTTP, if running out of ports, can close TCP after resolving each incoming request</a:t>
            </a:r>
          </a:p>
          <a:p>
            <a:pPr lvl="1"/>
            <a:r>
              <a:rPr lang="en-US" dirty="0"/>
              <a:t>Recall a TCP connection is defined by 4 coordinates: IP and port of client, and IP and port of server</a:t>
            </a:r>
          </a:p>
          <a:p>
            <a:pPr lvl="1"/>
            <a:r>
              <a:rPr lang="en-US"/>
              <a:t>Ie</a:t>
            </a:r>
            <a:r>
              <a:rPr lang="en-US" dirty="0"/>
              <a:t>, in HTTP keeping a TCP on after a request is only for performance reasons, </a:t>
            </a:r>
            <a:r>
              <a:rPr lang="en-US" dirty="0" err="1"/>
              <a:t>eg</a:t>
            </a:r>
            <a:r>
              <a:rPr lang="en-US" dirty="0"/>
              <a:t> if expecting other following requests</a:t>
            </a:r>
          </a:p>
          <a:p>
            <a:pPr lvl="2"/>
            <a:r>
              <a:rPr lang="en-US" dirty="0"/>
              <a:t>See also: “</a:t>
            </a:r>
            <a:r>
              <a:rPr lang="en-US" i="1" dirty="0"/>
              <a:t>Connection: Keep-Alive</a:t>
            </a:r>
            <a:r>
              <a:rPr lang="en-US" dirty="0"/>
              <a:t>”  HTTP header</a:t>
            </a:r>
          </a:p>
        </p:txBody>
      </p:sp>
    </p:spTree>
    <p:extLst>
      <p:ext uri="{BB962C8B-B14F-4D97-AF65-F5344CB8AC3E}">
        <p14:creationId xmlns:p14="http://schemas.microsoft.com/office/powerpoint/2010/main" val="164275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11" y="1825625"/>
            <a:ext cx="11700279" cy="4832824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can be different types of communications between a client and server over WS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many different functionalities and operations</a:t>
            </a:r>
          </a:p>
          <a:p>
            <a:r>
              <a:rPr lang="en-US" dirty="0"/>
              <a:t>Too expensive to open a different TCP socket for each operation</a:t>
            </a:r>
          </a:p>
          <a:p>
            <a:r>
              <a:rPr lang="en-US" b="1" dirty="0"/>
              <a:t>Must re-use same WS </a:t>
            </a:r>
            <a:r>
              <a:rPr lang="en-US" dirty="0"/>
              <a:t>for each different kind of operation</a:t>
            </a:r>
          </a:p>
          <a:p>
            <a:r>
              <a:rPr lang="en-US" dirty="0"/>
              <a:t>(Simple) Solution: wrap JSON data into an object defining a discriminating “</a:t>
            </a:r>
            <a:r>
              <a:rPr lang="en-US" i="1" dirty="0"/>
              <a:t>topic</a:t>
            </a:r>
            <a:r>
              <a:rPr lang="en-US" dirty="0"/>
              <a:t>” field, which identifies the operation </a:t>
            </a:r>
          </a:p>
          <a:p>
            <a:pPr lvl="1"/>
            <a:r>
              <a:rPr lang="en-US" dirty="0"/>
              <a:t>Note: there are more sophisticated message protocols like STOMP</a:t>
            </a:r>
          </a:p>
          <a:p>
            <a:r>
              <a:rPr lang="en-US" dirty="0"/>
              <a:t>Server will decide what to execute based on topic’s field value</a:t>
            </a:r>
          </a:p>
        </p:txBody>
      </p:sp>
    </p:spTree>
    <p:extLst>
      <p:ext uri="{BB962C8B-B14F-4D97-AF65-F5344CB8AC3E}">
        <p14:creationId xmlns:p14="http://schemas.microsoft.com/office/powerpoint/2010/main" val="208859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16374</TotalTime>
  <Words>1533</Words>
  <Application>Microsoft Office PowerPoint</Application>
  <PresentationFormat>Widescreen</PresentationFormat>
  <Paragraphs>140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Web Development and API Design  Lesson 12:  Online Multi-Player Game</vt:lpstr>
      <vt:lpstr>Goals</vt:lpstr>
      <vt:lpstr>Online Game</vt:lpstr>
      <vt:lpstr>Multi-player Connect4</vt:lpstr>
      <vt:lpstr>PowerPoint Presentation</vt:lpstr>
      <vt:lpstr>PowerPoint Presentation</vt:lpstr>
      <vt:lpstr>WebSocket Security</vt:lpstr>
      <vt:lpstr>WebSocket Cost</vt:lpstr>
      <vt:lpstr>WebSocket Topics</vt:lpstr>
      <vt:lpstr>Example</vt:lpstr>
      <vt:lpstr>Cloud Deployment</vt:lpstr>
      <vt:lpstr>Cloud Deployment</vt:lpstr>
      <vt:lpstr>Definition of “Cloud”</vt:lpstr>
      <vt:lpstr>Heroku</vt:lpstr>
      <vt:lpstr>Using Heroku</vt:lpstr>
      <vt:lpstr>From Command Line (CLI)</vt:lpstr>
      <vt:lpstr>Settings</vt:lpstr>
      <vt:lpstr>PowerPoint Presentation</vt:lpstr>
      <vt:lpstr>Cloud and WebSockets</vt:lpstr>
      <vt:lpstr>Databases</vt:lpstr>
      <vt:lpstr>Why Databases?</vt:lpstr>
      <vt:lpstr>The 3 Rules of Choosing a Database</vt:lpstr>
      <vt:lpstr>Example: MySQL</vt:lpstr>
      <vt:lpstr>Example: MongoDB</vt:lpstr>
      <vt:lpstr>MongoDB Cont.</vt:lpstr>
      <vt:lpstr>But… MongoDB is “Web Scale”!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822</cp:revision>
  <cp:lastPrinted>2018-11-04T17:07:26Z</cp:lastPrinted>
  <dcterms:created xsi:type="dcterms:W3CDTF">2017-12-10T14:32:25Z</dcterms:created>
  <dcterms:modified xsi:type="dcterms:W3CDTF">2021-01-01T18:04:41Z</dcterms:modified>
</cp:coreProperties>
</file>