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86" r:id="rId4"/>
    <p:sldId id="287" r:id="rId5"/>
    <p:sldId id="288" r:id="rId6"/>
    <p:sldId id="289" r:id="rId7"/>
    <p:sldId id="290" r:id="rId8"/>
    <p:sldId id="291" r:id="rId9"/>
    <p:sldId id="292" r:id="rId10"/>
    <p:sldId id="293" r:id="rId11"/>
    <p:sldId id="323" r:id="rId12"/>
    <p:sldId id="294" r:id="rId13"/>
    <p:sldId id="295" r:id="rId14"/>
    <p:sldId id="296" r:id="rId15"/>
    <p:sldId id="297" r:id="rId16"/>
    <p:sldId id="298" r:id="rId17"/>
    <p:sldId id="299" r:id="rId18"/>
    <p:sldId id="326" r:id="rId19"/>
    <p:sldId id="327" r:id="rId20"/>
    <p:sldId id="328" r:id="rId21"/>
    <p:sldId id="329" r:id="rId22"/>
    <p:sldId id="330" r:id="rId23"/>
    <p:sldId id="333" r:id="rId24"/>
    <p:sldId id="334" r:id="rId25"/>
    <p:sldId id="335" r:id="rId26"/>
    <p:sldId id="331" r:id="rId27"/>
    <p:sldId id="336" r:id="rId28"/>
    <p:sldId id="303" r:id="rId29"/>
    <p:sldId id="304" r:id="rId30"/>
    <p:sldId id="305" r:id="rId31"/>
    <p:sldId id="306" r:id="rId32"/>
    <p:sldId id="307" r:id="rId33"/>
    <p:sldId id="308" r:id="rId34"/>
    <p:sldId id="309" r:id="rId35"/>
    <p:sldId id="310" r:id="rId36"/>
    <p:sldId id="324" r:id="rId37"/>
    <p:sldId id="325" r:id="rId38"/>
    <p:sldId id="311" r:id="rId39"/>
    <p:sldId id="312" r:id="rId40"/>
    <p:sldId id="313" r:id="rId41"/>
    <p:sldId id="338" r:id="rId42"/>
    <p:sldId id="339" r:id="rId43"/>
    <p:sldId id="340" r:id="rId44"/>
    <p:sldId id="341" r:id="rId45"/>
    <p:sldId id="343" r:id="rId46"/>
    <p:sldId id="342" r:id="rId47"/>
    <p:sldId id="344" r:id="rId48"/>
    <p:sldId id="345" r:id="rId49"/>
    <p:sldId id="346" r:id="rId50"/>
    <p:sldId id="348" r:id="rId51"/>
    <p:sldId id="347" r:id="rId52"/>
    <p:sldId id="349" r:id="rId53"/>
    <p:sldId id="350" r:id="rId54"/>
    <p:sldId id="352" r:id="rId55"/>
    <p:sldId id="353" r:id="rId56"/>
    <p:sldId id="351" r:id="rId57"/>
    <p:sldId id="354" r:id="rId58"/>
    <p:sldId id="355" r:id="rId59"/>
    <p:sldId id="356" r:id="rId60"/>
    <p:sldId id="357" r:id="rId61"/>
    <p:sldId id="266" r:id="rId62"/>
    <p:sldId id="358" r:id="rId63"/>
    <p:sldId id="359" r:id="rId64"/>
    <p:sldId id="36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86"/>
            <p14:sldId id="287"/>
            <p14:sldId id="288"/>
            <p14:sldId id="289"/>
            <p14:sldId id="290"/>
            <p14:sldId id="291"/>
            <p14:sldId id="292"/>
            <p14:sldId id="293"/>
            <p14:sldId id="323"/>
            <p14:sldId id="294"/>
            <p14:sldId id="295"/>
            <p14:sldId id="296"/>
            <p14:sldId id="297"/>
            <p14:sldId id="298"/>
            <p14:sldId id="299"/>
            <p14:sldId id="326"/>
            <p14:sldId id="327"/>
            <p14:sldId id="328"/>
            <p14:sldId id="329"/>
            <p14:sldId id="330"/>
            <p14:sldId id="333"/>
            <p14:sldId id="334"/>
            <p14:sldId id="335"/>
            <p14:sldId id="331"/>
            <p14:sldId id="336"/>
            <p14:sldId id="303"/>
            <p14:sldId id="304"/>
            <p14:sldId id="305"/>
            <p14:sldId id="306"/>
            <p14:sldId id="307"/>
            <p14:sldId id="308"/>
            <p14:sldId id="309"/>
            <p14:sldId id="310"/>
            <p14:sldId id="324"/>
            <p14:sldId id="325"/>
            <p14:sldId id="311"/>
            <p14:sldId id="312"/>
            <p14:sldId id="313"/>
            <p14:sldId id="338"/>
            <p14:sldId id="339"/>
            <p14:sldId id="340"/>
            <p14:sldId id="341"/>
            <p14:sldId id="343"/>
            <p14:sldId id="342"/>
            <p14:sldId id="344"/>
            <p14:sldId id="345"/>
            <p14:sldId id="346"/>
            <p14:sldId id="348"/>
            <p14:sldId id="347"/>
            <p14:sldId id="349"/>
            <p14:sldId id="350"/>
            <p14:sldId id="352"/>
            <p14:sldId id="353"/>
            <p14:sldId id="351"/>
            <p14:sldId id="354"/>
            <p14:sldId id="355"/>
            <p14:sldId id="356"/>
            <p14:sldId id="357"/>
            <p14:sldId id="266"/>
            <p14:sldId id="358"/>
            <p14:sldId id="359"/>
            <p14:sldId id="3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8"/>
    <p:restoredTop sz="94603"/>
  </p:normalViewPr>
  <p:slideViewPr>
    <p:cSldViewPr snapToGrid="0" snapToObjects="1">
      <p:cViewPr varScale="1">
        <p:scale>
          <a:sx n="142" d="100"/>
          <a:sy n="142" d="100"/>
        </p:scale>
        <p:origin x="11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25-Feb-19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2</a:t>
            </a:fld>
            <a:endParaRPr lang="en-US"/>
          </a:p>
        </p:txBody>
      </p:sp>
    </p:spTree>
    <p:extLst>
      <p:ext uri="{BB962C8B-B14F-4D97-AF65-F5344CB8AC3E}">
        <p14:creationId xmlns:p14="http://schemas.microsoft.com/office/powerpoint/2010/main" val="202613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0176DD-7121-4DCA-A03E-FE630FE84AF0}" type="slidenum">
              <a:rPr lang="en-US" smtClean="0"/>
              <a:t>14</a:t>
            </a:fld>
            <a:endParaRPr lang="en-US"/>
          </a:p>
        </p:txBody>
      </p:sp>
    </p:spTree>
    <p:extLst>
      <p:ext uri="{BB962C8B-B14F-4D97-AF65-F5344CB8AC3E}">
        <p14:creationId xmlns:p14="http://schemas.microsoft.com/office/powerpoint/2010/main" val="31617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1812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44</a:t>
            </a:fld>
            <a:endParaRPr lang="en-US"/>
          </a:p>
        </p:txBody>
      </p:sp>
    </p:spTree>
    <p:extLst>
      <p:ext uri="{BB962C8B-B14F-4D97-AF65-F5344CB8AC3E}">
        <p14:creationId xmlns:p14="http://schemas.microsoft.com/office/powerpoint/2010/main" val="157680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25-Feb-19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25-Feb-19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25-Feb-19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25-Feb-19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25-Feb-19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25-Feb-19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25-Feb-19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25-Feb-19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25-Feb-19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25-Feb-19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25-Feb-19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25-Feb-19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smtClean="0"/>
              <a:t>Web Development and API Design</a:t>
            </a:r>
            <a:br>
              <a:rPr lang="en-US" sz="6600" dirty="0" smtClean="0"/>
            </a:br>
            <a:r>
              <a:rPr lang="en-US" sz="6600" dirty="0" smtClean="0"/>
              <a:t/>
            </a:r>
            <a:br>
              <a:rPr lang="en-US" sz="6600" dirty="0" smtClean="0"/>
            </a:br>
            <a:r>
              <a:rPr lang="en-US" sz="6600" dirty="0" smtClean="0"/>
              <a:t>Lesson 08</a:t>
            </a:r>
            <a:r>
              <a:rPr lang="en-US" sz="6600" dirty="0"/>
              <a:t>: </a:t>
            </a:r>
            <a:r>
              <a:rPr lang="en-US" sz="6600" dirty="0" smtClean="0"/>
              <a:t/>
            </a:r>
            <a:br>
              <a:rPr lang="en-US" sz="6600" dirty="0" smtClean="0"/>
            </a:br>
            <a:r>
              <a:rPr lang="en-US" sz="6600" dirty="0" smtClean="0"/>
              <a:t>Authentication </a:t>
            </a:r>
            <a:r>
              <a:rPr lang="en-US" sz="6600" dirty="0"/>
              <a:t>and CSRF</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a:t>
            </a:r>
            <a:r>
              <a:rPr lang="en-US" dirty="0" smtClean="0"/>
              <a:t>rof. Andrea </a:t>
            </a:r>
            <a:r>
              <a:rPr lang="en-US" dirty="0" err="1" smtClean="0"/>
              <a:t>Arcuri</a:t>
            </a:r>
            <a:endParaRPr lang="en-US" dirty="0" smtClean="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a:t>C</a:t>
            </a:r>
            <a:r>
              <a:rPr lang="en-US" dirty="0" smtClean="0"/>
              <a:t>ertification </a:t>
            </a:r>
            <a:r>
              <a:rPr lang="en-US" dirty="0"/>
              <a:t>F</a:t>
            </a:r>
            <a:r>
              <a:rPr lang="en-US" dirty="0" smtClean="0"/>
              <a:t>ails</a:t>
            </a:r>
            <a:endParaRPr lang="en-US" dirty="0"/>
          </a:p>
        </p:txBody>
      </p:sp>
      <p:sp>
        <p:nvSpPr>
          <p:cNvPr id="3" name="Content Placeholder 2"/>
          <p:cNvSpPr>
            <a:spLocks noGrp="1"/>
          </p:cNvSpPr>
          <p:nvPr>
            <p:ph idx="1"/>
          </p:nvPr>
        </p:nvSpPr>
        <p:spPr>
          <a:xfrm>
            <a:off x="117987" y="1825625"/>
            <a:ext cx="11887200" cy="4671040"/>
          </a:xfrm>
        </p:spPr>
        <p:txBody>
          <a:bodyPr>
            <a:normAutofit fontScale="92500" lnSpcReduction="20000"/>
          </a:bodyPr>
          <a:lstStyle/>
          <a:p>
            <a:r>
              <a:rPr lang="en-US" dirty="0" smtClean="0"/>
              <a:t>2 main possibilities</a:t>
            </a:r>
          </a:p>
          <a:p>
            <a:r>
              <a:rPr lang="en-US" dirty="0" smtClean="0"/>
              <a:t>1) Expired certificate: developers have not renewed their certificates with the CA </a:t>
            </a:r>
          </a:p>
          <a:p>
            <a:r>
              <a:rPr lang="en-US" dirty="0" smtClean="0"/>
              <a:t>2) Man-in-the-middle attack</a:t>
            </a:r>
          </a:p>
          <a:p>
            <a:pPr lvl="1"/>
            <a:r>
              <a:rPr lang="en-US" dirty="0" smtClean="0"/>
              <a:t>Trying to pretend to be the web app you want to connect to, so can steal your login/password, </a:t>
            </a:r>
            <a:r>
              <a:rPr lang="en-US" dirty="0" err="1" smtClean="0"/>
              <a:t>eg</a:t>
            </a:r>
            <a:r>
              <a:rPr lang="en-US" dirty="0" smtClean="0"/>
              <a:t> by serving a fake login page that is equal to the original one</a:t>
            </a:r>
          </a:p>
          <a:p>
            <a:pPr lvl="1"/>
            <a:r>
              <a:rPr lang="en-US" dirty="0" smtClean="0"/>
              <a:t>Easy way to do such attack? Use a router, have an open </a:t>
            </a:r>
            <a:r>
              <a:rPr lang="en-US" dirty="0" err="1" smtClean="0"/>
              <a:t>WiFi</a:t>
            </a:r>
            <a:r>
              <a:rPr lang="en-US" dirty="0" smtClean="0"/>
              <a:t> called “Free </a:t>
            </a:r>
            <a:r>
              <a:rPr lang="en-US" dirty="0" err="1" smtClean="0"/>
              <a:t>WiFi</a:t>
            </a:r>
            <a:r>
              <a:rPr lang="en-US" dirty="0" smtClean="0"/>
              <a:t>”, go close to a bar/restaurant, and wait for people to connect to it, give them fake pages with fake certificates, and wait for those people to click “Proceed” when browser complains about certificate is invalid  </a:t>
            </a:r>
          </a:p>
          <a:p>
            <a:pPr lvl="1"/>
            <a:r>
              <a:rPr lang="en-US" b="1" dirty="0" smtClean="0"/>
              <a:t>NEVER PRESS “PROCEED” WITH INVALID CERTIFICATE ON UNTRUSTED NETWORK!!! </a:t>
            </a:r>
            <a:r>
              <a:rPr lang="en-US" dirty="0" smtClean="0"/>
              <a:t>And if you really have to, do not provide any sensitive information, </a:t>
            </a:r>
            <a:r>
              <a:rPr lang="en-US" dirty="0" err="1" smtClean="0"/>
              <a:t>eg</a:t>
            </a:r>
            <a:r>
              <a:rPr lang="en-US" dirty="0" smtClean="0"/>
              <a:t> passwords, although it would be still a problem with cookies…</a:t>
            </a:r>
            <a:endParaRPr lang="en-US" b="1" dirty="0"/>
          </a:p>
        </p:txBody>
      </p:sp>
    </p:spTree>
    <p:extLst>
      <p:ext uri="{BB962C8B-B14F-4D97-AF65-F5344CB8AC3E}">
        <p14:creationId xmlns:p14="http://schemas.microsoft.com/office/powerpoint/2010/main" val="37910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in This Course</a:t>
            </a:r>
            <a:endParaRPr lang="en-US" dirty="0"/>
          </a:p>
        </p:txBody>
      </p:sp>
      <p:sp>
        <p:nvSpPr>
          <p:cNvPr id="3" name="Content Placeholder 2"/>
          <p:cNvSpPr>
            <a:spLocks noGrp="1"/>
          </p:cNvSpPr>
          <p:nvPr>
            <p:ph idx="1"/>
          </p:nvPr>
        </p:nvSpPr>
        <p:spPr>
          <a:xfrm>
            <a:off x="386297" y="1825624"/>
            <a:ext cx="11579140" cy="4804998"/>
          </a:xfrm>
        </p:spPr>
        <p:txBody>
          <a:bodyPr/>
          <a:lstStyle/>
          <a:p>
            <a:r>
              <a:rPr lang="en-US" dirty="0" smtClean="0"/>
              <a:t>When building and testing apps locally, we will use HTTP</a:t>
            </a:r>
          </a:p>
          <a:p>
            <a:pPr lvl="1"/>
            <a:r>
              <a:rPr lang="en-US" dirty="0" smtClean="0"/>
              <a:t>dealing with HTTP</a:t>
            </a:r>
            <a:r>
              <a:rPr lang="en-US" b="1" dirty="0" smtClean="0"/>
              <a:t>S</a:t>
            </a:r>
            <a:r>
              <a:rPr lang="en-US" dirty="0" smtClean="0"/>
              <a:t> would add a lot of complications</a:t>
            </a:r>
          </a:p>
          <a:p>
            <a:r>
              <a:rPr lang="en-US" dirty="0" smtClean="0"/>
              <a:t>But, when we will deploy apps in the “</a:t>
            </a:r>
            <a:r>
              <a:rPr lang="en-US" i="1" dirty="0" smtClean="0"/>
              <a:t>cloud</a:t>
            </a:r>
            <a:r>
              <a:rPr lang="en-US" dirty="0" smtClean="0"/>
              <a:t>”, those will be behind gateways using HTTP</a:t>
            </a:r>
            <a:r>
              <a:rPr lang="en-US" b="1" dirty="0" smtClean="0"/>
              <a:t>S</a:t>
            </a:r>
          </a:p>
          <a:p>
            <a:pPr lvl="1"/>
            <a:r>
              <a:rPr lang="en-US" dirty="0" smtClean="0"/>
              <a:t>we will not need to do anything special to handle it</a:t>
            </a:r>
            <a:endParaRPr lang="en-US" dirty="0"/>
          </a:p>
        </p:txBody>
      </p:sp>
    </p:spTree>
    <p:extLst>
      <p:ext uri="{BB962C8B-B14F-4D97-AF65-F5344CB8AC3E}">
        <p14:creationId xmlns:p14="http://schemas.microsoft.com/office/powerpoint/2010/main" val="32441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96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Authentication/Authorization</a:t>
            </a:r>
            <a:endParaRPr lang="en-US" dirty="0"/>
          </a:p>
        </p:txBody>
      </p:sp>
      <p:sp>
        <p:nvSpPr>
          <p:cNvPr id="3" name="Content Placeholder 2"/>
          <p:cNvSpPr>
            <a:spLocks noGrp="1"/>
          </p:cNvSpPr>
          <p:nvPr>
            <p:ph idx="1"/>
          </p:nvPr>
        </p:nvSpPr>
        <p:spPr>
          <a:xfrm>
            <a:off x="256373" y="1825625"/>
            <a:ext cx="11776105" cy="4874278"/>
          </a:xfrm>
        </p:spPr>
        <p:txBody>
          <a:bodyPr>
            <a:normAutofit lnSpcReduction="10000"/>
          </a:bodyPr>
          <a:lstStyle/>
          <a:p>
            <a:r>
              <a:rPr lang="en-US" b="1" dirty="0" smtClean="0"/>
              <a:t>Authentication</a:t>
            </a:r>
            <a:r>
              <a:rPr lang="en-US" dirty="0" smtClean="0"/>
              <a:t>: </a:t>
            </a:r>
          </a:p>
          <a:p>
            <a:pPr lvl="1"/>
            <a:r>
              <a:rPr lang="en-US" dirty="0" smtClean="0"/>
              <a:t>do I know who a user X is? </a:t>
            </a:r>
          </a:p>
          <a:p>
            <a:pPr lvl="1"/>
            <a:r>
              <a:rPr lang="en-US" dirty="0"/>
              <a:t>h</a:t>
            </a:r>
            <a:r>
              <a:rPr lang="en-US" dirty="0" smtClean="0"/>
              <a:t>ow to distinguish X from a different user Y?</a:t>
            </a:r>
          </a:p>
          <a:p>
            <a:r>
              <a:rPr lang="en-US" b="1" dirty="0" smtClean="0"/>
              <a:t>Authorization</a:t>
            </a:r>
            <a:r>
              <a:rPr lang="en-US" dirty="0" smtClean="0"/>
              <a:t>: </a:t>
            </a:r>
          </a:p>
          <a:p>
            <a:pPr lvl="1"/>
            <a:r>
              <a:rPr lang="en-US" dirty="0" smtClean="0"/>
              <a:t>once I know that the current user is X, what is X allowed to do?</a:t>
            </a:r>
          </a:p>
          <a:p>
            <a:pPr lvl="1"/>
            <a:r>
              <a:rPr lang="en-US" dirty="0" smtClean="0"/>
              <a:t>can s/he delete data? </a:t>
            </a:r>
          </a:p>
          <a:p>
            <a:pPr lvl="1"/>
            <a:r>
              <a:rPr lang="en-US" dirty="0"/>
              <a:t>c</a:t>
            </a:r>
            <a:r>
              <a:rPr lang="en-US" dirty="0" smtClean="0"/>
              <a:t>an s/he see data of other users?</a:t>
            </a:r>
          </a:p>
          <a:p>
            <a:pPr lvl="1"/>
            <a:r>
              <a:rPr lang="en-US" dirty="0" smtClean="0"/>
              <a:t>etc. </a:t>
            </a:r>
          </a:p>
          <a:p>
            <a:r>
              <a:rPr lang="en-US" dirty="0" smtClean="0"/>
              <a:t>Of course, they only make sense with encryption (</a:t>
            </a:r>
            <a:r>
              <a:rPr lang="en-US" dirty="0" err="1" smtClean="0"/>
              <a:t>eg</a:t>
            </a:r>
            <a:r>
              <a:rPr lang="en-US" dirty="0" smtClean="0"/>
              <a:t> HTTPS), so no one can decode and tamper with the messages…</a:t>
            </a:r>
            <a:endParaRPr lang="en-US" dirty="0"/>
          </a:p>
        </p:txBody>
      </p:sp>
    </p:spTree>
    <p:extLst>
      <p:ext uri="{BB962C8B-B14F-4D97-AF65-F5344CB8AC3E}">
        <p14:creationId xmlns:p14="http://schemas.microsoft.com/office/powerpoint/2010/main" val="2706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0" y="365125"/>
            <a:ext cx="11901600" cy="1325563"/>
          </a:xfrm>
        </p:spPr>
        <p:txBody>
          <a:bodyPr>
            <a:normAutofit fontScale="90000"/>
          </a:bodyPr>
          <a:lstStyle/>
          <a:p>
            <a:r>
              <a:rPr lang="en-US" dirty="0" smtClean="0"/>
              <a:t>Authentication/Authorization failures</a:t>
            </a:r>
            <a:endParaRPr lang="en-US" dirty="0"/>
          </a:p>
        </p:txBody>
      </p:sp>
      <p:sp>
        <p:nvSpPr>
          <p:cNvPr id="3" name="Content Placeholder 2"/>
          <p:cNvSpPr>
            <a:spLocks noGrp="1"/>
          </p:cNvSpPr>
          <p:nvPr>
            <p:ph idx="1"/>
          </p:nvPr>
        </p:nvSpPr>
        <p:spPr>
          <a:xfrm>
            <a:off x="410400" y="1825625"/>
            <a:ext cx="10943400" cy="4661576"/>
          </a:xfrm>
        </p:spPr>
        <p:txBody>
          <a:bodyPr>
            <a:normAutofit/>
          </a:bodyPr>
          <a:lstStyle/>
          <a:p>
            <a:r>
              <a:rPr lang="en-US" sz="4000" dirty="0" smtClean="0"/>
              <a:t>If not authenticated, server can:</a:t>
            </a:r>
          </a:p>
          <a:p>
            <a:pPr lvl="1"/>
            <a:r>
              <a:rPr lang="en-US" sz="3200" dirty="0" smtClean="0"/>
              <a:t>in SSR, redirect to login page, HTTP status code 3xx</a:t>
            </a:r>
          </a:p>
          <a:p>
            <a:pPr lvl="1"/>
            <a:r>
              <a:rPr lang="en-US" sz="3200" dirty="0" smtClean="0"/>
              <a:t>error page, </a:t>
            </a:r>
            <a:r>
              <a:rPr lang="en-US" sz="3200" dirty="0"/>
              <a:t>HTTP status </a:t>
            </a:r>
            <a:r>
              <a:rPr lang="en-US" sz="3200" dirty="0" smtClean="0"/>
              <a:t>401 </a:t>
            </a:r>
            <a:r>
              <a:rPr lang="en-US" sz="3200" i="1" dirty="0" smtClean="0"/>
              <a:t>Unauthorized</a:t>
            </a:r>
          </a:p>
          <a:p>
            <a:r>
              <a:rPr lang="en-US" sz="4000" dirty="0" smtClean="0"/>
              <a:t>If authenticated but not authorized</a:t>
            </a:r>
          </a:p>
          <a:p>
            <a:pPr lvl="1"/>
            <a:r>
              <a:rPr lang="en-US" sz="3200" dirty="0" err="1" smtClean="0"/>
              <a:t>eg</a:t>
            </a:r>
            <a:r>
              <a:rPr lang="en-US" sz="3200" dirty="0" smtClean="0"/>
              <a:t> user X tries to access data of Y</a:t>
            </a:r>
          </a:p>
          <a:p>
            <a:pPr lvl="1"/>
            <a:r>
              <a:rPr lang="en-US" sz="3200" dirty="0" smtClean="0"/>
              <a:t>3xx redirection</a:t>
            </a:r>
          </a:p>
          <a:p>
            <a:pPr lvl="1"/>
            <a:r>
              <a:rPr lang="en-US" sz="3200" dirty="0"/>
              <a:t>HTTP status </a:t>
            </a:r>
            <a:r>
              <a:rPr lang="en-US" sz="3200" dirty="0" smtClean="0"/>
              <a:t>403 </a:t>
            </a:r>
            <a:r>
              <a:rPr lang="en-US" sz="3200" i="1" dirty="0"/>
              <a:t>Forbidden</a:t>
            </a:r>
            <a:endParaRPr lang="en-US" sz="3200" i="1" dirty="0" smtClean="0"/>
          </a:p>
          <a:p>
            <a:pPr lvl="1"/>
            <a:endParaRPr lang="en-US" sz="3200" dirty="0"/>
          </a:p>
        </p:txBody>
      </p:sp>
    </p:spTree>
    <p:extLst>
      <p:ext uri="{BB962C8B-B14F-4D97-AF65-F5344CB8AC3E}">
        <p14:creationId xmlns:p14="http://schemas.microsoft.com/office/powerpoint/2010/main" val="78799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Blacklisting vs Whitelisting</a:t>
            </a:r>
            <a:endParaRPr lang="en-US" dirty="0"/>
          </a:p>
        </p:txBody>
      </p:sp>
      <p:sp>
        <p:nvSpPr>
          <p:cNvPr id="3" name="Content Placeholder 2"/>
          <p:cNvSpPr>
            <a:spLocks noGrp="1"/>
          </p:cNvSpPr>
          <p:nvPr>
            <p:ph idx="1"/>
          </p:nvPr>
        </p:nvSpPr>
        <p:spPr>
          <a:xfrm>
            <a:off x="165600" y="1825624"/>
            <a:ext cx="11887200" cy="4855975"/>
          </a:xfrm>
        </p:spPr>
        <p:txBody>
          <a:bodyPr>
            <a:normAutofit fontScale="92500" lnSpcReduction="10000"/>
          </a:bodyPr>
          <a:lstStyle/>
          <a:p>
            <a:r>
              <a:rPr lang="en-US" dirty="0" smtClean="0"/>
              <a:t>Authorization is done on the server, and will depend on the language/framework</a:t>
            </a:r>
          </a:p>
          <a:p>
            <a:pPr lvl="1"/>
            <a:r>
              <a:rPr lang="en-US" dirty="0" smtClean="0"/>
              <a:t>JEE, Spring, PHP, </a:t>
            </a:r>
            <a:r>
              <a:rPr lang="en-US" dirty="0" err="1" smtClean="0"/>
              <a:t>.Net</a:t>
            </a:r>
            <a:r>
              <a:rPr lang="en-US" dirty="0" smtClean="0"/>
              <a:t>, </a:t>
            </a:r>
            <a:r>
              <a:rPr lang="en-US" dirty="0" err="1" smtClean="0"/>
              <a:t>NodeJS</a:t>
            </a:r>
            <a:r>
              <a:rPr lang="en-US" dirty="0" smtClean="0"/>
              <a:t>, etc.</a:t>
            </a:r>
          </a:p>
          <a:p>
            <a:pPr lvl="1"/>
            <a:r>
              <a:rPr lang="en-US" dirty="0" smtClean="0"/>
              <a:t>user will just get either a 3xx or 403 response</a:t>
            </a:r>
          </a:p>
          <a:p>
            <a:r>
              <a:rPr lang="en-US" i="1" dirty="0" smtClean="0"/>
              <a:t>Blacklisting</a:t>
            </a:r>
            <a:r>
              <a:rPr lang="en-US" dirty="0" smtClean="0"/>
              <a:t>: everything is allowed by default. What is not allowed for a given user/group has to be explicitly stated</a:t>
            </a:r>
          </a:p>
          <a:p>
            <a:pPr lvl="1"/>
            <a:r>
              <a:rPr lang="en-US" dirty="0" smtClean="0"/>
              <a:t>Usually not a good idea, as easy to forget to blacklist some critical operation</a:t>
            </a:r>
          </a:p>
          <a:p>
            <a:r>
              <a:rPr lang="en-US" i="1" dirty="0" smtClean="0"/>
              <a:t>Whitelisting</a:t>
            </a:r>
            <a:r>
              <a:rPr lang="en-US" dirty="0" smtClean="0"/>
              <a:t>: nothing is allowed by default. What is allowed has to be explicitly stated</a:t>
            </a:r>
          </a:p>
          <a:p>
            <a:pPr lvl="1"/>
            <a:r>
              <a:rPr lang="en-US" dirty="0" smtClean="0"/>
              <a:t>“forgetting to allow something” (reduced functionality) is much, much better than “forgetting to forbid something” (security problem)</a:t>
            </a:r>
          </a:p>
          <a:p>
            <a:endParaRPr lang="en-US" dirty="0"/>
          </a:p>
        </p:txBody>
      </p:sp>
    </p:spTree>
    <p:extLst>
      <p:ext uri="{BB962C8B-B14F-4D97-AF65-F5344CB8AC3E}">
        <p14:creationId xmlns:p14="http://schemas.microsoft.com/office/powerpoint/2010/main" val="372070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first steps</a:t>
            </a:r>
            <a:endParaRPr lang="en-US" dirty="0"/>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smtClean="0"/>
              <a:t>Server does not know who the user is</a:t>
            </a:r>
          </a:p>
          <a:p>
            <a:r>
              <a:rPr lang="en-US" dirty="0" smtClean="0"/>
              <a:t>Server only sees incoming HTTP/S messages</a:t>
            </a:r>
          </a:p>
          <a:p>
            <a:pPr lvl="1"/>
            <a:r>
              <a:rPr lang="en-US" dirty="0" smtClean="0"/>
              <a:t>not necessarily from a browser… user can do direct TCP connections from scripts </a:t>
            </a:r>
          </a:p>
          <a:p>
            <a:r>
              <a:rPr lang="en-US" dirty="0" smtClean="0"/>
              <a:t>HTTP/S is stateless</a:t>
            </a:r>
          </a:p>
          <a:p>
            <a:r>
              <a:rPr lang="en-US" dirty="0" smtClean="0"/>
              <a:t>Need a way to tell that sequence of HTTP/S calls come from same user</a:t>
            </a:r>
          </a:p>
          <a:p>
            <a:r>
              <a:rPr lang="en-US" dirty="0" smtClean="0"/>
              <a:t>User has to send information of who s/he is at </a:t>
            </a:r>
            <a:r>
              <a:rPr lang="en-US" b="1" dirty="0" smtClean="0"/>
              <a:t>each</a:t>
            </a:r>
            <a:r>
              <a:rPr lang="en-US" dirty="0" smtClean="0"/>
              <a:t> HTTP/S call </a:t>
            </a:r>
          </a:p>
          <a:p>
            <a:r>
              <a:rPr lang="en-US" dirty="0" smtClean="0"/>
              <a:t>But users can </a:t>
            </a:r>
            <a:r>
              <a:rPr lang="en-US" b="1" dirty="0" smtClean="0"/>
              <a:t>lie</a:t>
            </a:r>
            <a:r>
              <a:rPr lang="en-US" dirty="0" smtClean="0"/>
              <a:t>… (</a:t>
            </a:r>
            <a:r>
              <a:rPr lang="en-US" dirty="0" err="1" smtClean="0"/>
              <a:t>eg</a:t>
            </a:r>
            <a:r>
              <a:rPr lang="en-US" dirty="0" smtClean="0"/>
              <a:t>, hackers)</a:t>
            </a:r>
            <a:endParaRPr lang="en-US" dirty="0"/>
          </a:p>
        </p:txBody>
      </p:sp>
    </p:spTree>
    <p:extLst>
      <p:ext uri="{BB962C8B-B14F-4D97-AF65-F5344CB8AC3E}">
        <p14:creationId xmlns:p14="http://schemas.microsoft.com/office/powerpoint/2010/main" val="170184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Passwords</a:t>
            </a:r>
            <a:endParaRPr lang="en-US" dirty="0"/>
          </a:p>
        </p:txBody>
      </p:sp>
      <p:sp>
        <p:nvSpPr>
          <p:cNvPr id="3" name="Content Placeholder 2"/>
          <p:cNvSpPr>
            <a:spLocks noGrp="1"/>
          </p:cNvSpPr>
          <p:nvPr>
            <p:ph idx="1"/>
          </p:nvPr>
        </p:nvSpPr>
        <p:spPr>
          <a:xfrm>
            <a:off x="188007" y="1825625"/>
            <a:ext cx="11666851" cy="4351338"/>
          </a:xfrm>
        </p:spPr>
        <p:txBody>
          <a:bodyPr/>
          <a:lstStyle/>
          <a:p>
            <a:r>
              <a:rPr lang="en-US" dirty="0" smtClean="0"/>
              <a:t>A user will be registered with a </a:t>
            </a:r>
            <a:r>
              <a:rPr lang="en-US" i="1" dirty="0" smtClean="0"/>
              <a:t>unique</a:t>
            </a:r>
            <a:r>
              <a:rPr lang="en-US" dirty="0" smtClean="0"/>
              <a:t> id</a:t>
            </a:r>
          </a:p>
          <a:p>
            <a:r>
              <a:rPr lang="en-US" dirty="0" smtClean="0"/>
              <a:t>Need also secret password to login </a:t>
            </a:r>
          </a:p>
          <a:p>
            <a:pPr lvl="1"/>
            <a:r>
              <a:rPr lang="en-US" dirty="0" smtClean="0"/>
              <a:t>Otherwise anyone could login with the ids of other users…</a:t>
            </a:r>
          </a:p>
          <a:p>
            <a:r>
              <a:rPr lang="en-US" dirty="0" smtClean="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479" y="4231694"/>
            <a:ext cx="4232379" cy="2490322"/>
          </a:xfrm>
          <a:prstGeom prst="rect">
            <a:avLst/>
          </a:prstGeom>
        </p:spPr>
      </p:pic>
    </p:spTree>
    <p:extLst>
      <p:ext uri="{BB962C8B-B14F-4D97-AF65-F5344CB8AC3E}">
        <p14:creationId xmlns:p14="http://schemas.microsoft.com/office/powerpoint/2010/main" val="33354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t>
            </a:r>
            <a:r>
              <a:rPr lang="en-US" i="1" dirty="0"/>
              <a:t>i</a:t>
            </a:r>
            <a:r>
              <a:rPr lang="en-US" i="1" dirty="0" smtClean="0"/>
              <a:t>d/</a:t>
            </a:r>
            <a:r>
              <a:rPr lang="en-US" i="1" dirty="0" err="1" smtClean="0"/>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smtClean="0"/>
              <a:t>Need to send </a:t>
            </a:r>
            <a:r>
              <a:rPr lang="en-US" dirty="0" err="1" smtClean="0"/>
              <a:t>userId</a:t>
            </a:r>
            <a:r>
              <a:rPr lang="en-US" dirty="0" smtClean="0"/>
              <a:t> (</a:t>
            </a:r>
            <a:r>
              <a:rPr lang="en-US" i="1" dirty="0" smtClean="0"/>
              <a:t>id</a:t>
            </a:r>
            <a:r>
              <a:rPr lang="en-US" dirty="0" smtClean="0"/>
              <a:t>) and password (</a:t>
            </a:r>
            <a:r>
              <a:rPr lang="en-US" i="1" dirty="0" err="1" smtClean="0"/>
              <a:t>pwd</a:t>
            </a:r>
            <a:r>
              <a:rPr lang="en-US" dirty="0" smtClean="0"/>
              <a:t>) at </a:t>
            </a:r>
            <a:r>
              <a:rPr lang="en-US" b="1" dirty="0" smtClean="0"/>
              <a:t>EACH</a:t>
            </a:r>
            <a:r>
              <a:rPr lang="en-US" dirty="0" smtClean="0"/>
              <a:t> HTTP request</a:t>
            </a:r>
          </a:p>
          <a:p>
            <a:r>
              <a:rPr lang="en-US" dirty="0" smtClean="0"/>
              <a:t>Can put </a:t>
            </a:r>
            <a:r>
              <a:rPr lang="en-US" dirty="0"/>
              <a:t>them inside the HTTP header </a:t>
            </a:r>
            <a:r>
              <a:rPr lang="en-US" i="1" dirty="0" smtClean="0"/>
              <a:t>Authorization</a:t>
            </a:r>
          </a:p>
          <a:p>
            <a:r>
              <a:rPr lang="en-US" dirty="0" smtClean="0"/>
              <a:t>Can be different formats to specify how </a:t>
            </a:r>
            <a:r>
              <a:rPr lang="en-US" i="1" dirty="0" smtClean="0"/>
              <a:t>id/</a:t>
            </a:r>
            <a:r>
              <a:rPr lang="en-US" i="1" dirty="0" err="1" smtClean="0"/>
              <a:t>pwd</a:t>
            </a:r>
            <a:r>
              <a:rPr lang="en-US" dirty="0" smtClean="0"/>
              <a:t> should be encoded</a:t>
            </a:r>
          </a:p>
          <a:p>
            <a:r>
              <a:rPr lang="en-US" i="1" dirty="0" smtClean="0"/>
              <a:t>Basic</a:t>
            </a:r>
            <a:r>
              <a:rPr lang="en-US" dirty="0" smtClean="0"/>
              <a:t> (RFC-7617):  string “</a:t>
            </a:r>
            <a:r>
              <a:rPr lang="en-US" i="1" dirty="0" err="1" smtClean="0"/>
              <a:t>id:pwd</a:t>
            </a:r>
            <a:r>
              <a:rPr lang="en-US" dirty="0" smtClean="0"/>
              <a:t>” in Base64 encoding  </a:t>
            </a:r>
          </a:p>
          <a:p>
            <a:r>
              <a:rPr lang="en-US" dirty="0" smtClean="0"/>
              <a:t>Ex </a:t>
            </a:r>
            <a:r>
              <a:rPr lang="en-US" i="1" dirty="0" smtClean="0"/>
              <a:t>id=test</a:t>
            </a:r>
            <a:r>
              <a:rPr lang="en-US" dirty="0" smtClean="0"/>
              <a:t> and </a:t>
            </a:r>
            <a:r>
              <a:rPr lang="en-US" i="1" dirty="0" err="1" smtClean="0"/>
              <a:t>pwd</a:t>
            </a:r>
            <a:r>
              <a:rPr lang="en-US" i="1" dirty="0" smtClean="0"/>
              <a:t>=123£</a:t>
            </a:r>
            <a:r>
              <a:rPr lang="en-US" dirty="0"/>
              <a:t>, then </a:t>
            </a:r>
            <a:r>
              <a:rPr lang="en-US" dirty="0" smtClean="0"/>
              <a:t>header on </a:t>
            </a:r>
            <a:r>
              <a:rPr lang="en-US" b="1" dirty="0" smtClean="0"/>
              <a:t>EACH</a:t>
            </a:r>
            <a:r>
              <a:rPr lang="en-US" dirty="0" smtClean="0"/>
              <a:t> request:</a:t>
            </a:r>
          </a:p>
          <a:p>
            <a:pPr marL="0" indent="0">
              <a:buNone/>
            </a:pPr>
            <a:r>
              <a:rPr lang="en-US" dirty="0"/>
              <a:t> </a:t>
            </a:r>
            <a:r>
              <a:rPr lang="en-US" dirty="0" smtClean="0"/>
              <a:t>  </a:t>
            </a:r>
            <a:r>
              <a:rPr lang="en-US" i="1" dirty="0" smtClean="0"/>
              <a:t>Authorization</a:t>
            </a:r>
            <a:r>
              <a:rPr lang="en-US" i="1" dirty="0"/>
              <a:t>: Basic </a:t>
            </a:r>
            <a:r>
              <a:rPr lang="en-US" i="1" dirty="0" err="1"/>
              <a:t>dGVzdDoxMjPCow</a:t>
            </a:r>
            <a:r>
              <a:rPr lang="en-US" i="1" dirty="0"/>
              <a:t>==</a:t>
            </a:r>
          </a:p>
        </p:txBody>
      </p:sp>
    </p:spTree>
    <p:extLst>
      <p:ext uri="{BB962C8B-B14F-4D97-AF65-F5344CB8AC3E}">
        <p14:creationId xmlns:p14="http://schemas.microsoft.com/office/powerpoint/2010/main" val="274278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224443" y="1825625"/>
            <a:ext cx="11812385" cy="4849496"/>
          </a:xfrm>
        </p:spPr>
        <p:txBody>
          <a:bodyPr>
            <a:normAutofit/>
          </a:bodyPr>
          <a:lstStyle/>
          <a:p>
            <a:r>
              <a:rPr lang="en-US" dirty="0" smtClean="0"/>
              <a:t>Base64 is NOT encrypted… it is just a mapping from bits into printable ASCII codes </a:t>
            </a:r>
          </a:p>
          <a:p>
            <a:r>
              <a:rPr lang="en-US" dirty="0" smtClean="0"/>
              <a:t>When sending </a:t>
            </a:r>
            <a:r>
              <a:rPr lang="en-US" i="1" dirty="0" smtClean="0"/>
              <a:t>id/</a:t>
            </a:r>
            <a:r>
              <a:rPr lang="en-US" i="1" dirty="0" err="1" smtClean="0"/>
              <a:t>pwd</a:t>
            </a:r>
            <a:r>
              <a:rPr lang="en-US" dirty="0" smtClean="0"/>
              <a:t>, must use HTTP</a:t>
            </a:r>
            <a:r>
              <a:rPr lang="en-US" b="1" dirty="0" smtClean="0"/>
              <a:t>S</a:t>
            </a:r>
          </a:p>
          <a:p>
            <a:pPr lvl="1"/>
            <a:r>
              <a:rPr lang="en-US" dirty="0" smtClean="0"/>
              <a:t>otherwise, anyone on the network can read them</a:t>
            </a:r>
          </a:p>
          <a:p>
            <a:pPr lvl="1"/>
            <a:r>
              <a:rPr lang="en-US" dirty="0" smtClean="0"/>
              <a:t>anyway, always use HTTP</a:t>
            </a:r>
            <a:r>
              <a:rPr lang="en-US" b="1" dirty="0" smtClean="0"/>
              <a:t>S</a:t>
            </a:r>
            <a:r>
              <a:rPr lang="en-US" dirty="0" smtClean="0"/>
              <a:t> instead of HTTP…</a:t>
            </a:r>
          </a:p>
          <a:p>
            <a:r>
              <a:rPr lang="en-US" dirty="0" smtClean="0"/>
              <a:t>What if someone intercepts a HTTP in clear, or has direct access to the browser (</a:t>
            </a:r>
            <a:r>
              <a:rPr lang="en-US" dirty="0" err="1" smtClean="0"/>
              <a:t>eg</a:t>
            </a:r>
            <a:r>
              <a:rPr lang="en-US" dirty="0" smtClean="0"/>
              <a:t>, via a malware)? </a:t>
            </a:r>
          </a:p>
          <a:p>
            <a:pPr lvl="1"/>
            <a:r>
              <a:rPr lang="en-US" dirty="0" smtClean="0"/>
              <a:t>s/he will get the password</a:t>
            </a:r>
            <a:endParaRPr lang="en-US" dirty="0"/>
          </a:p>
        </p:txBody>
      </p:sp>
    </p:spTree>
    <p:extLst>
      <p:ext uri="{BB962C8B-B14F-4D97-AF65-F5344CB8AC3E}">
        <p14:creationId xmlns:p14="http://schemas.microsoft.com/office/powerpoint/2010/main" val="202637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23569" y="1825624"/>
            <a:ext cx="12002528" cy="4781121"/>
          </a:xfrm>
        </p:spPr>
        <p:txBody>
          <a:bodyPr/>
          <a:lstStyle/>
          <a:p>
            <a:r>
              <a:rPr lang="en-US" dirty="0" smtClean="0"/>
              <a:t>Brief revision of </a:t>
            </a:r>
            <a:r>
              <a:rPr lang="en-US" dirty="0" smtClean="0"/>
              <a:t>HTTPS</a:t>
            </a:r>
            <a:endParaRPr lang="en-US" dirty="0" smtClean="0"/>
          </a:p>
          <a:p>
            <a:r>
              <a:rPr lang="en-US" dirty="0" smtClean="0"/>
              <a:t>Revision of how session-based authentication with cookies work</a:t>
            </a:r>
          </a:p>
          <a:p>
            <a:r>
              <a:rPr lang="en-US" dirty="0"/>
              <a:t>Understand the risks of </a:t>
            </a:r>
            <a:r>
              <a:rPr lang="en-US" i="1" dirty="0"/>
              <a:t>Cross-Site Request Forgery</a:t>
            </a:r>
            <a:r>
              <a:rPr lang="en-US" dirty="0"/>
              <a:t> (CSRF) </a:t>
            </a:r>
            <a:endParaRPr lang="en-US" dirty="0" smtClean="0"/>
          </a:p>
          <a:p>
            <a:r>
              <a:rPr lang="en-US" dirty="0" smtClean="0"/>
              <a:t>Learn how to </a:t>
            </a:r>
            <a:r>
              <a:rPr lang="en-US" dirty="0"/>
              <a:t>a</a:t>
            </a:r>
            <a:r>
              <a:rPr lang="en-US" dirty="0" smtClean="0"/>
              <a:t>dd </a:t>
            </a:r>
            <a:r>
              <a:rPr lang="en-US" dirty="0" err="1" smtClean="0"/>
              <a:t>auth</a:t>
            </a:r>
            <a:r>
              <a:rPr lang="en-US" dirty="0" smtClean="0"/>
              <a:t> to a </a:t>
            </a:r>
            <a:r>
              <a:rPr lang="en-US" dirty="0" err="1" smtClean="0"/>
              <a:t>NodeJS</a:t>
            </a:r>
            <a:r>
              <a:rPr lang="en-US" dirty="0" smtClean="0"/>
              <a:t>/React application</a:t>
            </a:r>
          </a:p>
          <a:p>
            <a:pPr marL="0" indent="0">
              <a:buNone/>
            </a:pPr>
            <a:endParaRPr lang="en-US" dirty="0"/>
          </a:p>
        </p:txBody>
      </p:sp>
    </p:spTree>
    <p:extLst>
      <p:ext uri="{BB962C8B-B14F-4D97-AF65-F5344CB8AC3E}">
        <p14:creationId xmlns:p14="http://schemas.microsoft.com/office/powerpoint/2010/main" val="137066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Token</a:t>
            </a:r>
            <a:endParaRPr lang="en-US" dirty="0"/>
          </a:p>
        </p:txBody>
      </p:sp>
      <p:sp>
        <p:nvSpPr>
          <p:cNvPr id="3" name="Content Placeholder 2"/>
          <p:cNvSpPr>
            <a:spLocks noGrp="1"/>
          </p:cNvSpPr>
          <p:nvPr>
            <p:ph idx="1"/>
          </p:nvPr>
        </p:nvSpPr>
        <p:spPr>
          <a:xfrm>
            <a:off x="249382" y="1825624"/>
            <a:ext cx="11704320" cy="4832871"/>
          </a:xfrm>
        </p:spPr>
        <p:txBody>
          <a:bodyPr/>
          <a:lstStyle/>
          <a:p>
            <a:r>
              <a:rPr lang="en-US" dirty="0" smtClean="0"/>
              <a:t>“Login” with </a:t>
            </a:r>
            <a:r>
              <a:rPr lang="en-US" i="1" dirty="0" smtClean="0"/>
              <a:t>id/</a:t>
            </a:r>
            <a:r>
              <a:rPr lang="en-US" i="1" dirty="0" err="1" smtClean="0"/>
              <a:t>pwd</a:t>
            </a:r>
            <a:r>
              <a:rPr lang="en-US" i="1" dirty="0" smtClean="0"/>
              <a:t> </a:t>
            </a:r>
            <a:r>
              <a:rPr lang="en-US" dirty="0" smtClean="0"/>
              <a:t>only </a:t>
            </a:r>
            <a:r>
              <a:rPr lang="en-US" b="1" dirty="0" smtClean="0"/>
              <a:t>once</a:t>
            </a:r>
            <a:r>
              <a:rPr lang="en-US" dirty="0" smtClean="0"/>
              <a:t> </a:t>
            </a:r>
          </a:p>
          <a:p>
            <a:r>
              <a:rPr lang="en-US" dirty="0" smtClean="0"/>
              <a:t>Server will return a </a:t>
            </a:r>
            <a:r>
              <a:rPr lang="en-US" i="1" dirty="0" smtClean="0"/>
              <a:t>token</a:t>
            </a:r>
            <a:r>
              <a:rPr lang="en-US" dirty="0" smtClean="0"/>
              <a:t> associated with that user </a:t>
            </a:r>
            <a:r>
              <a:rPr lang="en-US" i="1" dirty="0" smtClean="0"/>
              <a:t>id, </a:t>
            </a:r>
            <a:r>
              <a:rPr lang="en-US" dirty="0" smtClean="0"/>
              <a:t>stating s/he authenticated (assuming </a:t>
            </a:r>
            <a:r>
              <a:rPr lang="en-US" i="1" dirty="0" err="1" smtClean="0"/>
              <a:t>pwd</a:t>
            </a:r>
            <a:r>
              <a:rPr lang="en-US" dirty="0" smtClean="0"/>
              <a:t> was correct)</a:t>
            </a:r>
          </a:p>
          <a:p>
            <a:r>
              <a:rPr lang="en-US" dirty="0" smtClean="0"/>
              <a:t>From now on, instead of sending </a:t>
            </a:r>
            <a:r>
              <a:rPr lang="en-US" dirty="0"/>
              <a:t> </a:t>
            </a:r>
            <a:r>
              <a:rPr lang="en-US" i="1" dirty="0" smtClean="0"/>
              <a:t>id/</a:t>
            </a:r>
            <a:r>
              <a:rPr lang="en-US" i="1" dirty="0" err="1" smtClean="0"/>
              <a:t>pwd</a:t>
            </a:r>
            <a:r>
              <a:rPr lang="en-US" i="1" dirty="0" smtClean="0"/>
              <a:t>, </a:t>
            </a:r>
            <a:r>
              <a:rPr lang="en-US" dirty="0" smtClean="0"/>
              <a:t>rather send the </a:t>
            </a:r>
            <a:r>
              <a:rPr lang="en-US" i="1" dirty="0" smtClean="0"/>
              <a:t>token</a:t>
            </a:r>
            <a:r>
              <a:rPr lang="en-US" dirty="0" smtClean="0"/>
              <a:t> </a:t>
            </a:r>
          </a:p>
          <a:p>
            <a:r>
              <a:rPr lang="en-US" dirty="0" smtClean="0"/>
              <a:t>Token will be valid only for a certain amount of time, after that, need to get new one via </a:t>
            </a:r>
            <a:r>
              <a:rPr lang="en-US" i="1" dirty="0" smtClean="0"/>
              <a:t>id/</a:t>
            </a:r>
            <a:r>
              <a:rPr lang="en-US" i="1" dirty="0" err="1" smtClean="0"/>
              <a:t>pwd</a:t>
            </a:r>
            <a:endParaRPr lang="en-US" i="1" dirty="0" smtClean="0"/>
          </a:p>
          <a:p>
            <a:r>
              <a:rPr lang="en-US" i="1" dirty="0" smtClean="0"/>
              <a:t>Benefits???</a:t>
            </a:r>
            <a:endParaRPr lang="en-US" dirty="0" smtClean="0"/>
          </a:p>
        </p:txBody>
      </p:sp>
    </p:spTree>
    <p:extLst>
      <p:ext uri="{BB962C8B-B14F-4D97-AF65-F5344CB8AC3E}">
        <p14:creationId xmlns:p14="http://schemas.microsoft.com/office/powerpoint/2010/main" val="303630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Token</a:t>
            </a:r>
            <a:endParaRPr lang="en-US" dirty="0"/>
          </a:p>
        </p:txBody>
      </p:sp>
      <p:sp>
        <p:nvSpPr>
          <p:cNvPr id="3" name="Content Placeholder 2"/>
          <p:cNvSpPr>
            <a:spLocks noGrp="1"/>
          </p:cNvSpPr>
          <p:nvPr>
            <p:ph idx="1"/>
          </p:nvPr>
        </p:nvSpPr>
        <p:spPr>
          <a:xfrm>
            <a:off x="157942" y="1825624"/>
            <a:ext cx="11862262" cy="4907685"/>
          </a:xfrm>
        </p:spPr>
        <p:txBody>
          <a:bodyPr/>
          <a:lstStyle/>
          <a:p>
            <a:r>
              <a:rPr lang="en-US" dirty="0" smtClean="0"/>
              <a:t>If token is stolen, hacker can use it only for a </a:t>
            </a:r>
            <a:r>
              <a:rPr lang="en-US" i="1" dirty="0" smtClean="0"/>
              <a:t>limited</a:t>
            </a:r>
            <a:r>
              <a:rPr lang="en-US" dirty="0" smtClean="0"/>
              <a:t> amount of time, until it expires</a:t>
            </a:r>
          </a:p>
          <a:p>
            <a:r>
              <a:rPr lang="en-US" dirty="0" smtClean="0"/>
              <a:t>If user does </a:t>
            </a:r>
            <a:r>
              <a:rPr lang="en-US" b="1" dirty="0" smtClean="0"/>
              <a:t>logout</a:t>
            </a:r>
            <a:r>
              <a:rPr lang="en-US" dirty="0" smtClean="0"/>
              <a:t>, then token becomes invalid, and server will reject any further HTTP request with such token</a:t>
            </a:r>
          </a:p>
          <a:p>
            <a:pPr lvl="1"/>
            <a:r>
              <a:rPr lang="en-US" dirty="0" smtClean="0"/>
              <a:t>so, even if hacker has the token, it will become </a:t>
            </a:r>
            <a:r>
              <a:rPr lang="en-US" i="1" dirty="0" smtClean="0"/>
              <a:t>useless</a:t>
            </a:r>
            <a:r>
              <a:rPr lang="en-US" dirty="0" smtClean="0"/>
              <a:t> for him/her</a:t>
            </a:r>
          </a:p>
          <a:p>
            <a:r>
              <a:rPr lang="en-US" i="1" dirty="0" smtClean="0"/>
              <a:t>Critical</a:t>
            </a:r>
            <a:r>
              <a:rPr lang="en-US" dirty="0" smtClean="0"/>
              <a:t> operations like changing password or transfer money could require a new login with </a:t>
            </a:r>
            <a:r>
              <a:rPr lang="en-US" i="1" dirty="0" smtClean="0"/>
              <a:t>id/</a:t>
            </a:r>
            <a:r>
              <a:rPr lang="en-US" i="1" dirty="0" err="1" smtClean="0"/>
              <a:t>pwd</a:t>
            </a:r>
            <a:endParaRPr lang="en-US" i="1" dirty="0" smtClean="0"/>
          </a:p>
          <a:p>
            <a:pPr lvl="1"/>
            <a:r>
              <a:rPr lang="en-US" dirty="0" smtClean="0"/>
              <a:t>and so hacker with stolen token cannot use it</a:t>
            </a:r>
            <a:endParaRPr lang="en-US" dirty="0"/>
          </a:p>
        </p:txBody>
      </p:sp>
    </p:spTree>
    <p:extLst>
      <p:ext uri="{BB962C8B-B14F-4D97-AF65-F5344CB8AC3E}">
        <p14:creationId xmlns:p14="http://schemas.microsoft.com/office/powerpoint/2010/main" val="377618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Token</a:t>
            </a:r>
            <a:endParaRPr lang="en-US" dirty="0"/>
          </a:p>
        </p:txBody>
      </p:sp>
      <p:sp>
        <p:nvSpPr>
          <p:cNvPr id="3" name="Content Placeholder 2"/>
          <p:cNvSpPr>
            <a:spLocks noGrp="1"/>
          </p:cNvSpPr>
          <p:nvPr>
            <p:ph idx="1"/>
          </p:nvPr>
        </p:nvSpPr>
        <p:spPr>
          <a:xfrm>
            <a:off x="266007" y="1825624"/>
            <a:ext cx="11696008" cy="4874433"/>
          </a:xfrm>
        </p:spPr>
        <p:txBody>
          <a:bodyPr>
            <a:normAutofit/>
          </a:bodyPr>
          <a:lstStyle/>
          <a:p>
            <a:r>
              <a:rPr lang="en-US" dirty="0" smtClean="0"/>
              <a:t>Server could be instructed to create a token when receiving a HTTP request with header “</a:t>
            </a:r>
            <a:r>
              <a:rPr lang="en-US" i="1" dirty="0"/>
              <a:t>Authorization: Basic </a:t>
            </a:r>
            <a:r>
              <a:rPr lang="en-US" i="1" dirty="0" smtClean="0"/>
              <a:t>…</a:t>
            </a:r>
            <a:r>
              <a:rPr lang="en-US" dirty="0" smtClean="0"/>
              <a:t>”</a:t>
            </a:r>
          </a:p>
          <a:p>
            <a:r>
              <a:rPr lang="en-US" dirty="0" smtClean="0"/>
              <a:t>This could be on any endpoint…</a:t>
            </a:r>
          </a:p>
          <a:p>
            <a:r>
              <a:rPr lang="en-US" dirty="0" smtClean="0"/>
              <a:t>… and/or could have a specific endpoint, e.g. “</a:t>
            </a:r>
            <a:r>
              <a:rPr lang="en-US" i="1" dirty="0" smtClean="0"/>
              <a:t>/login</a:t>
            </a:r>
            <a:r>
              <a:rPr lang="en-US" dirty="0" smtClean="0"/>
              <a:t>”</a:t>
            </a:r>
          </a:p>
          <a:p>
            <a:r>
              <a:rPr lang="en-US" dirty="0" smtClean="0"/>
              <a:t>But, in that case, I could choose how I want to send the </a:t>
            </a:r>
            <a:r>
              <a:rPr lang="en-US" i="1" dirty="0" smtClean="0"/>
              <a:t>id/</a:t>
            </a:r>
            <a:r>
              <a:rPr lang="en-US" i="1" dirty="0" err="1" smtClean="0"/>
              <a:t>pwd</a:t>
            </a:r>
            <a:r>
              <a:rPr lang="en-US" dirty="0" smtClean="0"/>
              <a:t> pair</a:t>
            </a:r>
          </a:p>
        </p:txBody>
      </p:sp>
    </p:spTree>
    <p:extLst>
      <p:ext uri="{BB962C8B-B14F-4D97-AF65-F5344CB8AC3E}">
        <p14:creationId xmlns:p14="http://schemas.microsoft.com/office/powerpoint/2010/main" val="218412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365125"/>
            <a:ext cx="11887200" cy="1325563"/>
          </a:xfrm>
        </p:spPr>
        <p:txBody>
          <a:bodyPr>
            <a:normAutofit fontScale="90000"/>
          </a:bodyPr>
          <a:lstStyle/>
          <a:p>
            <a:r>
              <a:rPr lang="en-US" dirty="0" smtClean="0"/>
              <a:t>How to send </a:t>
            </a:r>
            <a:r>
              <a:rPr lang="en-US" i="1" dirty="0" smtClean="0"/>
              <a:t>id/</a:t>
            </a:r>
            <a:r>
              <a:rPr lang="en-US" i="1" dirty="0" err="1" smtClean="0"/>
              <a:t>pwd</a:t>
            </a:r>
            <a:r>
              <a:rPr lang="en-US" dirty="0" smtClean="0"/>
              <a:t> to create a token?</a:t>
            </a:r>
            <a:endParaRPr lang="en-US" dirty="0"/>
          </a:p>
        </p:txBody>
      </p:sp>
      <p:sp>
        <p:nvSpPr>
          <p:cNvPr id="3" name="Content Placeholder 2"/>
          <p:cNvSpPr>
            <a:spLocks noGrp="1"/>
          </p:cNvSpPr>
          <p:nvPr>
            <p:ph idx="1"/>
          </p:nvPr>
        </p:nvSpPr>
        <p:spPr>
          <a:xfrm>
            <a:off x="284579" y="2204244"/>
            <a:ext cx="11632367" cy="4351338"/>
          </a:xfrm>
        </p:spPr>
        <p:txBody>
          <a:bodyPr>
            <a:normAutofit fontScale="85000" lnSpcReduction="10000"/>
          </a:bodyPr>
          <a:lstStyle/>
          <a:p>
            <a:r>
              <a:rPr lang="en-US" dirty="0" smtClean="0"/>
              <a:t>When talking about security and what to implement on the server, think about HTTP/S messages, </a:t>
            </a:r>
            <a:r>
              <a:rPr lang="en-US" i="1" dirty="0" smtClean="0"/>
              <a:t>not necessarily coming from browsers</a:t>
            </a:r>
            <a:r>
              <a:rPr lang="en-US" dirty="0" smtClean="0"/>
              <a:t>.</a:t>
            </a:r>
          </a:p>
          <a:p>
            <a:r>
              <a:rPr lang="en-US" dirty="0" smtClean="0"/>
              <a:t>Could have endpoint to get </a:t>
            </a:r>
            <a:r>
              <a:rPr lang="en-US" i="1" dirty="0" smtClean="0"/>
              <a:t>token </a:t>
            </a:r>
            <a:r>
              <a:rPr lang="en-US" dirty="0" smtClean="0"/>
              <a:t>from server given </a:t>
            </a:r>
            <a:r>
              <a:rPr lang="en-US" dirty="0" err="1" smtClean="0"/>
              <a:t>userId</a:t>
            </a:r>
            <a:r>
              <a:rPr lang="en-US" dirty="0" smtClean="0"/>
              <a:t>/password</a:t>
            </a:r>
          </a:p>
          <a:p>
            <a:pPr lvl="1"/>
            <a:r>
              <a:rPr lang="en-US" dirty="0" smtClean="0"/>
              <a:t>Use such token on each following request as parameter</a:t>
            </a:r>
          </a:p>
          <a:p>
            <a:r>
              <a:rPr lang="en-US" dirty="0" smtClean="0"/>
              <a:t>GET /</a:t>
            </a:r>
            <a:r>
              <a:rPr lang="en-US" dirty="0" err="1" smtClean="0"/>
              <a:t>login?</a:t>
            </a:r>
            <a:r>
              <a:rPr lang="en-US" b="1" dirty="0" err="1" smtClean="0"/>
              <a:t>userId</a:t>
            </a:r>
            <a:r>
              <a:rPr lang="en-US" b="1" dirty="0" smtClean="0"/>
              <a:t>=</a:t>
            </a:r>
            <a:r>
              <a:rPr lang="en-US" b="1" dirty="0" err="1" smtClean="0"/>
              <a:t>x</a:t>
            </a:r>
            <a:r>
              <a:rPr lang="en-US" dirty="0" err="1" smtClean="0"/>
              <a:t>&amp;</a:t>
            </a:r>
            <a:r>
              <a:rPr lang="en-US" b="1" dirty="0" err="1" smtClean="0"/>
              <a:t>password</a:t>
            </a:r>
            <a:r>
              <a:rPr lang="en-US" b="1" dirty="0" smtClean="0"/>
              <a:t>=y</a:t>
            </a:r>
          </a:p>
          <a:p>
            <a:pPr lvl="1"/>
            <a:r>
              <a:rPr lang="en-US" dirty="0" err="1" smtClean="0"/>
              <a:t>userId</a:t>
            </a:r>
            <a:r>
              <a:rPr lang="en-US" dirty="0" smtClean="0"/>
              <a:t>/password as URL parameters to the /login endpoint</a:t>
            </a:r>
          </a:p>
          <a:p>
            <a:pPr lvl="1"/>
            <a:r>
              <a:rPr lang="en-US" dirty="0"/>
              <a:t>g</a:t>
            </a:r>
            <a:r>
              <a:rPr lang="en-US" dirty="0" smtClean="0"/>
              <a:t>et back new token Z associated to this user, as HTTP/S response body, no HTML page</a:t>
            </a:r>
          </a:p>
          <a:p>
            <a:r>
              <a:rPr lang="en-US" dirty="0" smtClean="0"/>
              <a:t>GET /</a:t>
            </a:r>
            <a:r>
              <a:rPr lang="en-US" dirty="0" err="1" smtClean="0"/>
              <a:t>somePageIWantToBrowse</a:t>
            </a:r>
            <a:r>
              <a:rPr lang="en-US" b="1" dirty="0" err="1" smtClean="0"/>
              <a:t>?token</a:t>
            </a:r>
            <a:r>
              <a:rPr lang="en-US" b="1" dirty="0" smtClean="0"/>
              <a:t>=z</a:t>
            </a:r>
          </a:p>
          <a:p>
            <a:pPr lvl="1"/>
            <a:r>
              <a:rPr lang="en-US" dirty="0" smtClean="0"/>
              <a:t>pass “token=z” parameter to each HTTP/S request</a:t>
            </a:r>
            <a:endParaRPr lang="en-US" dirty="0"/>
          </a:p>
        </p:txBody>
      </p:sp>
    </p:spTree>
    <p:extLst>
      <p:ext uri="{BB962C8B-B14F-4D97-AF65-F5344CB8AC3E}">
        <p14:creationId xmlns:p14="http://schemas.microsoft.com/office/powerpoint/2010/main" val="210390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Awful Solution</a:t>
            </a:r>
            <a:endParaRPr lang="en-US" dirty="0"/>
          </a:p>
        </p:txBody>
      </p:sp>
      <p:sp>
        <p:nvSpPr>
          <p:cNvPr id="3" name="Content Placeholder 2"/>
          <p:cNvSpPr>
            <a:spLocks noGrp="1"/>
          </p:cNvSpPr>
          <p:nvPr>
            <p:ph idx="1"/>
          </p:nvPr>
        </p:nvSpPr>
        <p:spPr>
          <a:xfrm>
            <a:off x="264319" y="1825624"/>
            <a:ext cx="11680031" cy="4682331"/>
          </a:xfrm>
        </p:spPr>
        <p:txBody>
          <a:bodyPr>
            <a:normAutofit lnSpcReduction="10000"/>
          </a:bodyPr>
          <a:lstStyle/>
          <a:p>
            <a:r>
              <a:rPr lang="en-US" dirty="0" smtClean="0"/>
              <a:t>That solution would work, but…</a:t>
            </a:r>
          </a:p>
          <a:p>
            <a:r>
              <a:rPr lang="en-US" dirty="0" smtClean="0"/>
              <a:t>“</a:t>
            </a:r>
            <a:r>
              <a:rPr lang="en-US" i="1" dirty="0" smtClean="0"/>
              <a:t>/</a:t>
            </a:r>
            <a:r>
              <a:rPr lang="en-US" i="1" dirty="0" err="1" smtClean="0"/>
              <a:t>login?userId</a:t>
            </a:r>
            <a:r>
              <a:rPr lang="en-US" i="1" dirty="0" smtClean="0"/>
              <a:t>=</a:t>
            </a:r>
            <a:r>
              <a:rPr lang="en-US" i="1" dirty="0" err="1" smtClean="0"/>
              <a:t>x&amp;password</a:t>
            </a:r>
            <a:r>
              <a:rPr lang="en-US" i="1" dirty="0" smtClean="0"/>
              <a:t>=y</a:t>
            </a:r>
            <a:r>
              <a:rPr lang="en-US" dirty="0" smtClean="0"/>
              <a:t>” would be </a:t>
            </a:r>
            <a:r>
              <a:rPr lang="en-US" i="1" dirty="0" smtClean="0"/>
              <a:t>cached</a:t>
            </a:r>
            <a:r>
              <a:rPr lang="en-US" dirty="0" smtClean="0"/>
              <a:t> in your browser history, even after you logout</a:t>
            </a:r>
          </a:p>
          <a:p>
            <a:r>
              <a:rPr lang="en-US" dirty="0" smtClean="0"/>
              <a:t>How to handle the adding of “</a:t>
            </a:r>
            <a:r>
              <a:rPr lang="en-US" i="1" dirty="0" smtClean="0"/>
              <a:t>?token=z</a:t>
            </a:r>
            <a:r>
              <a:rPr lang="en-US" dirty="0" smtClean="0"/>
              <a:t>” to all your </a:t>
            </a:r>
            <a:r>
              <a:rPr lang="en-US" i="1" dirty="0" smtClean="0"/>
              <a:t>&lt;a&gt; </a:t>
            </a:r>
            <a:r>
              <a:rPr lang="en-US" dirty="0" smtClean="0"/>
              <a:t>tags in the HTML pages?</a:t>
            </a:r>
          </a:p>
          <a:p>
            <a:pPr lvl="1"/>
            <a:r>
              <a:rPr lang="en-US" dirty="0" smtClean="0"/>
              <a:t>doable, but quite cumbersome</a:t>
            </a:r>
          </a:p>
          <a:p>
            <a:r>
              <a:rPr lang="en-US" dirty="0" smtClean="0"/>
              <a:t>How to handle browser bookmarks?</a:t>
            </a:r>
          </a:p>
          <a:p>
            <a:pPr lvl="1"/>
            <a:r>
              <a:rPr lang="en-US" dirty="0" smtClean="0"/>
              <a:t>tokens would be there, and made the links useless once they expire, </a:t>
            </a:r>
            <a:r>
              <a:rPr lang="en-US" dirty="0" err="1" smtClean="0"/>
              <a:t>eg</a:t>
            </a:r>
            <a:r>
              <a:rPr lang="en-US" dirty="0" smtClean="0"/>
              <a:t> after a logout </a:t>
            </a:r>
          </a:p>
          <a:p>
            <a:endParaRPr lang="en-US" dirty="0"/>
          </a:p>
        </p:txBody>
      </p:sp>
    </p:spTree>
    <p:extLst>
      <p:ext uri="{BB962C8B-B14F-4D97-AF65-F5344CB8AC3E}">
        <p14:creationId xmlns:p14="http://schemas.microsoft.com/office/powerpoint/2010/main" val="324668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POST</a:t>
            </a:r>
            <a:endParaRPr lang="en-US" dirty="0"/>
          </a:p>
        </p:txBody>
      </p:sp>
      <p:sp>
        <p:nvSpPr>
          <p:cNvPr id="3" name="Content Placeholder 2"/>
          <p:cNvSpPr>
            <a:spLocks noGrp="1"/>
          </p:cNvSpPr>
          <p:nvPr>
            <p:ph idx="1"/>
          </p:nvPr>
        </p:nvSpPr>
        <p:spPr>
          <a:xfrm>
            <a:off x="207169" y="1825625"/>
            <a:ext cx="11768048" cy="4800108"/>
          </a:xfrm>
        </p:spPr>
        <p:txBody>
          <a:bodyPr>
            <a:normAutofit/>
          </a:bodyPr>
          <a:lstStyle/>
          <a:p>
            <a:r>
              <a:rPr lang="en-US" dirty="0" smtClean="0"/>
              <a:t>User ids and passwords should </a:t>
            </a:r>
            <a:r>
              <a:rPr lang="en-US" i="1" dirty="0" smtClean="0"/>
              <a:t>never</a:t>
            </a:r>
            <a:r>
              <a:rPr lang="en-US" dirty="0" smtClean="0"/>
              <a:t> be sent with a GET</a:t>
            </a:r>
          </a:p>
          <a:p>
            <a:pPr lvl="1"/>
            <a:r>
              <a:rPr lang="en-US" dirty="0" smtClean="0"/>
              <a:t>GET specs do not allow body in the requests</a:t>
            </a:r>
          </a:p>
          <a:p>
            <a:r>
              <a:rPr lang="en-US" dirty="0" smtClean="0"/>
              <a:t>Should be in HTTP body of a POST</a:t>
            </a:r>
          </a:p>
          <a:p>
            <a:pPr lvl="1"/>
            <a:r>
              <a:rPr lang="en-US" dirty="0" smtClean="0"/>
              <a:t>This is typical case in HTML forms, and also what we need in SPAs</a:t>
            </a:r>
          </a:p>
          <a:p>
            <a:r>
              <a:rPr lang="en-US" i="1" dirty="0"/>
              <a:t>POST /login {“</a:t>
            </a:r>
            <a:r>
              <a:rPr lang="en-US" i="1" dirty="0" err="1"/>
              <a:t>userId</a:t>
            </a:r>
            <a:r>
              <a:rPr lang="en-US" i="1" dirty="0"/>
              <a:t>”: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
            </a:r>
            <a:r>
              <a:rPr lang="en-US" dirty="0" smtClean="0"/>
              <a:t>attacks… more on this later</a:t>
            </a:r>
          </a:p>
        </p:txBody>
      </p:sp>
    </p:spTree>
    <p:extLst>
      <p:ext uri="{BB962C8B-B14F-4D97-AF65-F5344CB8AC3E}">
        <p14:creationId xmlns:p14="http://schemas.microsoft.com/office/powerpoint/2010/main" val="242943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Tokens</a:t>
            </a:r>
            <a:endParaRPr lang="en-US" dirty="0"/>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smtClean="0"/>
              <a:t>Browser needs to store authentication </a:t>
            </a:r>
            <a:r>
              <a:rPr lang="en-US" i="1" dirty="0" smtClean="0"/>
              <a:t>tokens</a:t>
            </a:r>
            <a:r>
              <a:rPr lang="en-US" dirty="0" smtClean="0"/>
              <a:t> somewhere</a:t>
            </a:r>
          </a:p>
          <a:p>
            <a:r>
              <a:rPr lang="en-US" dirty="0" smtClean="0"/>
              <a:t>Tokens need to be added at each HTTP request</a:t>
            </a:r>
          </a:p>
          <a:p>
            <a:r>
              <a:rPr lang="en-US" i="1" dirty="0" smtClean="0"/>
              <a:t>Best</a:t>
            </a:r>
            <a:r>
              <a:rPr lang="en-US" dirty="0" smtClean="0"/>
              <a:t> way to store tokens is HTTP </a:t>
            </a:r>
            <a:r>
              <a:rPr lang="en-US" b="1" dirty="0" smtClean="0"/>
              <a:t>Cookies</a:t>
            </a:r>
            <a:r>
              <a:rPr lang="en-US" dirty="0" smtClean="0"/>
              <a:t> marked with </a:t>
            </a:r>
            <a:r>
              <a:rPr lang="en-US" i="1" dirty="0" err="1" smtClean="0"/>
              <a:t>HttpOnly</a:t>
            </a:r>
            <a:endParaRPr lang="en-US" i="1" dirty="0" smtClean="0"/>
          </a:p>
          <a:p>
            <a:pPr lvl="1"/>
            <a:r>
              <a:rPr lang="en-US" dirty="0" smtClean="0"/>
              <a:t>automatically added on each HTTP request</a:t>
            </a:r>
          </a:p>
          <a:p>
            <a:pPr lvl="1"/>
            <a:r>
              <a:rPr lang="en-US" dirty="0" smtClean="0"/>
              <a:t>cannot be read by JavaScript</a:t>
            </a:r>
          </a:p>
          <a:p>
            <a:r>
              <a:rPr lang="en-US" dirty="0" smtClean="0"/>
              <a:t>If you do </a:t>
            </a:r>
            <a:r>
              <a:rPr lang="en-US" i="1" dirty="0" smtClean="0"/>
              <a:t>not</a:t>
            </a:r>
            <a:r>
              <a:rPr lang="en-US" dirty="0" smtClean="0"/>
              <a:t> store authentication tokens in </a:t>
            </a:r>
            <a:r>
              <a:rPr lang="en-US" i="1" dirty="0" err="1"/>
              <a:t>HttpOnly</a:t>
            </a:r>
            <a:r>
              <a:rPr lang="en-US" i="1" dirty="0"/>
              <a:t> </a:t>
            </a:r>
            <a:r>
              <a:rPr lang="en-US" dirty="0" smtClean="0"/>
              <a:t>cookies, you are </a:t>
            </a:r>
            <a:r>
              <a:rPr lang="en-US" i="1" dirty="0" smtClean="0"/>
              <a:t>more</a:t>
            </a:r>
            <a:r>
              <a:rPr lang="en-US" dirty="0" smtClean="0"/>
              <a:t> vulnerable to </a:t>
            </a:r>
            <a:r>
              <a:rPr lang="en-US" b="1" dirty="0" smtClean="0"/>
              <a:t>XSS</a:t>
            </a:r>
            <a:r>
              <a:rPr lang="en-US" dirty="0" smtClean="0"/>
              <a:t> attacks!!!</a:t>
            </a:r>
          </a:p>
          <a:p>
            <a:pPr lvl="1"/>
            <a:r>
              <a:rPr lang="en-US" dirty="0"/>
              <a:t>C</a:t>
            </a:r>
            <a:r>
              <a:rPr lang="en-US" dirty="0" smtClean="0"/>
              <a:t>omplex story… even with cookies, still vulnerable to XSS, but it would stop as soon as you close the browser… without cookies, token could be sent to malicious server via AJAX, and attacks continue from there</a:t>
            </a:r>
          </a:p>
          <a:p>
            <a:pPr lvl="1"/>
            <a:r>
              <a:rPr lang="en-US" dirty="0" smtClean="0"/>
              <a:t>Note: this is a </a:t>
            </a:r>
            <a:r>
              <a:rPr lang="en-US" b="1" dirty="0" smtClean="0"/>
              <a:t>huge</a:t>
            </a:r>
            <a:r>
              <a:rPr lang="en-US" dirty="0" smtClean="0"/>
              <a:t> problem if you make the mistake of using JWT with no </a:t>
            </a:r>
            <a:r>
              <a:rPr lang="en-US" dirty="0" err="1" smtClean="0"/>
              <a:t>stateful</a:t>
            </a:r>
            <a:r>
              <a:rPr lang="en-US" dirty="0" smtClean="0"/>
              <a:t> whitelist/blacklist logout…</a:t>
            </a:r>
            <a:endParaRPr lang="en-US" dirty="0"/>
          </a:p>
        </p:txBody>
      </p:sp>
    </p:spTree>
    <p:extLst>
      <p:ext uri="{BB962C8B-B14F-4D97-AF65-F5344CB8AC3E}">
        <p14:creationId xmlns:p14="http://schemas.microsoft.com/office/powerpoint/2010/main" val="209167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298280" y="1825625"/>
            <a:ext cx="11055520" cy="4351338"/>
          </a:xfrm>
        </p:spPr>
        <p:txBody>
          <a:bodyPr>
            <a:normAutofit lnSpcReduction="10000"/>
          </a:bodyPr>
          <a:lstStyle/>
          <a:p>
            <a:r>
              <a:rPr lang="en-US" dirty="0"/>
              <a:t>Authentication “</a:t>
            </a:r>
            <a:r>
              <a:rPr lang="en-US" i="1" dirty="0"/>
              <a:t>tokens</a:t>
            </a:r>
            <a:r>
              <a:rPr lang="en-US" dirty="0"/>
              <a:t>” should not be in URLs, but in the HTTP Headers</a:t>
            </a:r>
          </a:p>
          <a:p>
            <a:r>
              <a:rPr lang="en-US" b="1" dirty="0"/>
              <a:t>Cookie</a:t>
            </a:r>
            <a:r>
              <a:rPr lang="en-US" dirty="0"/>
              <a:t>: special </a:t>
            </a:r>
            <a:r>
              <a:rPr lang="en-US" dirty="0" smtClean="0"/>
              <a:t>HTTP header </a:t>
            </a:r>
            <a:r>
              <a:rPr lang="en-US" dirty="0"/>
              <a:t>that will be used to identify the user</a:t>
            </a:r>
          </a:p>
          <a:p>
            <a:r>
              <a:rPr lang="en-US" dirty="0"/>
              <a:t>The user does not choose the cookie, it is the server that assigns them</a:t>
            </a:r>
          </a:p>
          <a:p>
            <a:r>
              <a:rPr lang="en-US" dirty="0"/>
              <a:t>Recall: user can craft its own HTTP messages, so server needs to know if cookie values are valid</a:t>
            </a:r>
          </a:p>
          <a:p>
            <a:endParaRPr lang="en-US" dirty="0"/>
          </a:p>
        </p:txBody>
      </p:sp>
    </p:spTree>
    <p:extLst>
      <p:ext uri="{BB962C8B-B14F-4D97-AF65-F5344CB8AC3E}">
        <p14:creationId xmlns:p14="http://schemas.microsoft.com/office/powerpoint/2010/main" val="3232946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Cookies</a:t>
            </a:r>
            <a:endParaRPr lang="en-US" dirty="0"/>
          </a:p>
        </p:txBody>
      </p:sp>
      <p:sp>
        <p:nvSpPr>
          <p:cNvPr id="3" name="Content Placeholder 2"/>
          <p:cNvSpPr>
            <a:spLocks noGrp="1"/>
          </p:cNvSpPr>
          <p:nvPr>
            <p:ph idx="1"/>
          </p:nvPr>
        </p:nvSpPr>
        <p:spPr>
          <a:xfrm>
            <a:off x="345600" y="1825624"/>
            <a:ext cx="11577600" cy="4762375"/>
          </a:xfrm>
        </p:spPr>
        <p:txBody>
          <a:bodyPr>
            <a:normAutofit fontScale="85000" lnSpcReduction="10000"/>
          </a:bodyPr>
          <a:lstStyle/>
          <a:p>
            <a:r>
              <a:rPr lang="en-US" dirty="0" smtClean="0"/>
              <a:t>Browser:  POST /login</a:t>
            </a:r>
          </a:p>
          <a:p>
            <a:pPr lvl="1"/>
            <a:r>
              <a:rPr lang="en-US" dirty="0" smtClean="0"/>
              <a:t>Username X and password as HTTP body</a:t>
            </a:r>
          </a:p>
          <a:p>
            <a:r>
              <a:rPr lang="en-US" dirty="0" smtClean="0"/>
              <a:t>Server: if login is successful, respond to the POST with a “</a:t>
            </a:r>
            <a:r>
              <a:rPr lang="en-US" i="1" dirty="0" smtClean="0"/>
              <a:t>Set-Cookie</a:t>
            </a:r>
            <a:r>
              <a:rPr lang="en-US" dirty="0" smtClean="0"/>
              <a:t>” header, with some </a:t>
            </a:r>
            <a:r>
              <a:rPr lang="en-US" i="1" dirty="0" smtClean="0"/>
              <a:t>unique </a:t>
            </a:r>
            <a:r>
              <a:rPr lang="en-US" dirty="0" smtClean="0"/>
              <a:t>and </a:t>
            </a:r>
            <a:r>
              <a:rPr lang="en-US" i="1" dirty="0" smtClean="0"/>
              <a:t>non-predictable</a:t>
            </a:r>
            <a:r>
              <a:rPr lang="en-US" dirty="0" smtClean="0"/>
              <a:t> identifier Y</a:t>
            </a:r>
          </a:p>
          <a:p>
            <a:pPr lvl="1"/>
            <a:r>
              <a:rPr lang="en-US" dirty="0" smtClean="0"/>
              <a:t>Server needs to remember that cookie Y is associated with user X</a:t>
            </a:r>
          </a:p>
          <a:p>
            <a:pPr lvl="1"/>
            <a:r>
              <a:rPr lang="en-US" i="1" dirty="0" smtClean="0"/>
              <a:t>Set-Cookie: &lt;cookie-name&gt;=&lt;cookie-value&gt;</a:t>
            </a:r>
          </a:p>
          <a:p>
            <a:r>
              <a:rPr lang="en-US" dirty="0" smtClean="0"/>
              <a:t>Browser: from now on, each following HTTP request will have “</a:t>
            </a:r>
            <a:r>
              <a:rPr lang="en-US" i="1" dirty="0" smtClean="0"/>
              <a:t>Cookie:</a:t>
            </a:r>
            <a:r>
              <a:rPr lang="en-US" dirty="0" smtClean="0"/>
              <a:t> Y” in the headers</a:t>
            </a:r>
          </a:p>
          <a:p>
            <a:r>
              <a:rPr lang="en-US" i="1" dirty="0" smtClean="0"/>
              <a:t>Logout</a:t>
            </a:r>
            <a:r>
              <a:rPr lang="en-US" dirty="0" smtClean="0"/>
              <a:t>: remove association between cookie Y and user X on server. </a:t>
            </a:r>
            <a:endParaRPr lang="en-US" dirty="0"/>
          </a:p>
          <a:p>
            <a:r>
              <a:rPr lang="en-US" dirty="0" smtClean="0"/>
              <a:t>Server: HTTP request with no cookie or invalid/expired cookie, give 401 error message</a:t>
            </a:r>
          </a:p>
          <a:p>
            <a:pPr lvl="1"/>
            <a:endParaRPr lang="en-US" dirty="0"/>
          </a:p>
        </p:txBody>
      </p:sp>
    </p:spTree>
    <p:extLst>
      <p:ext uri="{BB962C8B-B14F-4D97-AF65-F5344CB8AC3E}">
        <p14:creationId xmlns:p14="http://schemas.microsoft.com/office/powerpoint/2010/main" val="371276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304" y="234195"/>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erve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621208" y="216093"/>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92571" y="1901737"/>
            <a:ext cx="5621589"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9272683" y="1328900"/>
            <a:ext cx="2050992" cy="1206798"/>
          </a:xfrm>
          <a:prstGeom prst="rect">
            <a:avLst/>
          </a:prstGeom>
        </p:spPr>
      </p:pic>
      <p:sp>
        <p:nvSpPr>
          <p:cNvPr id="10" name="TextBox 9"/>
          <p:cNvSpPr txBox="1"/>
          <p:nvPr/>
        </p:nvSpPr>
        <p:spPr>
          <a:xfrm>
            <a:off x="4033614" y="1395683"/>
            <a:ext cx="2267416" cy="461665"/>
          </a:xfrm>
          <a:prstGeom prst="rect">
            <a:avLst/>
          </a:prstGeom>
          <a:noFill/>
        </p:spPr>
        <p:txBody>
          <a:bodyPr wrap="none" rtlCol="0">
            <a:spAutoFit/>
          </a:bodyPr>
          <a:lstStyle/>
          <a:p>
            <a:r>
              <a:rPr lang="en-US" sz="2400" dirty="0" smtClean="0"/>
              <a:t>GET  /index.html</a:t>
            </a:r>
            <a:endParaRPr lang="en-US" sz="2400" dirty="0"/>
          </a:p>
        </p:txBody>
      </p:sp>
      <p:cxnSp>
        <p:nvCxnSpPr>
          <p:cNvPr id="11" name="Straight Connector 10"/>
          <p:cNvCxnSpPr/>
          <p:nvPr/>
        </p:nvCxnSpPr>
        <p:spPr>
          <a:xfrm>
            <a:off x="2992571" y="3224911"/>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3615" y="2388322"/>
            <a:ext cx="3505447" cy="830997"/>
          </a:xfrm>
          <a:prstGeom prst="rect">
            <a:avLst/>
          </a:prstGeom>
          <a:noFill/>
        </p:spPr>
        <p:txBody>
          <a:bodyPr wrap="none" rtlCol="0">
            <a:spAutoFit/>
          </a:bodyPr>
          <a:lstStyle/>
          <a:p>
            <a:r>
              <a:rPr lang="en-US" sz="2400" dirty="0" smtClean="0"/>
              <a:t>POST  /</a:t>
            </a:r>
            <a:r>
              <a:rPr lang="en-US" sz="2400" dirty="0" err="1" smtClean="0"/>
              <a:t>api</a:t>
            </a:r>
            <a:r>
              <a:rPr lang="en-US" sz="2400" dirty="0" smtClean="0"/>
              <a:t>/login</a:t>
            </a:r>
          </a:p>
          <a:p>
            <a:r>
              <a:rPr lang="en-US" sz="2400" dirty="0" err="1" smtClean="0"/>
              <a:t>userId</a:t>
            </a:r>
            <a:r>
              <a:rPr lang="en-US" sz="2400" dirty="0" smtClean="0"/>
              <a:t>=</a:t>
            </a:r>
            <a:r>
              <a:rPr lang="en-US" sz="2400" dirty="0" err="1" smtClean="0"/>
              <a:t>foo&amp;password</a:t>
            </a:r>
            <a:r>
              <a:rPr lang="en-US" sz="2400" dirty="0" smtClean="0"/>
              <a:t>=bar</a:t>
            </a:r>
            <a:endParaRPr lang="en-US" sz="2400" dirty="0"/>
          </a:p>
        </p:txBody>
      </p:sp>
      <p:cxnSp>
        <p:nvCxnSpPr>
          <p:cNvPr id="13" name="Straight Connector 12"/>
          <p:cNvCxnSpPr/>
          <p:nvPr/>
        </p:nvCxnSpPr>
        <p:spPr>
          <a:xfrm>
            <a:off x="2992571" y="4958283"/>
            <a:ext cx="5621589" cy="0"/>
          </a:xfrm>
          <a:prstGeom prst="line">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3614" y="4021393"/>
            <a:ext cx="2551276" cy="830997"/>
          </a:xfrm>
          <a:prstGeom prst="rect">
            <a:avLst/>
          </a:prstGeom>
          <a:noFill/>
        </p:spPr>
        <p:txBody>
          <a:bodyPr wrap="none" rtlCol="0">
            <a:spAutoFit/>
          </a:bodyPr>
          <a:lstStyle/>
          <a:p>
            <a:r>
              <a:rPr lang="en-US" sz="2400" dirty="0" smtClean="0"/>
              <a:t>HTTP/1.1 204</a:t>
            </a:r>
          </a:p>
          <a:p>
            <a:r>
              <a:rPr lang="en-US" sz="2400" i="1" dirty="0" smtClean="0"/>
              <a:t>Set-cookie</a:t>
            </a:r>
            <a:r>
              <a:rPr lang="en-US" sz="2400" dirty="0" smtClean="0"/>
              <a:t>: </a:t>
            </a:r>
            <a:r>
              <a:rPr lang="en-US" sz="2400" b="1" dirty="0" smtClean="0"/>
              <a:t>123456</a:t>
            </a:r>
          </a:p>
        </p:txBody>
      </p:sp>
      <p:cxnSp>
        <p:nvCxnSpPr>
          <p:cNvPr id="16" name="Straight Connector 15"/>
          <p:cNvCxnSpPr/>
          <p:nvPr/>
        </p:nvCxnSpPr>
        <p:spPr>
          <a:xfrm>
            <a:off x="3033876" y="6522164"/>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33615" y="5720090"/>
            <a:ext cx="2684902" cy="830997"/>
          </a:xfrm>
          <a:prstGeom prst="rect">
            <a:avLst/>
          </a:prstGeom>
          <a:noFill/>
        </p:spPr>
        <p:txBody>
          <a:bodyPr wrap="none" rtlCol="0">
            <a:spAutoFit/>
          </a:bodyPr>
          <a:lstStyle/>
          <a:p>
            <a:r>
              <a:rPr lang="en-US" sz="2400" dirty="0" smtClean="0"/>
              <a:t>GET  /</a:t>
            </a:r>
            <a:r>
              <a:rPr lang="en-US" sz="2400" dirty="0" err="1" smtClean="0"/>
              <a:t>api</a:t>
            </a:r>
            <a:r>
              <a:rPr lang="en-US" sz="2400" dirty="0" smtClean="0"/>
              <a:t>/</a:t>
            </a:r>
            <a:r>
              <a:rPr lang="en-US" sz="2400" dirty="0" err="1" smtClean="0"/>
              <a:t>someData</a:t>
            </a:r>
            <a:endParaRPr lang="en-US" sz="2400" dirty="0" smtClean="0"/>
          </a:p>
          <a:p>
            <a:r>
              <a:rPr lang="en-US" sz="2400" i="1" dirty="0" smtClean="0"/>
              <a:t>Cookie</a:t>
            </a:r>
            <a:r>
              <a:rPr lang="en-US" sz="2400" dirty="0" smtClean="0"/>
              <a:t>: </a:t>
            </a:r>
            <a:r>
              <a:rPr lang="en-US" sz="2400" b="1" dirty="0" smtClean="0"/>
              <a:t>123456</a:t>
            </a:r>
            <a:endParaRPr lang="en-US" sz="2400" b="1" dirty="0"/>
          </a:p>
        </p:txBody>
      </p:sp>
      <p:sp>
        <p:nvSpPr>
          <p:cNvPr id="18" name="Rounded Rectangle 17"/>
          <p:cNvSpPr/>
          <p:nvPr/>
        </p:nvSpPr>
        <p:spPr>
          <a:xfrm>
            <a:off x="1109605" y="1475099"/>
            <a:ext cx="1747171"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Request HTML page</a:t>
            </a:r>
            <a:endParaRPr lang="en-US" sz="2400" dirty="0"/>
          </a:p>
        </p:txBody>
      </p:sp>
      <p:sp>
        <p:nvSpPr>
          <p:cNvPr id="19" name="Rounded Rectangle 18"/>
          <p:cNvSpPr/>
          <p:nvPr/>
        </p:nvSpPr>
        <p:spPr>
          <a:xfrm>
            <a:off x="484546" y="2648839"/>
            <a:ext cx="2372230" cy="1245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Send credentials by AJAX</a:t>
            </a:r>
            <a:endParaRPr lang="en-US" sz="2400" dirty="0"/>
          </a:p>
        </p:txBody>
      </p:sp>
      <p:sp>
        <p:nvSpPr>
          <p:cNvPr id="20" name="Rounded Rectangle 19"/>
          <p:cNvSpPr/>
          <p:nvPr/>
        </p:nvSpPr>
        <p:spPr>
          <a:xfrm>
            <a:off x="59820" y="4443813"/>
            <a:ext cx="2854295" cy="22817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r>
              <a:rPr lang="en-US" sz="2400" dirty="0" smtClean="0"/>
              <a:t>dd cookie header in all following HTTP requests</a:t>
            </a:r>
            <a:endParaRPr lang="en-US" sz="2400" dirty="0"/>
          </a:p>
        </p:txBody>
      </p:sp>
      <p:sp>
        <p:nvSpPr>
          <p:cNvPr id="21" name="Rounded Rectangle 20"/>
          <p:cNvSpPr/>
          <p:nvPr/>
        </p:nvSpPr>
        <p:spPr>
          <a:xfrm>
            <a:off x="8854435" y="3008919"/>
            <a:ext cx="2854295" cy="228172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Validate the credentials. If correct, create a session, identified by a cookie id</a:t>
            </a:r>
            <a:endParaRPr lang="en-US" sz="2400" dirty="0"/>
          </a:p>
        </p:txBody>
      </p:sp>
    </p:spTree>
    <p:extLst>
      <p:ext uri="{BB962C8B-B14F-4D97-AF65-F5344CB8AC3E}">
        <p14:creationId xmlns:p14="http://schemas.microsoft.com/office/powerpoint/2010/main" val="128461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a:t>
            </a:r>
            <a:r>
              <a:rPr lang="en-US" b="1" dirty="0" smtClean="0"/>
              <a:t>S</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461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and Sessions</a:t>
            </a:r>
            <a:endParaRPr lang="en-US" dirty="0"/>
          </a:p>
        </p:txBody>
      </p:sp>
      <p:sp>
        <p:nvSpPr>
          <p:cNvPr id="3" name="Content Placeholder 2"/>
          <p:cNvSpPr>
            <a:spLocks noGrp="1"/>
          </p:cNvSpPr>
          <p:nvPr>
            <p:ph idx="1"/>
          </p:nvPr>
        </p:nvSpPr>
        <p:spPr>
          <a:xfrm>
            <a:off x="288000" y="1825624"/>
            <a:ext cx="11606400" cy="4711975"/>
          </a:xfrm>
        </p:spPr>
        <p:txBody>
          <a:bodyPr>
            <a:normAutofit fontScale="92500" lnSpcReduction="20000"/>
          </a:bodyPr>
          <a:lstStyle/>
          <a:p>
            <a:r>
              <a:rPr lang="en-US" dirty="0" smtClean="0"/>
              <a:t>Servers would usually send a “</a:t>
            </a:r>
            <a:r>
              <a:rPr lang="en-US" i="1" dirty="0" smtClean="0"/>
              <a:t>Set-Cookie</a:t>
            </a:r>
            <a:r>
              <a:rPr lang="en-US" dirty="0" smtClean="0"/>
              <a:t>” regardless of login</a:t>
            </a:r>
          </a:p>
          <a:p>
            <a:pPr lvl="1"/>
            <a:r>
              <a:rPr lang="en-US" dirty="0" smtClean="0"/>
              <a:t>want to know if requests are coming from same user, regardless if s/he is registered/authenticated</a:t>
            </a:r>
          </a:p>
          <a:p>
            <a:pPr lvl="1"/>
            <a:r>
              <a:rPr lang="en-US" dirty="0" err="1"/>
              <a:t>i</a:t>
            </a:r>
            <a:r>
              <a:rPr lang="en-US" dirty="0" err="1" smtClean="0"/>
              <a:t>e</a:t>
            </a:r>
            <a:r>
              <a:rPr lang="en-US" dirty="0" smtClean="0"/>
              <a:t> cookies used to define “</a:t>
            </a:r>
            <a:r>
              <a:rPr lang="en-US" i="1" dirty="0" smtClean="0"/>
              <a:t>sessions</a:t>
            </a:r>
            <a:r>
              <a:rPr lang="en-US" dirty="0" smtClean="0"/>
              <a:t>”</a:t>
            </a:r>
          </a:p>
          <a:p>
            <a:r>
              <a:rPr lang="en-US" dirty="0" smtClean="0"/>
              <a:t>After login could create a new session (</a:t>
            </a:r>
            <a:r>
              <a:rPr lang="en-US" dirty="0" err="1" smtClean="0"/>
              <a:t>ie</a:t>
            </a:r>
            <a:r>
              <a:rPr lang="en-US" dirty="0" smtClean="0"/>
              <a:t>, invalidate old cookie and create a new one) or use the existing session cookie (</a:t>
            </a:r>
            <a:r>
              <a:rPr lang="en-US" dirty="0" err="1" smtClean="0"/>
              <a:t>eg</a:t>
            </a:r>
            <a:r>
              <a:rPr lang="en-US" dirty="0" smtClean="0"/>
              <a:t>, the one set by the server when login page was retrieved with the first GET)</a:t>
            </a:r>
          </a:p>
          <a:p>
            <a:r>
              <a:rPr lang="en-US" dirty="0" smtClean="0"/>
              <a:t>Problem with re-using session cookies: make sure all the pages were served with HTTPS and not HTTP</a:t>
            </a:r>
          </a:p>
          <a:p>
            <a:pPr lvl="1"/>
            <a:r>
              <a:rPr lang="en-US" dirty="0" err="1" smtClean="0"/>
              <a:t>Ie</a:t>
            </a:r>
            <a:r>
              <a:rPr lang="en-US" dirty="0" smtClean="0"/>
              <a:t>, use HTTPS for all pages, even the login one</a:t>
            </a:r>
          </a:p>
          <a:p>
            <a:pPr lvl="1"/>
            <a:r>
              <a:rPr lang="en-US" dirty="0"/>
              <a:t>d</a:t>
            </a:r>
            <a:r>
              <a:rPr lang="en-US" dirty="0" smtClean="0"/>
              <a:t>o not use HTTP and then switch to HTTPS once login is done </a:t>
            </a:r>
            <a:endParaRPr lang="en-US" dirty="0"/>
          </a:p>
        </p:txBody>
      </p:sp>
    </p:spTree>
    <p:extLst>
      <p:ext uri="{BB962C8B-B14F-4D97-AF65-F5344CB8AC3E}">
        <p14:creationId xmlns:p14="http://schemas.microsoft.com/office/powerpoint/2010/main" val="172462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Cookies</a:t>
            </a:r>
            <a:endParaRPr lang="en-US" dirty="0"/>
          </a:p>
        </p:txBody>
      </p:sp>
      <p:sp>
        <p:nvSpPr>
          <p:cNvPr id="3" name="Content Placeholder 2"/>
          <p:cNvSpPr>
            <a:spLocks noGrp="1"/>
          </p:cNvSpPr>
          <p:nvPr>
            <p:ph idx="1"/>
          </p:nvPr>
        </p:nvSpPr>
        <p:spPr>
          <a:xfrm>
            <a:off x="247828" y="1825624"/>
            <a:ext cx="11647918" cy="4660633"/>
          </a:xfrm>
        </p:spPr>
        <p:txBody>
          <a:bodyPr>
            <a:normAutofit fontScale="85000" lnSpcReduction="10000"/>
          </a:bodyPr>
          <a:lstStyle/>
          <a:p>
            <a:r>
              <a:rPr lang="en-US" dirty="0" smtClean="0"/>
              <a:t>The browser will store cookie values locally</a:t>
            </a:r>
          </a:p>
          <a:p>
            <a:r>
              <a:rPr lang="en-US" dirty="0" smtClean="0"/>
              <a:t>At each HTTP/S request, it will send the cookies in the HTTP headers</a:t>
            </a:r>
          </a:p>
          <a:p>
            <a:r>
              <a:rPr lang="en-US" dirty="0" smtClean="0"/>
              <a:t>Cookies are sent only to same server who asked to set them</a:t>
            </a:r>
          </a:p>
          <a:p>
            <a:pPr lvl="1"/>
            <a:r>
              <a:rPr lang="en-US" dirty="0" err="1"/>
              <a:t>e</a:t>
            </a:r>
            <a:r>
              <a:rPr lang="en-US" dirty="0" err="1" smtClean="0"/>
              <a:t>g</a:t>
            </a:r>
            <a:r>
              <a:rPr lang="en-US" dirty="0" smtClean="0"/>
              <a:t>, cookies set from “</a:t>
            </a:r>
            <a:r>
              <a:rPr lang="en-US" i="1" dirty="0" smtClean="0"/>
              <a:t>foo.com</a:t>
            </a:r>
            <a:r>
              <a:rPr lang="en-US" dirty="0" smtClean="0"/>
              <a:t>” are not going to be sent when I do GET requests to “</a:t>
            </a:r>
            <a:r>
              <a:rPr lang="en-US" i="1" dirty="0" smtClean="0"/>
              <a:t>bar.org</a:t>
            </a:r>
            <a:r>
              <a:rPr lang="en-US" dirty="0" smtClean="0"/>
              <a:t>”</a:t>
            </a:r>
          </a:p>
          <a:p>
            <a:r>
              <a:rPr lang="en-US" dirty="0" smtClean="0"/>
              <a:t>JavaScript can read those cookie values on the browser</a:t>
            </a:r>
          </a:p>
          <a:p>
            <a:r>
              <a:rPr lang="en-US" dirty="0" smtClean="0"/>
              <a:t>What is the problem with it?</a:t>
            </a:r>
          </a:p>
          <a:p>
            <a:pPr lvl="1"/>
            <a:r>
              <a:rPr lang="en-US" dirty="0" smtClean="0"/>
              <a:t>You can fabricate a website with JS that reads all cookies, and send them back to you, so that you can use them to access the user’s Google/Facebook/Bank accounts</a:t>
            </a:r>
          </a:p>
          <a:p>
            <a:r>
              <a:rPr lang="en-US" dirty="0"/>
              <a:t>As cookies are arbitrary strings, they can be used to store data</a:t>
            </a:r>
          </a:p>
          <a:p>
            <a:pPr lvl="1"/>
            <a:r>
              <a:rPr lang="en-US" dirty="0"/>
              <a:t>usually up to 4K bytes per domain can be stored in a browser </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288248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Expires / Secure / </a:t>
            </a:r>
            <a:r>
              <a:rPr lang="en-US" dirty="0" err="1" smtClean="0"/>
              <a:t>HttpOnly</a:t>
            </a:r>
            <a:endParaRPr lang="en-US" dirty="0"/>
          </a:p>
        </p:txBody>
      </p:sp>
      <p:sp>
        <p:nvSpPr>
          <p:cNvPr id="3" name="Content Placeholder 2"/>
          <p:cNvSpPr>
            <a:spLocks noGrp="1"/>
          </p:cNvSpPr>
          <p:nvPr>
            <p:ph idx="1"/>
          </p:nvPr>
        </p:nvSpPr>
        <p:spPr>
          <a:xfrm>
            <a:off x="266400" y="1825625"/>
            <a:ext cx="11584800" cy="4351338"/>
          </a:xfrm>
        </p:spPr>
        <p:txBody>
          <a:bodyPr>
            <a:normAutofit fontScale="92500"/>
          </a:bodyPr>
          <a:lstStyle/>
          <a:p>
            <a:r>
              <a:rPr lang="en-US" b="1" dirty="0" smtClean="0"/>
              <a:t>Set-Cookie: &lt;name&gt;=&lt;value&gt;; Expires=&lt;date&gt;; Secure; </a:t>
            </a:r>
            <a:r>
              <a:rPr lang="en-US" b="1" dirty="0" err="1" smtClean="0"/>
              <a:t>HttpOnly</a:t>
            </a:r>
            <a:endParaRPr lang="en-US" b="1" dirty="0" smtClean="0"/>
          </a:p>
          <a:p>
            <a:r>
              <a:rPr lang="en-US" i="1" dirty="0" smtClean="0"/>
              <a:t>Expires</a:t>
            </a:r>
            <a:r>
              <a:rPr lang="en-US" dirty="0" smtClean="0"/>
              <a:t>: for how long the cookie should be stored</a:t>
            </a:r>
          </a:p>
          <a:p>
            <a:r>
              <a:rPr lang="en-US" i="1" dirty="0" smtClean="0"/>
              <a:t>Secure</a:t>
            </a:r>
            <a:r>
              <a:rPr lang="en-US" dirty="0" smtClean="0"/>
              <a:t>: browser should send the cookie only over HTTPS, and NEVER on HTTP</a:t>
            </a:r>
          </a:p>
          <a:p>
            <a:pPr lvl="1"/>
            <a:r>
              <a:rPr lang="en-US" dirty="0" smtClean="0"/>
              <a:t>There are kinds of attacks to trick a page to make a HTTP toward the same server instead of HTTPS, and so could read authentication cookies in plain text on the network</a:t>
            </a:r>
          </a:p>
          <a:p>
            <a:r>
              <a:rPr lang="en-US" i="1" dirty="0" err="1" smtClean="0"/>
              <a:t>HttpOnly</a:t>
            </a:r>
            <a:r>
              <a:rPr lang="en-US" dirty="0" smtClean="0"/>
              <a:t>: do not allow JS in the browser to read such cookie</a:t>
            </a:r>
          </a:p>
          <a:p>
            <a:pPr lvl="1"/>
            <a:r>
              <a:rPr lang="en-US" dirty="0" smtClean="0"/>
              <a:t>This is critical for authentication cookies to avoid XSS attacks</a:t>
            </a:r>
            <a:endParaRPr lang="en-US" dirty="0"/>
          </a:p>
        </p:txBody>
      </p:sp>
    </p:spTree>
    <p:extLst>
      <p:ext uri="{BB962C8B-B14F-4D97-AF65-F5344CB8AC3E}">
        <p14:creationId xmlns:p14="http://schemas.microsoft.com/office/powerpoint/2010/main" val="8774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4900749" cy="1325563"/>
          </a:xfrm>
        </p:spPr>
        <p:txBody>
          <a:bodyPr>
            <a:normAutofit fontScale="90000"/>
          </a:bodyPr>
          <a:lstStyle/>
          <a:p>
            <a:r>
              <a:rPr lang="en-US" dirty="0" smtClean="0"/>
              <a:t>Cookie Tracking</a:t>
            </a:r>
            <a:endParaRPr lang="en-US" dirty="0"/>
          </a:p>
        </p:txBody>
      </p:sp>
      <p:sp>
        <p:nvSpPr>
          <p:cNvPr id="3" name="Content Placeholder 2"/>
          <p:cNvSpPr>
            <a:spLocks noGrp="1"/>
          </p:cNvSpPr>
          <p:nvPr>
            <p:ph idx="1"/>
          </p:nvPr>
        </p:nvSpPr>
        <p:spPr>
          <a:xfrm>
            <a:off x="324740" y="1825625"/>
            <a:ext cx="5213910" cy="4351338"/>
          </a:xfrm>
        </p:spPr>
        <p:txBody>
          <a:bodyPr>
            <a:normAutofit fontScale="92500" lnSpcReduction="20000"/>
          </a:bodyPr>
          <a:lstStyle/>
          <a:p>
            <a:r>
              <a:rPr lang="en-US" dirty="0" smtClean="0"/>
              <a:t>Besides session/login cookies that have an expiration date, server can setup further cookies (</a:t>
            </a:r>
            <a:r>
              <a:rPr lang="en-US" dirty="0" err="1" smtClean="0"/>
              <a:t>ie</a:t>
            </a:r>
            <a:r>
              <a:rPr lang="en-US" dirty="0" smtClean="0"/>
              <a:t> </a:t>
            </a:r>
            <a:r>
              <a:rPr lang="en-US" i="1" dirty="0" smtClean="0"/>
              <a:t>Set-Cookie</a:t>
            </a:r>
            <a:r>
              <a:rPr lang="en-US" dirty="0" smtClean="0"/>
              <a:t> header)</a:t>
            </a:r>
          </a:p>
          <a:p>
            <a:r>
              <a:rPr lang="en-US" dirty="0" smtClean="0"/>
              <a:t>There are special laws regarding handling of cookies </a:t>
            </a:r>
          </a:p>
          <a:p>
            <a:r>
              <a:rPr lang="en-US" dirty="0" smtClean="0"/>
              <a:t>Why? Tracking and privacy concerns…</a:t>
            </a:r>
            <a:endParaRPr lang="en-US" dirty="0"/>
          </a:p>
        </p:txBody>
      </p:sp>
      <p:pic>
        <p:nvPicPr>
          <p:cNvPr id="4" name="Picture 3"/>
          <p:cNvPicPr>
            <a:picLocks noChangeAspect="1"/>
          </p:cNvPicPr>
          <p:nvPr/>
        </p:nvPicPr>
        <p:blipFill>
          <a:blip r:embed="rId2"/>
          <a:stretch>
            <a:fillRect/>
          </a:stretch>
        </p:blipFill>
        <p:spPr>
          <a:xfrm>
            <a:off x="5538650" y="102325"/>
            <a:ext cx="6252756" cy="6252756"/>
          </a:xfrm>
          <a:prstGeom prst="rect">
            <a:avLst/>
          </a:prstGeom>
        </p:spPr>
      </p:pic>
    </p:spTree>
    <p:extLst>
      <p:ext uri="{BB962C8B-B14F-4D97-AF65-F5344CB8AC3E}">
        <p14:creationId xmlns:p14="http://schemas.microsoft.com/office/powerpoint/2010/main" val="15669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a:xfrm>
            <a:off x="217357" y="1825625"/>
            <a:ext cx="11737299" cy="4710086"/>
          </a:xfrm>
        </p:spPr>
        <p:txBody>
          <a:bodyPr>
            <a:normAutofit fontScale="77500" lnSpcReduction="20000"/>
          </a:bodyPr>
          <a:lstStyle/>
          <a:p>
            <a:r>
              <a:rPr lang="en-US" dirty="0" smtClean="0"/>
              <a:t>Many sites might rely on resources provided by other sites</a:t>
            </a:r>
          </a:p>
          <a:p>
            <a:pPr lvl="1"/>
            <a:r>
              <a:rPr lang="en-US" dirty="0" smtClean="0"/>
              <a:t>Images, JavaScript files, CSS files, etc.</a:t>
            </a:r>
          </a:p>
          <a:p>
            <a:pPr lvl="1"/>
            <a:r>
              <a:rPr lang="en-US" dirty="0" err="1"/>
              <a:t>e</a:t>
            </a:r>
            <a:r>
              <a:rPr lang="en-US" dirty="0" err="1" smtClean="0"/>
              <a:t>g</a:t>
            </a:r>
            <a:r>
              <a:rPr lang="en-US" dirty="0" smtClean="0"/>
              <a:t>, </a:t>
            </a:r>
            <a:r>
              <a:rPr lang="en-US" dirty="0" err="1" smtClean="0"/>
              <a:t>FaceBook</a:t>
            </a:r>
            <a:r>
              <a:rPr lang="en-US" dirty="0" smtClean="0"/>
              <a:t> “</a:t>
            </a:r>
            <a:r>
              <a:rPr lang="en-US" i="1" dirty="0" smtClean="0"/>
              <a:t>Like</a:t>
            </a:r>
            <a:r>
              <a:rPr lang="en-US" dirty="0" smtClean="0"/>
              <a:t>” button</a:t>
            </a:r>
          </a:p>
          <a:p>
            <a:r>
              <a:rPr lang="en-US" dirty="0" smtClean="0"/>
              <a:t>When you download a HTML page from domain X (</a:t>
            </a:r>
            <a:r>
              <a:rPr lang="en-US" dirty="0" err="1" smtClean="0"/>
              <a:t>eg</a:t>
            </a:r>
            <a:r>
              <a:rPr lang="en-US" dirty="0" smtClean="0"/>
              <a:t> </a:t>
            </a:r>
            <a:r>
              <a:rPr lang="en-US" i="1" dirty="0" smtClean="0"/>
              <a:t>finn.no</a:t>
            </a:r>
            <a:r>
              <a:rPr lang="en-US" dirty="0" smtClean="0"/>
              <a:t>) which uses a resource from Y (</a:t>
            </a:r>
            <a:r>
              <a:rPr lang="en-US" dirty="0" err="1" smtClean="0"/>
              <a:t>eg</a:t>
            </a:r>
            <a:r>
              <a:rPr lang="en-US" dirty="0" smtClean="0"/>
              <a:t>, </a:t>
            </a:r>
            <a:r>
              <a:rPr lang="en-US" i="1" dirty="0" smtClean="0"/>
              <a:t>facebook.com</a:t>
            </a:r>
            <a:r>
              <a:rPr lang="en-US" dirty="0" smtClean="0"/>
              <a:t>), the HTTP GET request for Y will include previous cookies from Y</a:t>
            </a:r>
          </a:p>
          <a:p>
            <a:r>
              <a:rPr lang="en-US" dirty="0" smtClean="0"/>
              <a:t>So, even if you are logged out from Facebook, FB can know which pages you visit (as long as they do use FB resources), as can have permanent cookies stored on your browser and not related to a current session on FB</a:t>
            </a:r>
          </a:p>
          <a:p>
            <a:r>
              <a:rPr lang="en-US" dirty="0" smtClean="0"/>
              <a:t>Even worse, FB can track your browser even if you have never used FB!!! </a:t>
            </a:r>
          </a:p>
          <a:p>
            <a:r>
              <a:rPr lang="en-US" dirty="0" smtClean="0"/>
              <a:t>This happens by simply opening the page from X, no need to click anything!!!</a:t>
            </a:r>
          </a:p>
          <a:p>
            <a:r>
              <a:rPr lang="en-US" i="1" dirty="0" err="1" smtClean="0"/>
              <a:t>referer</a:t>
            </a:r>
            <a:r>
              <a:rPr lang="en-US" dirty="0" smtClean="0"/>
              <a:t> HTTP header: domain origin of request to Y from page not from Y</a:t>
            </a:r>
          </a:p>
          <a:p>
            <a:pPr lvl="1"/>
            <a:r>
              <a:rPr lang="en-US" dirty="0" err="1" smtClean="0"/>
              <a:t>Eg</a:t>
            </a:r>
            <a:r>
              <a:rPr lang="en-US" dirty="0" smtClean="0"/>
              <a:t>, “</a:t>
            </a:r>
            <a:r>
              <a:rPr lang="en-US" i="1" dirty="0" err="1" smtClean="0"/>
              <a:t>Referer</a:t>
            </a:r>
            <a:r>
              <a:rPr lang="en-US" i="1" dirty="0" smtClean="0"/>
              <a:t>: X</a:t>
            </a:r>
            <a:r>
              <a:rPr lang="en-US" dirty="0" smtClean="0"/>
              <a:t>” is added when page loaded from X ask for resource in Y </a:t>
            </a:r>
            <a:endParaRPr lang="en-US" dirty="0"/>
          </a:p>
        </p:txBody>
      </p:sp>
    </p:spTree>
    <p:extLst>
      <p:ext uri="{BB962C8B-B14F-4D97-AF65-F5344CB8AC3E}">
        <p14:creationId xmlns:p14="http://schemas.microsoft.com/office/powerpoint/2010/main" val="427644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1449" y="163420"/>
            <a:ext cx="11839157" cy="5951630"/>
          </a:xfrm>
          <a:prstGeom prst="rect">
            <a:avLst/>
          </a:prstGeom>
        </p:spPr>
      </p:pic>
      <p:sp>
        <p:nvSpPr>
          <p:cNvPr id="2" name="Down Arrow 1"/>
          <p:cNvSpPr/>
          <p:nvPr/>
        </p:nvSpPr>
        <p:spPr>
          <a:xfrm rot="19599004">
            <a:off x="6908798" y="1037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15126971">
            <a:off x="5036456" y="5609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94800" y="5947080"/>
            <a:ext cx="2997200" cy="923330"/>
          </a:xfrm>
          <a:prstGeom prst="rect">
            <a:avLst/>
          </a:prstGeom>
          <a:noFill/>
        </p:spPr>
        <p:txBody>
          <a:bodyPr wrap="square" rtlCol="0">
            <a:spAutoFit/>
          </a:bodyPr>
          <a:lstStyle/>
          <a:p>
            <a:r>
              <a:rPr lang="en-US" dirty="0" smtClean="0"/>
              <a:t>Note: this was in 2017, might have been removed/changed by now on Finn</a:t>
            </a:r>
            <a:endParaRPr lang="en-US" dirty="0"/>
          </a:p>
        </p:txBody>
      </p:sp>
    </p:spTree>
    <p:extLst>
      <p:ext uri="{BB962C8B-B14F-4D97-AF65-F5344CB8AC3E}">
        <p14:creationId xmlns:p14="http://schemas.microsoft.com/office/powerpoint/2010/main" val="139568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a:t>
            </a:r>
            <a:endParaRPr lang="en-US" dirty="0"/>
          </a:p>
        </p:txBody>
      </p:sp>
      <p:sp>
        <p:nvSpPr>
          <p:cNvPr id="4" name="Content Placeholder 3"/>
          <p:cNvSpPr>
            <a:spLocks noGrp="1"/>
          </p:cNvSpPr>
          <p:nvPr>
            <p:ph idx="1"/>
          </p:nvPr>
        </p:nvSpPr>
        <p:spPr>
          <a:xfrm>
            <a:off x="114300" y="1604644"/>
            <a:ext cx="5394960" cy="4788535"/>
          </a:xfrm>
        </p:spPr>
        <p:txBody>
          <a:bodyPr>
            <a:normAutofit fontScale="92500" lnSpcReduction="20000"/>
          </a:bodyPr>
          <a:lstStyle/>
          <a:p>
            <a:r>
              <a:rPr lang="en-US" dirty="0" smtClean="0"/>
              <a:t>Needed to verify identity of a user</a:t>
            </a:r>
          </a:p>
          <a:p>
            <a:r>
              <a:rPr lang="en-US" dirty="0" smtClean="0"/>
              <a:t>Not too short or simple, otherwise too easy to crack with brute-force</a:t>
            </a:r>
          </a:p>
          <a:p>
            <a:r>
              <a:rPr lang="en-US" i="1" dirty="0" smtClean="0"/>
              <a:t>Security</a:t>
            </a:r>
            <a:r>
              <a:rPr lang="en-US" dirty="0" smtClean="0"/>
              <a:t> vs </a:t>
            </a:r>
            <a:r>
              <a:rPr lang="en-US" i="1" dirty="0" smtClean="0"/>
              <a:t>Usability: </a:t>
            </a:r>
            <a:r>
              <a:rPr lang="en-US" dirty="0" smtClean="0"/>
              <a:t>hard to get a good balance</a:t>
            </a:r>
          </a:p>
          <a:p>
            <a:pPr lvl="1"/>
            <a:r>
              <a:rPr lang="en-US" dirty="0" err="1" smtClean="0"/>
              <a:t>eg</a:t>
            </a:r>
            <a:r>
              <a:rPr lang="en-US" dirty="0" smtClean="0"/>
              <a:t>, ideally would have different passwords for each different site, and change them often, </a:t>
            </a:r>
            <a:r>
              <a:rPr lang="en-US" dirty="0" err="1" smtClean="0"/>
              <a:t>eg</a:t>
            </a:r>
            <a:r>
              <a:rPr lang="en-US" dirty="0" smtClean="0"/>
              <a:t> every week… but who the heck is going to do that???</a:t>
            </a:r>
            <a:endParaRPr lang="en-US" dirty="0"/>
          </a:p>
        </p:txBody>
      </p:sp>
      <p:pic>
        <p:nvPicPr>
          <p:cNvPr id="6" name="Picture 5"/>
          <p:cNvPicPr>
            <a:picLocks noChangeAspect="1"/>
          </p:cNvPicPr>
          <p:nvPr/>
        </p:nvPicPr>
        <p:blipFill>
          <a:blip r:embed="rId2"/>
          <a:stretch>
            <a:fillRect/>
          </a:stretch>
        </p:blipFill>
        <p:spPr>
          <a:xfrm>
            <a:off x="5715907" y="726740"/>
            <a:ext cx="6361793" cy="4453255"/>
          </a:xfrm>
          <a:prstGeom prst="rect">
            <a:avLst/>
          </a:prstGeom>
        </p:spPr>
      </p:pic>
    </p:spTree>
    <p:extLst>
      <p:ext uri="{BB962C8B-B14F-4D97-AF65-F5344CB8AC3E}">
        <p14:creationId xmlns:p14="http://schemas.microsoft.com/office/powerpoint/2010/main" val="135810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Storage</a:t>
            </a:r>
            <a:endParaRPr lang="en-US" dirty="0"/>
          </a:p>
        </p:txBody>
      </p:sp>
      <p:sp>
        <p:nvSpPr>
          <p:cNvPr id="3" name="Content Placeholder 2"/>
          <p:cNvSpPr>
            <a:spLocks noGrp="1"/>
          </p:cNvSpPr>
          <p:nvPr>
            <p:ph idx="1"/>
          </p:nvPr>
        </p:nvSpPr>
        <p:spPr>
          <a:xfrm>
            <a:off x="228600" y="1825624"/>
            <a:ext cx="11750040" cy="4674235"/>
          </a:xfrm>
        </p:spPr>
        <p:txBody>
          <a:bodyPr>
            <a:normAutofit fontScale="70000" lnSpcReduction="20000"/>
          </a:bodyPr>
          <a:lstStyle/>
          <a:p>
            <a:r>
              <a:rPr lang="en-US" dirty="0" smtClean="0"/>
              <a:t>When creating new user, need to save password somewhere, usually a database</a:t>
            </a:r>
          </a:p>
          <a:p>
            <a:r>
              <a:rPr lang="en-US" b="1" dirty="0" smtClean="0"/>
              <a:t>NEVER SAVE A PASSWORD IN PLAIN TEXT</a:t>
            </a:r>
          </a:p>
          <a:p>
            <a:r>
              <a:rPr lang="en-US" dirty="0" smtClean="0"/>
              <a:t>Passwords need to be </a:t>
            </a:r>
            <a:r>
              <a:rPr lang="en-US" i="1" dirty="0" smtClean="0"/>
              <a:t>hashed</a:t>
            </a:r>
          </a:p>
          <a:p>
            <a:r>
              <a:rPr lang="en-US" dirty="0" smtClean="0"/>
              <a:t>Even if an hacker has full access to database, shouldn’t be able to get the passwords</a:t>
            </a:r>
          </a:p>
          <a:p>
            <a:pPr lvl="1"/>
            <a:r>
              <a:rPr lang="en-US" dirty="0" smtClean="0"/>
              <a:t>Typical case is a successful SQL Injection attack</a:t>
            </a:r>
          </a:p>
          <a:p>
            <a:pPr lvl="1"/>
            <a:r>
              <a:rPr lang="en-US" dirty="0" smtClean="0"/>
              <a:t>But many more cases: </a:t>
            </a:r>
            <a:r>
              <a:rPr lang="en-US" dirty="0" err="1" smtClean="0"/>
              <a:t>eg</a:t>
            </a:r>
            <a:r>
              <a:rPr lang="en-US" dirty="0" smtClean="0"/>
              <a:t> disgruntled employee, recovery from broken thrown away hard-drive, etc.</a:t>
            </a:r>
          </a:p>
          <a:p>
            <a:r>
              <a:rPr lang="en-US" dirty="0" smtClean="0"/>
              <a:t>Besides being able to impersonate a user, hacker can try the same password on other sites (Amazon/Facebook/</a:t>
            </a:r>
            <a:r>
              <a:rPr lang="en-US" dirty="0" err="1" smtClean="0"/>
              <a:t>etc</a:t>
            </a:r>
            <a:r>
              <a:rPr lang="en-US" dirty="0" smtClean="0"/>
              <a:t>)</a:t>
            </a:r>
          </a:p>
          <a:p>
            <a:r>
              <a:rPr lang="en-US" b="1" dirty="0" smtClean="0"/>
              <a:t>WARNING</a:t>
            </a:r>
            <a:r>
              <a:rPr lang="en-US" dirty="0" smtClean="0"/>
              <a:t>: in this course, we will not deal with hashing and proper storage of passwords</a:t>
            </a:r>
            <a:endParaRPr lang="en-US" dirty="0"/>
          </a:p>
          <a:p>
            <a:pPr marL="457200" lvl="1" indent="0">
              <a:buNone/>
            </a:pPr>
            <a:r>
              <a:rPr lang="en-US" dirty="0" smtClean="0"/>
              <a:t> </a:t>
            </a:r>
          </a:p>
          <a:p>
            <a:endParaRPr lang="en-US" dirty="0"/>
          </a:p>
        </p:txBody>
      </p:sp>
    </p:spTree>
    <p:extLst>
      <p:ext uri="{BB962C8B-B14F-4D97-AF65-F5344CB8AC3E}">
        <p14:creationId xmlns:p14="http://schemas.microsoft.com/office/powerpoint/2010/main" val="220736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CSRF </a:t>
            </a:r>
            <a:r>
              <a:rPr lang="en-US" dirty="0" smtClean="0"/>
              <a:t>and CORS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644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and Cookies</a:t>
            </a:r>
            <a:endParaRPr lang="en-US" dirty="0"/>
          </a:p>
        </p:txBody>
      </p:sp>
      <p:sp>
        <p:nvSpPr>
          <p:cNvPr id="5" name="Content Placeholder 4"/>
          <p:cNvSpPr>
            <a:spLocks noGrp="1"/>
          </p:cNvSpPr>
          <p:nvPr>
            <p:ph idx="1"/>
          </p:nvPr>
        </p:nvSpPr>
        <p:spPr>
          <a:xfrm>
            <a:off x="290286" y="1825624"/>
            <a:ext cx="11647714" cy="4829175"/>
          </a:xfrm>
        </p:spPr>
        <p:txBody>
          <a:bodyPr/>
          <a:lstStyle/>
          <a:p>
            <a:r>
              <a:rPr lang="en-US" dirty="0" smtClean="0"/>
              <a:t>When browser requests resource for “</a:t>
            </a:r>
            <a:r>
              <a:rPr lang="en-US" i="1" dirty="0" smtClean="0"/>
              <a:t>foo.com</a:t>
            </a:r>
            <a:r>
              <a:rPr lang="en-US" dirty="0" smtClean="0"/>
              <a:t>”, all cookies set by that domain are sent in the headers, session ones included</a:t>
            </a:r>
          </a:p>
          <a:p>
            <a:r>
              <a:rPr lang="en-US" dirty="0" smtClean="0"/>
              <a:t>This applies to </a:t>
            </a:r>
            <a:r>
              <a:rPr lang="en-US" b="1" dirty="0" smtClean="0"/>
              <a:t>all</a:t>
            </a:r>
            <a:r>
              <a:rPr lang="en-US" dirty="0" smtClean="0"/>
              <a:t> HTTP calls</a:t>
            </a:r>
          </a:p>
          <a:p>
            <a:pPr lvl="1"/>
            <a:r>
              <a:rPr lang="en-US" dirty="0" smtClean="0"/>
              <a:t>HTML </a:t>
            </a:r>
            <a:r>
              <a:rPr lang="en-US" i="1" dirty="0" smtClean="0"/>
              <a:t>&lt;a&gt;</a:t>
            </a:r>
            <a:r>
              <a:rPr lang="en-US" dirty="0" smtClean="0"/>
              <a:t> and </a:t>
            </a:r>
            <a:r>
              <a:rPr lang="en-US" i="1" dirty="0" smtClean="0"/>
              <a:t>&lt;form&gt;</a:t>
            </a:r>
          </a:p>
          <a:p>
            <a:pPr lvl="1"/>
            <a:r>
              <a:rPr lang="en-US" dirty="0" smtClean="0"/>
              <a:t>AJAX requests made with </a:t>
            </a:r>
            <a:r>
              <a:rPr lang="en-US" i="1" dirty="0" err="1" smtClean="0"/>
              <a:t>XMLHttpRequest</a:t>
            </a:r>
            <a:r>
              <a:rPr lang="en-US" dirty="0" smtClean="0"/>
              <a:t> and </a:t>
            </a:r>
            <a:r>
              <a:rPr lang="en-US" i="1" dirty="0" smtClean="0"/>
              <a:t>fetch()</a:t>
            </a:r>
          </a:p>
          <a:p>
            <a:r>
              <a:rPr lang="en-US" i="1" dirty="0" smtClean="0"/>
              <a:t>Do you see the problem here?</a:t>
            </a:r>
          </a:p>
          <a:p>
            <a:pPr lvl="1"/>
            <a:r>
              <a:rPr lang="en-US" i="1" dirty="0" smtClean="0"/>
              <a:t>Cross-Site Request Forgery</a:t>
            </a:r>
            <a:r>
              <a:rPr lang="en-US" dirty="0" smtClean="0"/>
              <a:t> (CSRF) attack</a:t>
            </a:r>
            <a:endParaRPr lang="en-US" dirty="0"/>
          </a:p>
        </p:txBody>
      </p:sp>
    </p:spTree>
    <p:extLst>
      <p:ext uri="{BB962C8B-B14F-4D97-AF65-F5344CB8AC3E}">
        <p14:creationId xmlns:p14="http://schemas.microsoft.com/office/powerpoint/2010/main" val="21860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2"/>
            <a:ext cx="10515600" cy="1325563"/>
          </a:xfrm>
        </p:spPr>
        <p:txBody>
          <a:bodyPr/>
          <a:lstStyle/>
          <a:p>
            <a:r>
              <a:rPr lang="en-US" dirty="0" smtClean="0"/>
              <a:t>HTTP is Not Secure</a:t>
            </a:r>
            <a:endParaRPr lang="en-US" dirty="0"/>
          </a:p>
        </p:txBody>
      </p:sp>
      <p:sp>
        <p:nvSpPr>
          <p:cNvPr id="5" name="Content Placeholder 4"/>
          <p:cNvSpPr>
            <a:spLocks noGrp="1"/>
          </p:cNvSpPr>
          <p:nvPr>
            <p:ph idx="1"/>
          </p:nvPr>
        </p:nvSpPr>
        <p:spPr>
          <a:xfrm>
            <a:off x="185057" y="1898196"/>
            <a:ext cx="11821886" cy="3486603"/>
          </a:xfrm>
        </p:spPr>
        <p:txBody>
          <a:bodyPr>
            <a:normAutofit fontScale="92500" lnSpcReduction="10000"/>
          </a:bodyPr>
          <a:lstStyle/>
          <a:p>
            <a:r>
              <a:rPr lang="en-US" dirty="0" smtClean="0"/>
              <a:t>Messages in HTTP are not secure, because not encrypted</a:t>
            </a:r>
          </a:p>
          <a:p>
            <a:r>
              <a:rPr lang="en-US" dirty="0" smtClean="0"/>
              <a:t>HTTPS extends HTTP by using encryption on all messages</a:t>
            </a:r>
          </a:p>
          <a:p>
            <a:r>
              <a:rPr lang="en-US" dirty="0" smtClean="0"/>
              <a:t>Important to do for </a:t>
            </a:r>
            <a:r>
              <a:rPr lang="en-US" i="1" dirty="0" smtClean="0"/>
              <a:t>ALL</a:t>
            </a:r>
            <a:r>
              <a:rPr lang="en-US" dirty="0" smtClean="0"/>
              <a:t> kinds of communications, even if not critical</a:t>
            </a:r>
          </a:p>
          <a:p>
            <a:pPr lvl="1"/>
            <a:r>
              <a:rPr lang="en-US" dirty="0" smtClean="0"/>
              <a:t>Not just for authentication (login) in banks or other internet services </a:t>
            </a:r>
          </a:p>
          <a:p>
            <a:r>
              <a:rPr lang="en-US" dirty="0" smtClean="0"/>
              <a:t>Example, ISPs (</a:t>
            </a:r>
            <a:r>
              <a:rPr lang="en-US" dirty="0" err="1" smtClean="0"/>
              <a:t>eg</a:t>
            </a:r>
            <a:r>
              <a:rPr lang="en-US" dirty="0"/>
              <a:t> </a:t>
            </a:r>
            <a:r>
              <a:rPr lang="en-US" dirty="0" smtClean="0"/>
              <a:t>Comcast) can inject ads in web pages </a:t>
            </a:r>
          </a:p>
          <a:p>
            <a:pPr lvl="1"/>
            <a:r>
              <a:rPr lang="en-US" dirty="0" smtClean="0"/>
              <a:t>ISP -&gt; Internet Service Provider</a:t>
            </a:r>
          </a:p>
          <a:p>
            <a:endParaRPr lang="en-US" dirty="0"/>
          </a:p>
        </p:txBody>
      </p:sp>
    </p:spTree>
    <p:extLst>
      <p:ext uri="{BB962C8B-B14F-4D97-AF65-F5344CB8AC3E}">
        <p14:creationId xmlns:p14="http://schemas.microsoft.com/office/powerpoint/2010/main" val="2047354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537007"/>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8457" y="341394"/>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572284" y="12340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44928" y="312527"/>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102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8674" y="4469078"/>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4847978"/>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72284" y="58086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7249" y="2862906"/>
            <a:ext cx="4188729" cy="1200329"/>
          </a:xfrm>
          <a:prstGeom prst="rect">
            <a:avLst/>
          </a:prstGeom>
          <a:noFill/>
        </p:spPr>
        <p:txBody>
          <a:bodyPr wrap="square" rtlCol="0">
            <a:spAutoFit/>
          </a:bodyPr>
          <a:lstStyle/>
          <a:p>
            <a:r>
              <a:rPr lang="en-US" sz="2400" dirty="0" smtClean="0"/>
              <a:t>Malicious AJAX POST</a:t>
            </a:r>
          </a:p>
          <a:p>
            <a:r>
              <a:rPr lang="en-US" sz="2400" i="1" dirty="0" smtClean="0"/>
              <a:t>Cookie</a:t>
            </a:r>
            <a:r>
              <a:rPr lang="en-US" sz="2400" dirty="0" smtClean="0"/>
              <a:t>: </a:t>
            </a:r>
            <a:r>
              <a:rPr lang="en-US" sz="2400" b="1" dirty="0" err="1" smtClean="0"/>
              <a:t>dnb</a:t>
            </a:r>
            <a:r>
              <a:rPr lang="en-US" sz="2400" b="1" dirty="0" smtClean="0"/>
              <a:t>=123</a:t>
            </a:r>
          </a:p>
          <a:p>
            <a:r>
              <a:rPr lang="en-US" sz="2400" dirty="0" smtClean="0"/>
              <a:t>Transfer all money to Eve</a:t>
            </a:r>
            <a:endParaRPr lang="en-US" sz="2400" dirty="0"/>
          </a:p>
        </p:txBody>
      </p:sp>
      <p:cxnSp>
        <p:nvCxnSpPr>
          <p:cNvPr id="14" name="Straight Connector 13"/>
          <p:cNvCxnSpPr/>
          <p:nvPr/>
        </p:nvCxnSpPr>
        <p:spPr>
          <a:xfrm flipV="1">
            <a:off x="2572284" y="1781007"/>
            <a:ext cx="5973510" cy="3480748"/>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97328" y="4608351"/>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8" name="TextBox 17"/>
          <p:cNvSpPr txBox="1"/>
          <p:nvPr/>
        </p:nvSpPr>
        <p:spPr>
          <a:xfrm>
            <a:off x="8850481" y="1687768"/>
            <a:ext cx="1926942" cy="461665"/>
          </a:xfrm>
          <a:prstGeom prst="rect">
            <a:avLst/>
          </a:prstGeom>
          <a:noFill/>
        </p:spPr>
        <p:txBody>
          <a:bodyPr wrap="square" rtlCol="0">
            <a:spAutoFit/>
          </a:bodyPr>
          <a:lstStyle/>
          <a:p>
            <a:r>
              <a:rPr lang="en-US" sz="2400" dirty="0" smtClean="0"/>
              <a:t>www.dnb.no</a:t>
            </a:r>
          </a:p>
        </p:txBody>
      </p:sp>
      <p:sp>
        <p:nvSpPr>
          <p:cNvPr id="19" name="TextBox 18"/>
          <p:cNvSpPr txBox="1"/>
          <p:nvPr/>
        </p:nvSpPr>
        <p:spPr>
          <a:xfrm>
            <a:off x="8650620" y="6209080"/>
            <a:ext cx="1926942" cy="461665"/>
          </a:xfrm>
          <a:prstGeom prst="rect">
            <a:avLst/>
          </a:prstGeom>
          <a:noFill/>
        </p:spPr>
        <p:txBody>
          <a:bodyPr wrap="square" rtlCol="0">
            <a:spAutoFit/>
          </a:bodyPr>
          <a:lstStyle/>
          <a:p>
            <a:r>
              <a:rPr lang="en-US" sz="2400" dirty="0" smtClean="0"/>
              <a:t>www.evil.no</a:t>
            </a:r>
          </a:p>
        </p:txBody>
      </p:sp>
      <p:sp>
        <p:nvSpPr>
          <p:cNvPr id="22" name="TextBox 21"/>
          <p:cNvSpPr txBox="1"/>
          <p:nvPr/>
        </p:nvSpPr>
        <p:spPr>
          <a:xfrm>
            <a:off x="646697" y="2867746"/>
            <a:ext cx="3198231" cy="461665"/>
          </a:xfrm>
          <a:prstGeom prst="rect">
            <a:avLst/>
          </a:prstGeom>
          <a:noFill/>
        </p:spPr>
        <p:txBody>
          <a:bodyPr wrap="square" rtlCol="0">
            <a:spAutoFit/>
          </a:bodyPr>
          <a:lstStyle/>
          <a:p>
            <a:r>
              <a:rPr lang="en-US" sz="2400" dirty="0" smtClean="0"/>
              <a:t>Example of CSRF attack</a:t>
            </a:r>
            <a:endParaRPr lang="en-US" sz="2400" dirty="0"/>
          </a:p>
        </p:txBody>
      </p:sp>
    </p:spTree>
    <p:extLst>
      <p:ext uri="{BB962C8B-B14F-4D97-AF65-F5344CB8AC3E}">
        <p14:creationId xmlns:p14="http://schemas.microsoft.com/office/powerpoint/2010/main" val="1496493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04" y="365125"/>
            <a:ext cx="11745394" cy="1325563"/>
          </a:xfrm>
        </p:spPr>
        <p:txBody>
          <a:bodyPr>
            <a:normAutofit fontScale="90000"/>
          </a:bodyPr>
          <a:lstStyle/>
          <a:p>
            <a:r>
              <a:rPr lang="en-US" dirty="0"/>
              <a:t>Cross-Origin Resource Sharing (CORS)</a:t>
            </a:r>
          </a:p>
        </p:txBody>
      </p:sp>
      <p:sp>
        <p:nvSpPr>
          <p:cNvPr id="3" name="Content Placeholder 2"/>
          <p:cNvSpPr>
            <a:spLocks noGrp="1"/>
          </p:cNvSpPr>
          <p:nvPr>
            <p:ph idx="1"/>
          </p:nvPr>
        </p:nvSpPr>
        <p:spPr>
          <a:xfrm>
            <a:off x="234711" y="1825624"/>
            <a:ext cx="11745395" cy="4873456"/>
          </a:xfrm>
        </p:spPr>
        <p:txBody>
          <a:bodyPr>
            <a:normAutofit lnSpcReduction="10000"/>
          </a:bodyPr>
          <a:lstStyle/>
          <a:p>
            <a:r>
              <a:rPr lang="en-US" dirty="0" smtClean="0"/>
              <a:t>By default, JS downloaded from site X cannot  do AJAX calls to another domain Y</a:t>
            </a:r>
          </a:p>
          <a:p>
            <a:pPr lvl="1"/>
            <a:r>
              <a:rPr lang="en-US" dirty="0"/>
              <a:t>browsers will allow only AJAX calls toward the same domain (</a:t>
            </a:r>
            <a:r>
              <a:rPr lang="en-US" i="1" dirty="0" err="1"/>
              <a:t>ip:port</a:t>
            </a:r>
            <a:r>
              <a:rPr lang="en-US" dirty="0"/>
              <a:t>) of where the JS was downloaded from</a:t>
            </a:r>
          </a:p>
          <a:p>
            <a:pPr lvl="1"/>
            <a:r>
              <a:rPr lang="en-US" dirty="0" err="1"/>
              <a:t>eg</a:t>
            </a:r>
            <a:r>
              <a:rPr lang="en-US" dirty="0"/>
              <a:t>, JS downloaded from </a:t>
            </a:r>
            <a:r>
              <a:rPr lang="en-US" i="1" dirty="0"/>
              <a:t>evil.no</a:t>
            </a:r>
            <a:r>
              <a:rPr lang="en-US" dirty="0"/>
              <a:t> can only do AJAX towards </a:t>
            </a:r>
            <a:r>
              <a:rPr lang="en-US" i="1" dirty="0"/>
              <a:t>evil.no</a:t>
            </a:r>
          </a:p>
          <a:p>
            <a:r>
              <a:rPr lang="en-US" dirty="0" smtClean="0"/>
              <a:t>When trying to do such a HTTP call, a browser will first </a:t>
            </a:r>
            <a:r>
              <a:rPr lang="en-US" b="1" dirty="0" smtClean="0"/>
              <a:t>preflight</a:t>
            </a:r>
            <a:r>
              <a:rPr lang="en-US" dirty="0" smtClean="0"/>
              <a:t> it with an OPTIONS HTTP call</a:t>
            </a:r>
          </a:p>
          <a:p>
            <a:pPr lvl="1"/>
            <a:r>
              <a:rPr lang="en-US" dirty="0" smtClean="0"/>
              <a:t>this will ask if the original HTTP call can be done to the server Y</a:t>
            </a:r>
          </a:p>
          <a:p>
            <a:pPr lvl="1"/>
            <a:r>
              <a:rPr lang="en-US" dirty="0" smtClean="0"/>
              <a:t>Y will answer telling the browser whether to do or not the HTTP call</a:t>
            </a:r>
          </a:p>
          <a:p>
            <a:pPr lvl="1"/>
            <a:r>
              <a:rPr lang="en-US" dirty="0" smtClean="0"/>
              <a:t>if Y said it was OK, then browser will do the original HTTP call</a:t>
            </a:r>
          </a:p>
          <a:p>
            <a:pPr lvl="1"/>
            <a:r>
              <a:rPr lang="en-US" dirty="0" smtClean="0"/>
              <a:t>so, up to 2 HTTP calls </a:t>
            </a:r>
            <a:endParaRPr lang="en-US" dirty="0"/>
          </a:p>
        </p:txBody>
      </p:sp>
    </p:spTree>
    <p:extLst>
      <p:ext uri="{BB962C8B-B14F-4D97-AF65-F5344CB8AC3E}">
        <p14:creationId xmlns:p14="http://schemas.microsoft.com/office/powerpoint/2010/main" val="363110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Separated Frontend and Backend</a:t>
            </a:r>
            <a:endParaRPr lang="en-US" dirty="0"/>
          </a:p>
        </p:txBody>
      </p:sp>
      <p:sp>
        <p:nvSpPr>
          <p:cNvPr id="3" name="Content Placeholder 2"/>
          <p:cNvSpPr>
            <a:spLocks noGrp="1"/>
          </p:cNvSpPr>
          <p:nvPr>
            <p:ph idx="1"/>
          </p:nvPr>
        </p:nvSpPr>
        <p:spPr>
          <a:xfrm>
            <a:off x="192742" y="1825625"/>
            <a:ext cx="7109012" cy="4718610"/>
          </a:xfrm>
        </p:spPr>
        <p:txBody>
          <a:bodyPr>
            <a:normAutofit lnSpcReduction="10000"/>
          </a:bodyPr>
          <a:lstStyle/>
          <a:p>
            <a:r>
              <a:rPr lang="en-US" dirty="0" smtClean="0"/>
              <a:t>Recall example of book app, where frontend was served from </a:t>
            </a:r>
            <a:r>
              <a:rPr lang="en-US" i="1" dirty="0" smtClean="0"/>
              <a:t>localhost:808</a:t>
            </a:r>
            <a:r>
              <a:rPr lang="en-US" b="1" i="1" dirty="0" smtClean="0"/>
              <a:t>0</a:t>
            </a:r>
            <a:r>
              <a:rPr lang="en-US" dirty="0" smtClean="0"/>
              <a:t>, whereas REST API for backend was on </a:t>
            </a:r>
            <a:r>
              <a:rPr lang="en-US" i="1" dirty="0" smtClean="0"/>
              <a:t>localhost:808</a:t>
            </a:r>
            <a:r>
              <a:rPr lang="en-US" b="1" i="1" dirty="0" smtClean="0"/>
              <a:t>1</a:t>
            </a:r>
          </a:p>
          <a:p>
            <a:r>
              <a:rPr lang="en-US" dirty="0" smtClean="0"/>
              <a:t>At that time we HAD to handle CORS on the backend</a:t>
            </a:r>
          </a:p>
          <a:p>
            <a:r>
              <a:rPr lang="en-US" dirty="0" err="1" smtClean="0"/>
              <a:t>Eg</a:t>
            </a:r>
            <a:r>
              <a:rPr lang="en-US" dirty="0" smtClean="0"/>
              <a:t>, what happens when we want to do a PUT to modify the state of a book?</a:t>
            </a:r>
            <a:endParaRPr lang="en-US" dirty="0"/>
          </a:p>
        </p:txBody>
      </p:sp>
      <p:pic>
        <p:nvPicPr>
          <p:cNvPr id="4" name="Picture 3"/>
          <p:cNvPicPr>
            <a:picLocks noChangeAspect="1"/>
          </p:cNvPicPr>
          <p:nvPr/>
        </p:nvPicPr>
        <p:blipFill>
          <a:blip r:embed="rId2"/>
          <a:stretch>
            <a:fillRect/>
          </a:stretch>
        </p:blipFill>
        <p:spPr>
          <a:xfrm>
            <a:off x="7597588" y="1825625"/>
            <a:ext cx="4422962" cy="4678534"/>
          </a:xfrm>
          <a:prstGeom prst="rect">
            <a:avLst/>
          </a:prstGeom>
        </p:spPr>
      </p:pic>
    </p:spTree>
    <p:extLst>
      <p:ext uri="{BB962C8B-B14F-4D97-AF65-F5344CB8AC3E}">
        <p14:creationId xmlns:p14="http://schemas.microsoft.com/office/powerpoint/2010/main" val="345682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883" y="131295"/>
            <a:ext cx="11891682" cy="585881"/>
          </a:xfrm>
        </p:spPr>
        <p:txBody>
          <a:bodyPr>
            <a:normAutofit fontScale="92500"/>
          </a:bodyPr>
          <a:lstStyle/>
          <a:p>
            <a:pPr marL="0" indent="0">
              <a:buNone/>
            </a:pPr>
            <a:r>
              <a:rPr lang="en-US" dirty="0" smtClean="0"/>
              <a:t>Browser first does an OPTIONS to check if allowed to do the PUT</a:t>
            </a:r>
            <a:endParaRPr lang="en-US" dirty="0"/>
          </a:p>
        </p:txBody>
      </p:sp>
      <p:pic>
        <p:nvPicPr>
          <p:cNvPr id="4" name="Picture 3"/>
          <p:cNvPicPr>
            <a:picLocks noChangeAspect="1"/>
          </p:cNvPicPr>
          <p:nvPr/>
        </p:nvPicPr>
        <p:blipFill>
          <a:blip r:embed="rId2"/>
          <a:stretch>
            <a:fillRect/>
          </a:stretch>
        </p:blipFill>
        <p:spPr>
          <a:xfrm>
            <a:off x="660400" y="836866"/>
            <a:ext cx="8998902" cy="5734294"/>
          </a:xfrm>
          <a:prstGeom prst="rect">
            <a:avLst/>
          </a:prstGeom>
        </p:spPr>
      </p:pic>
      <p:sp>
        <p:nvSpPr>
          <p:cNvPr id="5" name="Left Arrow 4"/>
          <p:cNvSpPr/>
          <p:nvPr/>
        </p:nvSpPr>
        <p:spPr>
          <a:xfrm rot="599133">
            <a:off x="7828281" y="278892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57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472"/>
            <a:ext cx="5806440" cy="1325563"/>
          </a:xfrm>
        </p:spPr>
        <p:txBody>
          <a:bodyPr>
            <a:normAutofit fontScale="90000"/>
          </a:bodyPr>
          <a:lstStyle/>
          <a:p>
            <a:r>
              <a:rPr lang="en-US" dirty="0" smtClean="0"/>
              <a:t>OPTIONS Request Headers</a:t>
            </a:r>
            <a:endParaRPr lang="en-US" dirty="0"/>
          </a:p>
        </p:txBody>
      </p:sp>
      <p:sp>
        <p:nvSpPr>
          <p:cNvPr id="3" name="Content Placeholder 2"/>
          <p:cNvSpPr>
            <a:spLocks noGrp="1"/>
          </p:cNvSpPr>
          <p:nvPr>
            <p:ph idx="1"/>
          </p:nvPr>
        </p:nvSpPr>
        <p:spPr>
          <a:xfrm>
            <a:off x="161365" y="1825624"/>
            <a:ext cx="11940988" cy="4844117"/>
          </a:xfrm>
        </p:spPr>
        <p:txBody>
          <a:bodyPr>
            <a:normAutofit fontScale="85000" lnSpcReduction="10000"/>
          </a:bodyPr>
          <a:lstStyle/>
          <a:p>
            <a:r>
              <a:rPr lang="en-US" b="1" dirty="0" smtClean="0"/>
              <a:t>Access-Control-Request-Method</a:t>
            </a:r>
            <a:r>
              <a:rPr lang="en-US" dirty="0" smtClean="0"/>
              <a:t>: which HTTP method we want to use </a:t>
            </a:r>
          </a:p>
          <a:p>
            <a:pPr lvl="1"/>
            <a:r>
              <a:rPr lang="en-US" dirty="0" err="1" smtClean="0"/>
              <a:t>eg</a:t>
            </a:r>
            <a:r>
              <a:rPr lang="en-US" dirty="0" smtClean="0"/>
              <a:t>, PUT in the previous example</a:t>
            </a:r>
          </a:p>
          <a:p>
            <a:r>
              <a:rPr lang="en-US" b="1" dirty="0" smtClean="0"/>
              <a:t>Access-Control-Request-Headers</a:t>
            </a:r>
            <a:r>
              <a:rPr lang="en-US" dirty="0" smtClean="0"/>
              <a:t>: any custom header we want to use </a:t>
            </a:r>
          </a:p>
          <a:p>
            <a:pPr lvl="1"/>
            <a:r>
              <a:rPr lang="en-US" dirty="0" err="1" smtClean="0"/>
              <a:t>eg</a:t>
            </a:r>
            <a:r>
              <a:rPr lang="en-US" dirty="0" smtClean="0"/>
              <a:t>, in our PUT, we want to specify that the payload is in JSON</a:t>
            </a:r>
          </a:p>
          <a:p>
            <a:r>
              <a:rPr lang="en-US" b="1" dirty="0" smtClean="0"/>
              <a:t>Origin</a:t>
            </a:r>
            <a:r>
              <a:rPr lang="en-US" dirty="0" smtClean="0"/>
              <a:t>: specify from where the JS making the AJAX call was downloaded</a:t>
            </a:r>
          </a:p>
          <a:p>
            <a:pPr lvl="1"/>
            <a:r>
              <a:rPr lang="en-US" dirty="0" smtClean="0"/>
              <a:t>automatically added when making OPTIONS CORS calls</a:t>
            </a:r>
          </a:p>
          <a:p>
            <a:pPr lvl="1"/>
            <a:r>
              <a:rPr lang="en-US" dirty="0" smtClean="0"/>
              <a:t>server will check this field</a:t>
            </a:r>
          </a:p>
          <a:p>
            <a:pPr lvl="1"/>
            <a:r>
              <a:rPr lang="en-US" dirty="0" smtClean="0"/>
              <a:t>set by browser, cannot modify it with JS</a:t>
            </a:r>
          </a:p>
          <a:p>
            <a:r>
              <a:rPr lang="en-US" b="1" dirty="0" err="1" smtClean="0"/>
              <a:t>Referer</a:t>
            </a:r>
            <a:r>
              <a:rPr lang="en-US" dirty="0" smtClean="0"/>
              <a:t>: like Origin, but containing full path</a:t>
            </a:r>
          </a:p>
          <a:p>
            <a:pPr lvl="1"/>
            <a:r>
              <a:rPr lang="en-US" dirty="0" smtClean="0"/>
              <a:t>used also outside of CORS, but could be blocked for privacy reasons</a:t>
            </a:r>
          </a:p>
          <a:p>
            <a:pPr lvl="1"/>
            <a:endParaRPr lang="en-US" dirty="0"/>
          </a:p>
        </p:txBody>
      </p:sp>
      <p:pic>
        <p:nvPicPr>
          <p:cNvPr id="4" name="Picture 3"/>
          <p:cNvPicPr>
            <a:picLocks noChangeAspect="1"/>
          </p:cNvPicPr>
          <p:nvPr/>
        </p:nvPicPr>
        <p:blipFill>
          <a:blip r:embed="rId3"/>
          <a:stretch>
            <a:fillRect/>
          </a:stretch>
        </p:blipFill>
        <p:spPr>
          <a:xfrm>
            <a:off x="6761480" y="224472"/>
            <a:ext cx="5023802" cy="1491083"/>
          </a:xfrm>
          <a:prstGeom prst="rect">
            <a:avLst/>
          </a:prstGeom>
        </p:spPr>
      </p:pic>
    </p:spTree>
    <p:extLst>
      <p:ext uri="{BB962C8B-B14F-4D97-AF65-F5344CB8AC3E}">
        <p14:creationId xmlns:p14="http://schemas.microsoft.com/office/powerpoint/2010/main" val="1588866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118281"/>
            <a:ext cx="5997321" cy="1572407"/>
          </a:xfrm>
        </p:spPr>
        <p:txBody>
          <a:bodyPr>
            <a:normAutofit fontScale="90000"/>
          </a:bodyPr>
          <a:lstStyle/>
          <a:p>
            <a:r>
              <a:rPr lang="en-US" dirty="0" smtClean="0"/>
              <a:t>OPTIONS Response Headers</a:t>
            </a:r>
            <a:endParaRPr lang="en-US" dirty="0"/>
          </a:p>
        </p:txBody>
      </p:sp>
      <p:sp>
        <p:nvSpPr>
          <p:cNvPr id="3" name="Content Placeholder 2"/>
          <p:cNvSpPr>
            <a:spLocks noGrp="1"/>
          </p:cNvSpPr>
          <p:nvPr>
            <p:ph idx="1"/>
          </p:nvPr>
        </p:nvSpPr>
        <p:spPr>
          <a:xfrm>
            <a:off x="201303" y="2062186"/>
            <a:ext cx="11631305" cy="4607020"/>
          </a:xfrm>
        </p:spPr>
        <p:txBody>
          <a:bodyPr/>
          <a:lstStyle/>
          <a:p>
            <a:r>
              <a:rPr lang="en-US" dirty="0" smtClean="0"/>
              <a:t>Tell the browser what is allowed on that endpoint</a:t>
            </a:r>
          </a:p>
          <a:p>
            <a:pPr lvl="1"/>
            <a:r>
              <a:rPr lang="en-US" dirty="0" err="1" smtClean="0"/>
              <a:t>eg</a:t>
            </a:r>
            <a:r>
              <a:rPr lang="en-US" dirty="0" smtClean="0"/>
              <a:t> which HTTP methods can be </a:t>
            </a:r>
            <a:r>
              <a:rPr lang="en-US" dirty="0"/>
              <a:t>called using </a:t>
            </a:r>
            <a:r>
              <a:rPr lang="en-US" b="1" dirty="0"/>
              <a:t>Access-Control-Allow-Methods</a:t>
            </a:r>
            <a:endParaRPr lang="en-US" b="1" dirty="0" smtClean="0"/>
          </a:p>
          <a:p>
            <a:r>
              <a:rPr lang="en-US" dirty="0" smtClean="0"/>
              <a:t>By default, most servers will not allow cross-site requests</a:t>
            </a:r>
          </a:p>
          <a:p>
            <a:r>
              <a:rPr lang="en-US" dirty="0" smtClean="0"/>
              <a:t>If needed, you have to setup the server to add such CORS allowing headers</a:t>
            </a:r>
          </a:p>
          <a:p>
            <a:r>
              <a:rPr lang="en-US" dirty="0" smtClean="0"/>
              <a:t>This can be based on the </a:t>
            </a:r>
            <a:r>
              <a:rPr lang="en-US" b="1" dirty="0" smtClean="0"/>
              <a:t>Origin</a:t>
            </a:r>
          </a:p>
          <a:p>
            <a:pPr lvl="1"/>
            <a:r>
              <a:rPr lang="en-US" dirty="0" err="1" smtClean="0"/>
              <a:t>eg</a:t>
            </a:r>
            <a:r>
              <a:rPr lang="en-US" dirty="0" smtClean="0"/>
              <a:t>, different origins might be allowed different rights</a:t>
            </a:r>
            <a:endParaRPr lang="en-US" dirty="0"/>
          </a:p>
        </p:txBody>
      </p:sp>
      <p:pic>
        <p:nvPicPr>
          <p:cNvPr id="4" name="Picture 3"/>
          <p:cNvPicPr>
            <a:picLocks noChangeAspect="1"/>
          </p:cNvPicPr>
          <p:nvPr/>
        </p:nvPicPr>
        <p:blipFill>
          <a:blip r:embed="rId2"/>
          <a:stretch>
            <a:fillRect/>
          </a:stretch>
        </p:blipFill>
        <p:spPr>
          <a:xfrm>
            <a:off x="5904931" y="726401"/>
            <a:ext cx="6190539" cy="1031756"/>
          </a:xfrm>
          <a:prstGeom prst="rect">
            <a:avLst/>
          </a:prstGeom>
        </p:spPr>
      </p:pic>
    </p:spTree>
    <p:extLst>
      <p:ext uri="{BB962C8B-B14F-4D97-AF65-F5344CB8AC3E}">
        <p14:creationId xmlns:p14="http://schemas.microsoft.com/office/powerpoint/2010/main" val="263976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Browser will make the PUT request only if in the response of OPTIONS the server said it is OK</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7447281" y="3344731"/>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639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No-Preflight</a:t>
            </a:r>
            <a:endParaRPr lang="en-US" dirty="0"/>
          </a:p>
        </p:txBody>
      </p:sp>
      <p:sp>
        <p:nvSpPr>
          <p:cNvPr id="3" name="Content Placeholder 2"/>
          <p:cNvSpPr>
            <a:spLocks noGrp="1"/>
          </p:cNvSpPr>
          <p:nvPr>
            <p:ph idx="1"/>
          </p:nvPr>
        </p:nvSpPr>
        <p:spPr>
          <a:xfrm>
            <a:off x="204716" y="1825625"/>
            <a:ext cx="11805314" cy="4889074"/>
          </a:xfrm>
        </p:spPr>
        <p:txBody>
          <a:bodyPr/>
          <a:lstStyle/>
          <a:p>
            <a:r>
              <a:rPr lang="en-US" dirty="0" smtClean="0"/>
              <a:t>Browser does </a:t>
            </a:r>
            <a:r>
              <a:rPr lang="en-US" b="1" dirty="0" smtClean="0"/>
              <a:t>not</a:t>
            </a:r>
            <a:r>
              <a:rPr lang="en-US" dirty="0" smtClean="0"/>
              <a:t> preflight </a:t>
            </a:r>
            <a:r>
              <a:rPr lang="en-US" i="1" dirty="0" smtClean="0"/>
              <a:t>all</a:t>
            </a:r>
            <a:r>
              <a:rPr lang="en-US" dirty="0" smtClean="0"/>
              <a:t> HTTP requests</a:t>
            </a:r>
          </a:p>
          <a:p>
            <a:r>
              <a:rPr lang="en-US" i="1" dirty="0" smtClean="0"/>
              <a:t>Exceptions</a:t>
            </a:r>
            <a:r>
              <a:rPr lang="en-US" dirty="0" smtClean="0"/>
              <a:t>: </a:t>
            </a:r>
            <a:r>
              <a:rPr lang="en-US" b="1" dirty="0" smtClean="0"/>
              <a:t>GET</a:t>
            </a:r>
            <a:r>
              <a:rPr lang="en-US" dirty="0" smtClean="0"/>
              <a:t>, </a:t>
            </a:r>
            <a:r>
              <a:rPr lang="en-US" b="1" dirty="0" smtClean="0"/>
              <a:t>HEAD</a:t>
            </a:r>
            <a:r>
              <a:rPr lang="en-US" dirty="0" smtClean="0"/>
              <a:t> and </a:t>
            </a:r>
            <a:r>
              <a:rPr lang="en-US" b="1" dirty="0" smtClean="0"/>
              <a:t>POST</a:t>
            </a:r>
            <a:r>
              <a:rPr lang="en-US" dirty="0" smtClean="0"/>
              <a:t> with specific </a:t>
            </a:r>
            <a:r>
              <a:rPr lang="en-US" b="1" dirty="0" smtClean="0"/>
              <a:t>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endParaRPr lang="en-US" b="1" dirty="0" smtClean="0"/>
          </a:p>
          <a:p>
            <a:r>
              <a:rPr lang="en-US" dirty="0" smtClean="0"/>
              <a:t>Note: this is for “</a:t>
            </a:r>
            <a:r>
              <a:rPr lang="en-US" i="1" dirty="0" smtClean="0"/>
              <a:t>historical</a:t>
            </a:r>
            <a:r>
              <a:rPr lang="en-US" dirty="0" smtClean="0"/>
              <a:t>” reasons, but if not handled properly, it is a </a:t>
            </a:r>
            <a:r>
              <a:rPr lang="en-US" b="1" dirty="0" smtClean="0"/>
              <a:t>SECURITY HOLE</a:t>
            </a:r>
            <a:r>
              <a:rPr lang="en-US" dirty="0" smtClean="0"/>
              <a:t> </a:t>
            </a:r>
            <a:endParaRPr lang="en-US" dirty="0"/>
          </a:p>
        </p:txBody>
      </p:sp>
    </p:spTree>
    <p:extLst>
      <p:ext uri="{BB962C8B-B14F-4D97-AF65-F5344CB8AC3E}">
        <p14:creationId xmlns:p14="http://schemas.microsoft.com/office/powerpoint/2010/main" val="495065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60326"/>
            <a:ext cx="10515600" cy="922314"/>
          </a:xfrm>
        </p:spPr>
        <p:txBody>
          <a:bodyPr>
            <a:normAutofit fontScale="90000"/>
          </a:bodyPr>
          <a:lstStyle/>
          <a:p>
            <a:r>
              <a:rPr lang="en-US" dirty="0" smtClean="0"/>
              <a:t>No-Preflight GET</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1314182"/>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777" y="1087603"/>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692604" y="1859297"/>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5248" y="1005470"/>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8994" y="4680312"/>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5059212"/>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692604" y="6019914"/>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86918" y="3064177"/>
            <a:ext cx="3627159" cy="1569660"/>
          </a:xfrm>
          <a:prstGeom prst="rect">
            <a:avLst/>
          </a:prstGeom>
          <a:noFill/>
        </p:spPr>
        <p:txBody>
          <a:bodyPr wrap="square" rtlCol="0">
            <a:spAutoFit/>
          </a:bodyPr>
          <a:lstStyle/>
          <a:p>
            <a:r>
              <a:rPr lang="en-US" sz="2400" dirty="0" smtClean="0"/>
              <a:t>Malicious AJAX GET</a:t>
            </a:r>
          </a:p>
          <a:p>
            <a:r>
              <a:rPr lang="en-US" sz="2400" i="1" dirty="0" smtClean="0"/>
              <a:t>Cookie</a:t>
            </a:r>
            <a:r>
              <a:rPr lang="en-US" sz="2400" dirty="0" smtClean="0"/>
              <a:t>: </a:t>
            </a:r>
            <a:r>
              <a:rPr lang="en-US" sz="2400" b="1" dirty="0" err="1" smtClean="0"/>
              <a:t>dnb</a:t>
            </a:r>
            <a:r>
              <a:rPr lang="en-US" sz="2400" b="1" dirty="0" smtClean="0"/>
              <a:t>=123</a:t>
            </a:r>
          </a:p>
          <a:p>
            <a:r>
              <a:rPr lang="en-US" sz="2400" dirty="0" smtClean="0"/>
              <a:t>Obtain sensitive info, like account balance</a:t>
            </a:r>
            <a:endParaRPr lang="en-US" sz="2400" dirty="0"/>
          </a:p>
        </p:txBody>
      </p:sp>
      <p:cxnSp>
        <p:nvCxnSpPr>
          <p:cNvPr id="12" name="Straight Connector 11"/>
          <p:cNvCxnSpPr/>
          <p:nvPr/>
        </p:nvCxnSpPr>
        <p:spPr>
          <a:xfrm flipV="1">
            <a:off x="2692604" y="2433977"/>
            <a:ext cx="6005569" cy="3039012"/>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7648" y="4819585"/>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4" name="TextBox 13"/>
          <p:cNvSpPr txBox="1"/>
          <p:nvPr/>
        </p:nvSpPr>
        <p:spPr>
          <a:xfrm>
            <a:off x="8970801" y="2433977"/>
            <a:ext cx="1926942" cy="461665"/>
          </a:xfrm>
          <a:prstGeom prst="rect">
            <a:avLst/>
          </a:prstGeom>
          <a:noFill/>
        </p:spPr>
        <p:txBody>
          <a:bodyPr wrap="square" rtlCol="0">
            <a:spAutoFit/>
          </a:bodyPr>
          <a:lstStyle/>
          <a:p>
            <a:r>
              <a:rPr lang="en-US" sz="2400" dirty="0" smtClean="0"/>
              <a:t>www.dnb.no</a:t>
            </a:r>
          </a:p>
        </p:txBody>
      </p:sp>
      <p:sp>
        <p:nvSpPr>
          <p:cNvPr id="15" name="TextBox 14"/>
          <p:cNvSpPr txBox="1"/>
          <p:nvPr/>
        </p:nvSpPr>
        <p:spPr>
          <a:xfrm>
            <a:off x="8770940" y="6420314"/>
            <a:ext cx="1926942" cy="461665"/>
          </a:xfrm>
          <a:prstGeom prst="rect">
            <a:avLst/>
          </a:prstGeom>
          <a:noFill/>
        </p:spPr>
        <p:txBody>
          <a:bodyPr wrap="square" rtlCol="0">
            <a:spAutoFit/>
          </a:bodyPr>
          <a:lstStyle/>
          <a:p>
            <a:r>
              <a:rPr lang="en-US" sz="2400" dirty="0" smtClean="0"/>
              <a:t>www.evil.no</a:t>
            </a:r>
          </a:p>
        </p:txBody>
      </p:sp>
      <p:sp>
        <p:nvSpPr>
          <p:cNvPr id="16" name="TextBox 15"/>
          <p:cNvSpPr txBox="1"/>
          <p:nvPr/>
        </p:nvSpPr>
        <p:spPr>
          <a:xfrm>
            <a:off x="767018" y="3433508"/>
            <a:ext cx="2540290" cy="830997"/>
          </a:xfrm>
          <a:prstGeom prst="rect">
            <a:avLst/>
          </a:prstGeom>
          <a:noFill/>
        </p:spPr>
        <p:txBody>
          <a:bodyPr wrap="square" rtlCol="0">
            <a:spAutoFit/>
          </a:bodyPr>
          <a:lstStyle/>
          <a:p>
            <a:r>
              <a:rPr lang="en-US" sz="2400" dirty="0" smtClean="0"/>
              <a:t>Can steal sensitive information</a:t>
            </a:r>
            <a:endParaRPr lang="en-US" sz="2400" dirty="0"/>
          </a:p>
        </p:txBody>
      </p:sp>
    </p:spTree>
    <p:extLst>
      <p:ext uri="{BB962C8B-B14F-4D97-AF65-F5344CB8AC3E}">
        <p14:creationId xmlns:p14="http://schemas.microsoft.com/office/powerpoint/2010/main" val="83224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and GET</a:t>
            </a:r>
            <a:endParaRPr lang="en-US" dirty="0"/>
          </a:p>
        </p:txBody>
      </p:sp>
      <p:sp>
        <p:nvSpPr>
          <p:cNvPr id="3" name="Content Placeholder 2"/>
          <p:cNvSpPr>
            <a:spLocks noGrp="1"/>
          </p:cNvSpPr>
          <p:nvPr>
            <p:ph idx="1"/>
          </p:nvPr>
        </p:nvSpPr>
        <p:spPr>
          <a:xfrm>
            <a:off x="263857" y="1825624"/>
            <a:ext cx="11737074" cy="4911821"/>
          </a:xfrm>
        </p:spPr>
        <p:txBody>
          <a:bodyPr>
            <a:normAutofit/>
          </a:bodyPr>
          <a:lstStyle/>
          <a:p>
            <a:r>
              <a:rPr lang="en-US" dirty="0" smtClean="0"/>
              <a:t>Although GET requests are not </a:t>
            </a:r>
            <a:r>
              <a:rPr lang="en-US" dirty="0" err="1" smtClean="0"/>
              <a:t>preflighted</a:t>
            </a:r>
            <a:r>
              <a:rPr lang="en-US" dirty="0" smtClean="0"/>
              <a:t> with OPTIONS, </a:t>
            </a:r>
            <a:r>
              <a:rPr lang="en-US" b="1" dirty="0" smtClean="0"/>
              <a:t>they can still be secure</a:t>
            </a:r>
          </a:p>
          <a:p>
            <a:r>
              <a:rPr lang="en-US" dirty="0" smtClean="0"/>
              <a:t>Server can respond </a:t>
            </a:r>
            <a:r>
              <a:rPr lang="en-US" dirty="0"/>
              <a:t>with </a:t>
            </a:r>
            <a:r>
              <a:rPr lang="en-US" b="1" dirty="0" smtClean="0"/>
              <a:t>Access-Control-Allow-Origin</a:t>
            </a:r>
            <a:r>
              <a:rPr lang="en-US" dirty="0" smtClean="0"/>
              <a:t> on any request, including GET, and not just OPTIONS</a:t>
            </a:r>
          </a:p>
          <a:p>
            <a:r>
              <a:rPr lang="en-US" dirty="0" smtClean="0"/>
              <a:t>If such header does not match the origin, then the browser </a:t>
            </a:r>
            <a:r>
              <a:rPr lang="en-US" b="1" dirty="0" smtClean="0"/>
              <a:t>will delete the content of the response</a:t>
            </a:r>
            <a:r>
              <a:rPr lang="en-US" dirty="0" smtClean="0"/>
              <a:t>, including for example the status code! </a:t>
            </a:r>
          </a:p>
          <a:p>
            <a:pPr lvl="1"/>
            <a:r>
              <a:rPr lang="en-US" dirty="0" err="1" smtClean="0"/>
              <a:t>Ie</a:t>
            </a:r>
            <a:r>
              <a:rPr lang="en-US" dirty="0" smtClean="0"/>
              <a:t>, HTTP GET will still be made, but JS will not be able to read response</a:t>
            </a:r>
            <a:endParaRPr lang="en-US" dirty="0"/>
          </a:p>
          <a:p>
            <a:endParaRPr lang="en-US" dirty="0"/>
          </a:p>
        </p:txBody>
      </p:sp>
    </p:spTree>
    <p:extLst>
      <p:ext uri="{BB962C8B-B14F-4D97-AF65-F5344CB8AC3E}">
        <p14:creationId xmlns:p14="http://schemas.microsoft.com/office/powerpoint/2010/main" val="33725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93674"/>
            <a:ext cx="11710694" cy="1922765"/>
          </a:xfrm>
        </p:spPr>
        <p:txBody>
          <a:bodyPr>
            <a:normAutofit fontScale="92500"/>
          </a:bodyPr>
          <a:lstStyle/>
          <a:p>
            <a:r>
              <a:rPr lang="en-US" dirty="0" smtClean="0"/>
              <a:t>What would be the point of encrypting pages of a newspaper?</a:t>
            </a:r>
          </a:p>
          <a:p>
            <a:r>
              <a:rPr lang="en-US" dirty="0" smtClean="0"/>
              <a:t>If not encrypted (</a:t>
            </a:r>
            <a:r>
              <a:rPr lang="en-US" dirty="0" err="1" smtClean="0"/>
              <a:t>ie</a:t>
            </a:r>
            <a:r>
              <a:rPr lang="en-US" dirty="0" smtClean="0"/>
              <a:t> HTTP instead of HTTPS) anyone between you and the target server can alter the payload of the messages…</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1" y="3252550"/>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wifi 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138" y="3252550"/>
            <a:ext cx="1098444" cy="823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erver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752" y="3313360"/>
            <a:ext cx="1647615" cy="702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serve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509153" y="3243498"/>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498715" y="309706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65582" y="305719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6797" y="2967455"/>
            <a:ext cx="2955068"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376798" y="4326235"/>
            <a:ext cx="3023434"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44248"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456049"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33842" y="5177251"/>
            <a:ext cx="1643399" cy="369332"/>
          </a:xfrm>
          <a:prstGeom prst="rect">
            <a:avLst/>
          </a:prstGeom>
          <a:noFill/>
        </p:spPr>
        <p:txBody>
          <a:bodyPr wrap="none" rtlCol="0">
            <a:spAutoFit/>
          </a:bodyPr>
          <a:lstStyle/>
          <a:p>
            <a:r>
              <a:rPr lang="en-US" dirty="0" smtClean="0"/>
              <a:t>Modified HTML</a:t>
            </a:r>
            <a:endParaRPr lang="en-US" dirty="0"/>
          </a:p>
        </p:txBody>
      </p:sp>
      <p:sp>
        <p:nvSpPr>
          <p:cNvPr id="26" name="TextBox 25"/>
          <p:cNvSpPr txBox="1"/>
          <p:nvPr/>
        </p:nvSpPr>
        <p:spPr>
          <a:xfrm>
            <a:off x="2967138" y="4456402"/>
            <a:ext cx="1220206" cy="369332"/>
          </a:xfrm>
          <a:prstGeom prst="rect">
            <a:avLst/>
          </a:prstGeom>
          <a:noFill/>
        </p:spPr>
        <p:txBody>
          <a:bodyPr wrap="none" rtlCol="0">
            <a:spAutoFit/>
          </a:bodyPr>
          <a:lstStyle/>
          <a:p>
            <a:r>
              <a:rPr lang="en-US" dirty="0" smtClean="0"/>
              <a:t>Home </a:t>
            </a:r>
            <a:r>
              <a:rPr lang="en-US" dirty="0" err="1" smtClean="0"/>
              <a:t>WiFi</a:t>
            </a:r>
            <a:endParaRPr lang="en-US" dirty="0"/>
          </a:p>
        </p:txBody>
      </p:sp>
      <p:sp>
        <p:nvSpPr>
          <p:cNvPr id="27" name="TextBox 26"/>
          <p:cNvSpPr txBox="1"/>
          <p:nvPr/>
        </p:nvSpPr>
        <p:spPr>
          <a:xfrm>
            <a:off x="5994328" y="4456402"/>
            <a:ext cx="938462" cy="369332"/>
          </a:xfrm>
          <a:prstGeom prst="rect">
            <a:avLst/>
          </a:prstGeom>
          <a:noFill/>
        </p:spPr>
        <p:txBody>
          <a:bodyPr wrap="none" rtlCol="0">
            <a:spAutoFit/>
          </a:bodyPr>
          <a:lstStyle/>
          <a:p>
            <a:r>
              <a:rPr lang="en-US" dirty="0" smtClean="0"/>
              <a:t>Your ISP</a:t>
            </a:r>
            <a:endParaRPr lang="en-US" dirty="0"/>
          </a:p>
        </p:txBody>
      </p:sp>
      <p:sp>
        <p:nvSpPr>
          <p:cNvPr id="28" name="TextBox 27"/>
          <p:cNvSpPr txBox="1"/>
          <p:nvPr/>
        </p:nvSpPr>
        <p:spPr>
          <a:xfrm>
            <a:off x="10828526" y="4456402"/>
            <a:ext cx="715196" cy="369332"/>
          </a:xfrm>
          <a:prstGeom prst="rect">
            <a:avLst/>
          </a:prstGeom>
          <a:noFill/>
        </p:spPr>
        <p:txBody>
          <a:bodyPr wrap="none" rtlCol="0">
            <a:spAutoFit/>
          </a:bodyPr>
          <a:lstStyle/>
          <a:p>
            <a:r>
              <a:rPr lang="en-US" dirty="0" smtClean="0"/>
              <a:t>Vg.no</a:t>
            </a:r>
            <a:endParaRPr lang="en-US" dirty="0"/>
          </a:p>
        </p:txBody>
      </p:sp>
      <p:sp>
        <p:nvSpPr>
          <p:cNvPr id="29" name="TextBox 28"/>
          <p:cNvSpPr txBox="1"/>
          <p:nvPr/>
        </p:nvSpPr>
        <p:spPr>
          <a:xfrm>
            <a:off x="1362057" y="2562728"/>
            <a:ext cx="1725152" cy="369332"/>
          </a:xfrm>
          <a:prstGeom prst="rect">
            <a:avLst/>
          </a:prstGeom>
          <a:noFill/>
        </p:spPr>
        <p:txBody>
          <a:bodyPr wrap="none" rtlCol="0">
            <a:spAutoFit/>
          </a:bodyPr>
          <a:lstStyle/>
          <a:p>
            <a:r>
              <a:rPr lang="en-US" dirty="0" smtClean="0"/>
              <a:t>HTTP: GET vg.no</a:t>
            </a:r>
            <a:endParaRPr lang="en-US" dirty="0"/>
          </a:p>
        </p:txBody>
      </p:sp>
      <p:sp>
        <p:nvSpPr>
          <p:cNvPr id="30" name="TextBox 29"/>
          <p:cNvSpPr txBox="1"/>
          <p:nvPr/>
        </p:nvSpPr>
        <p:spPr>
          <a:xfrm>
            <a:off x="8330725" y="4456402"/>
            <a:ext cx="1545680" cy="369332"/>
          </a:xfrm>
          <a:prstGeom prst="rect">
            <a:avLst/>
          </a:prstGeom>
          <a:noFill/>
        </p:spPr>
        <p:txBody>
          <a:bodyPr wrap="none" rtlCol="0">
            <a:spAutoFit/>
          </a:bodyPr>
          <a:lstStyle/>
          <a:p>
            <a:r>
              <a:rPr lang="en-US" dirty="0" smtClean="0"/>
              <a:t>HTML of vg.no</a:t>
            </a:r>
            <a:endParaRPr lang="en-US" dirty="0"/>
          </a:p>
        </p:txBody>
      </p:sp>
      <p:sp>
        <p:nvSpPr>
          <p:cNvPr id="31" name="TextBox 30"/>
          <p:cNvSpPr txBox="1"/>
          <p:nvPr/>
        </p:nvSpPr>
        <p:spPr>
          <a:xfrm>
            <a:off x="5257260" y="5685015"/>
            <a:ext cx="2972340" cy="923330"/>
          </a:xfrm>
          <a:prstGeom prst="rect">
            <a:avLst/>
          </a:prstGeom>
          <a:noFill/>
        </p:spPr>
        <p:txBody>
          <a:bodyPr wrap="square" rtlCol="0">
            <a:spAutoFit/>
          </a:bodyPr>
          <a:lstStyle/>
          <a:p>
            <a:r>
              <a:rPr lang="en-US" dirty="0" smtClean="0"/>
              <a:t>Modify the HTML payload content of the HTTP response, </a:t>
            </a:r>
            <a:r>
              <a:rPr lang="en-US" dirty="0" err="1" smtClean="0"/>
              <a:t>eg</a:t>
            </a:r>
            <a:r>
              <a:rPr lang="en-US" dirty="0" smtClean="0"/>
              <a:t>, by injecting ads</a:t>
            </a:r>
          </a:p>
        </p:txBody>
      </p:sp>
      <p:sp>
        <p:nvSpPr>
          <p:cNvPr id="32" name="TextBox 31"/>
          <p:cNvSpPr txBox="1"/>
          <p:nvPr/>
        </p:nvSpPr>
        <p:spPr>
          <a:xfrm>
            <a:off x="152400" y="4608802"/>
            <a:ext cx="1599605" cy="369332"/>
          </a:xfrm>
          <a:prstGeom prst="rect">
            <a:avLst/>
          </a:prstGeom>
          <a:noFill/>
        </p:spPr>
        <p:txBody>
          <a:bodyPr wrap="none" rtlCol="0">
            <a:spAutoFit/>
          </a:bodyPr>
          <a:lstStyle/>
          <a:p>
            <a:r>
              <a:rPr lang="en-US" dirty="0" smtClean="0"/>
              <a:t>Your Computer</a:t>
            </a:r>
            <a:endParaRPr lang="en-US" dirty="0"/>
          </a:p>
        </p:txBody>
      </p:sp>
      <p:cxnSp>
        <p:nvCxnSpPr>
          <p:cNvPr id="34" name="Straight Connector 33"/>
          <p:cNvCxnSpPr>
            <a:endCxn id="25" idx="0"/>
          </p:cNvCxnSpPr>
          <p:nvPr/>
        </p:nvCxnSpPr>
        <p:spPr>
          <a:xfrm>
            <a:off x="2187723" y="4366105"/>
            <a:ext cx="567819" cy="81114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5" idx="3"/>
          </p:cNvCxnSpPr>
          <p:nvPr/>
        </p:nvCxnSpPr>
        <p:spPr>
          <a:xfrm flipH="1">
            <a:off x="3577241" y="4338847"/>
            <a:ext cx="1216951" cy="102307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0" name="Up Arrow 39"/>
          <p:cNvSpPr/>
          <p:nvPr/>
        </p:nvSpPr>
        <p:spPr>
          <a:xfrm>
            <a:off x="6221243" y="4888269"/>
            <a:ext cx="484632" cy="7967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9485882" y="4955900"/>
            <a:ext cx="1828699" cy="1151457"/>
          </a:xfrm>
          <a:prstGeom prst="rect">
            <a:avLst/>
          </a:prstGeom>
        </p:spPr>
      </p:pic>
      <p:pic>
        <p:nvPicPr>
          <p:cNvPr id="1026" name="Picture 2" descr="Image result for adwa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7600" y="5546583"/>
            <a:ext cx="1323636" cy="99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7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Even if HTTP call is successfully executed, it does not mean JS is allowed to read the response, as it depends if </a:t>
            </a:r>
            <a:r>
              <a:rPr lang="en-US" b="1" dirty="0" smtClean="0"/>
              <a:t>Origin</a:t>
            </a:r>
            <a:r>
              <a:rPr lang="en-US" dirty="0" smtClean="0"/>
              <a:t> is valid</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8880295" y="426368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835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and Side-Effects</a:t>
            </a:r>
            <a:endParaRPr lang="en-US" dirty="0"/>
          </a:p>
        </p:txBody>
      </p:sp>
      <p:sp>
        <p:nvSpPr>
          <p:cNvPr id="3" name="Content Placeholder 2"/>
          <p:cNvSpPr>
            <a:spLocks noGrp="1"/>
          </p:cNvSpPr>
          <p:nvPr>
            <p:ph idx="1"/>
          </p:nvPr>
        </p:nvSpPr>
        <p:spPr>
          <a:xfrm>
            <a:off x="152400" y="1744942"/>
            <a:ext cx="11932024" cy="5014445"/>
          </a:xfrm>
        </p:spPr>
        <p:txBody>
          <a:bodyPr/>
          <a:lstStyle/>
          <a:p>
            <a:r>
              <a:rPr lang="en-US" dirty="0" smtClean="0"/>
              <a:t>GET requests are not </a:t>
            </a:r>
            <a:r>
              <a:rPr lang="en-US" dirty="0" err="1" smtClean="0"/>
              <a:t>preflighted</a:t>
            </a:r>
            <a:r>
              <a:rPr lang="en-US" dirty="0" smtClean="0"/>
              <a:t> with OPTIONS</a:t>
            </a:r>
          </a:p>
          <a:p>
            <a:r>
              <a:rPr lang="en-US" dirty="0" smtClean="0"/>
              <a:t>If CORS not matching </a:t>
            </a:r>
            <a:r>
              <a:rPr lang="en-US" b="1" dirty="0" smtClean="0"/>
              <a:t>Origin</a:t>
            </a:r>
            <a:r>
              <a:rPr lang="en-US" dirty="0" smtClean="0"/>
              <a:t>, JS not allowed to read response</a:t>
            </a:r>
          </a:p>
          <a:p>
            <a:pPr lvl="1"/>
            <a:r>
              <a:rPr lang="en-US" dirty="0" smtClean="0"/>
              <a:t>so, no information leak</a:t>
            </a:r>
          </a:p>
          <a:p>
            <a:r>
              <a:rPr lang="en-US" dirty="0" smtClean="0"/>
              <a:t>But, the GET request is still made!</a:t>
            </a:r>
          </a:p>
          <a:p>
            <a:r>
              <a:rPr lang="en-US" i="1" dirty="0" smtClean="0"/>
              <a:t>If side-effects on server, those will still happen regardless of CORS protection!</a:t>
            </a:r>
          </a:p>
          <a:p>
            <a:pPr lvl="1"/>
            <a:r>
              <a:rPr lang="en-US" dirty="0" err="1" smtClean="0"/>
              <a:t>eg</a:t>
            </a:r>
            <a:r>
              <a:rPr lang="en-US" dirty="0" smtClean="0"/>
              <a:t>, creation/deletion of resources, like  “</a:t>
            </a:r>
            <a:r>
              <a:rPr lang="en-US" i="1" dirty="0" smtClean="0"/>
              <a:t>GET /</a:t>
            </a:r>
            <a:r>
              <a:rPr lang="en-US" i="1" dirty="0" err="1" smtClean="0"/>
              <a:t>api</a:t>
            </a:r>
            <a:r>
              <a:rPr lang="en-US" i="1" dirty="0" smtClean="0"/>
              <a:t>/</a:t>
            </a:r>
            <a:r>
              <a:rPr lang="en-US" i="1" dirty="0" err="1" smtClean="0"/>
              <a:t>data?action</a:t>
            </a:r>
            <a:r>
              <a:rPr lang="en-US" i="1" dirty="0" smtClean="0"/>
              <a:t>=delete</a:t>
            </a:r>
            <a:r>
              <a:rPr lang="en-US" dirty="0" smtClean="0"/>
              <a:t>”</a:t>
            </a:r>
          </a:p>
          <a:p>
            <a:r>
              <a:rPr lang="en-US" b="1" dirty="0" smtClean="0"/>
              <a:t>It is PARAMAOUNT to follow HTTP specs, and have GET requests be side-effect free!!!</a:t>
            </a:r>
            <a:endParaRPr lang="en-US" b="1" dirty="0"/>
          </a:p>
        </p:txBody>
      </p:sp>
    </p:spTree>
    <p:extLst>
      <p:ext uri="{BB962C8B-B14F-4D97-AF65-F5344CB8AC3E}">
        <p14:creationId xmlns:p14="http://schemas.microsoft.com/office/powerpoint/2010/main" val="1158046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en-US" dirty="0" err="1" smtClean="0"/>
              <a:t>Preflighted</a:t>
            </a:r>
            <a:r>
              <a:rPr lang="en-US" dirty="0" smtClean="0"/>
              <a:t> POST</a:t>
            </a:r>
            <a:endParaRPr lang="en-US" dirty="0"/>
          </a:p>
        </p:txBody>
      </p:sp>
      <p:sp>
        <p:nvSpPr>
          <p:cNvPr id="3" name="Content Placeholder 2"/>
          <p:cNvSpPr>
            <a:spLocks noGrp="1"/>
          </p:cNvSpPr>
          <p:nvPr>
            <p:ph idx="1"/>
          </p:nvPr>
        </p:nvSpPr>
        <p:spPr>
          <a:xfrm>
            <a:off x="219635" y="1825624"/>
            <a:ext cx="11846859" cy="4911351"/>
          </a:xfrm>
        </p:spPr>
        <p:txBody>
          <a:bodyPr>
            <a:normAutofit fontScale="92500"/>
          </a:bodyPr>
          <a:lstStyle/>
          <a:p>
            <a:r>
              <a:rPr lang="en-US" dirty="0" smtClean="0"/>
              <a:t>This happens for following 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p>
          <a:p>
            <a:r>
              <a:rPr lang="en-US" i="1" dirty="0" smtClean="0"/>
              <a:t>In SPAs, if you stick with JSON APIs, you will be “usually” fine</a:t>
            </a:r>
          </a:p>
          <a:p>
            <a:r>
              <a:rPr lang="en-US" dirty="0" smtClean="0"/>
              <a:t>Issues when dealing with traditional Server-Sider-Rendering frameworks, as HTML </a:t>
            </a:r>
            <a:r>
              <a:rPr lang="en-US" i="1" dirty="0" smtClean="0"/>
              <a:t>&lt;form&gt;</a:t>
            </a:r>
            <a:r>
              <a:rPr lang="en-US" dirty="0" smtClean="0"/>
              <a:t> requests are not </a:t>
            </a:r>
            <a:r>
              <a:rPr lang="en-US" dirty="0" err="1" smtClean="0"/>
              <a:t>preflighted</a:t>
            </a:r>
            <a:endParaRPr lang="en-US" dirty="0" smtClean="0"/>
          </a:p>
          <a:p>
            <a:pPr lvl="1"/>
            <a:r>
              <a:rPr lang="en-US" dirty="0" err="1" smtClean="0"/>
              <a:t>ie</a:t>
            </a:r>
            <a:r>
              <a:rPr lang="en-US" dirty="0" smtClean="0"/>
              <a:t>, as typically using </a:t>
            </a:r>
            <a:r>
              <a:rPr lang="en-US" b="1" dirty="0"/>
              <a:t>application/x-www-form-</a:t>
            </a:r>
            <a:r>
              <a:rPr lang="en-US" b="1" dirty="0" err="1"/>
              <a:t>urlencoded</a:t>
            </a:r>
            <a:endParaRPr lang="en-US" b="1" dirty="0"/>
          </a:p>
          <a:p>
            <a:r>
              <a:rPr lang="en-US" dirty="0" smtClean="0"/>
              <a:t>Solution: </a:t>
            </a:r>
            <a:r>
              <a:rPr lang="en-US" b="1" dirty="0" smtClean="0"/>
              <a:t>CSRF Tokens</a:t>
            </a:r>
            <a:r>
              <a:rPr lang="en-US" dirty="0" smtClean="0"/>
              <a:t>, but we will not need them in this course</a:t>
            </a:r>
          </a:p>
          <a:p>
            <a:pPr lvl="1"/>
            <a:r>
              <a:rPr lang="en-US" dirty="0" smtClean="0"/>
              <a:t>also the </a:t>
            </a:r>
            <a:r>
              <a:rPr lang="en-US" b="1" dirty="0" err="1" smtClean="0"/>
              <a:t>SameSite</a:t>
            </a:r>
            <a:r>
              <a:rPr lang="en-US" dirty="0" smtClean="0"/>
              <a:t> set-cookie option can help here</a:t>
            </a:r>
            <a:endParaRPr lang="en-US" dirty="0"/>
          </a:p>
        </p:txBody>
      </p:sp>
    </p:spTree>
    <p:extLst>
      <p:ext uri="{BB962C8B-B14F-4D97-AF65-F5344CB8AC3E}">
        <p14:creationId xmlns:p14="http://schemas.microsoft.com/office/powerpoint/2010/main" val="3158778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210671" y="1825624"/>
            <a:ext cx="11819964" cy="4871011"/>
          </a:xfrm>
        </p:spPr>
        <p:txBody>
          <a:bodyPr/>
          <a:lstStyle/>
          <a:p>
            <a:r>
              <a:rPr lang="en-US" dirty="0" err="1" smtClean="0"/>
              <a:t>Preflighting</a:t>
            </a:r>
            <a:r>
              <a:rPr lang="en-US" dirty="0" smtClean="0"/>
              <a:t> is not free, as doubling number of HTTP calls</a:t>
            </a:r>
          </a:p>
          <a:p>
            <a:r>
              <a:rPr lang="en-US" dirty="0" smtClean="0"/>
              <a:t>Caching can be used to save some requests, but problem persists</a:t>
            </a:r>
          </a:p>
          <a:p>
            <a:r>
              <a:rPr lang="en-US" dirty="0" smtClean="0"/>
              <a:t>Note: do </a:t>
            </a:r>
            <a:r>
              <a:rPr lang="en-US" b="1" dirty="0" smtClean="0"/>
              <a:t>NOT</a:t>
            </a:r>
            <a:r>
              <a:rPr lang="en-US" dirty="0" smtClean="0"/>
              <a:t> have the brilliant idea to pass JSON data with </a:t>
            </a:r>
            <a:r>
              <a:rPr lang="en-US" dirty="0"/>
              <a:t>content-type </a:t>
            </a:r>
            <a:r>
              <a:rPr lang="en-US" b="1" dirty="0" smtClean="0"/>
              <a:t>text/plain</a:t>
            </a:r>
            <a:r>
              <a:rPr lang="en-US" dirty="0" smtClean="0"/>
              <a:t>… you will “speed up” performance by bypassing CORS preflight requests, but then making site completely vulnerable to CSRF!!!</a:t>
            </a:r>
            <a:endParaRPr lang="en-US" b="1" dirty="0"/>
          </a:p>
          <a:p>
            <a:endParaRPr lang="en-US" dirty="0"/>
          </a:p>
        </p:txBody>
      </p:sp>
    </p:spTree>
    <p:extLst>
      <p:ext uri="{BB962C8B-B14F-4D97-AF65-F5344CB8AC3E}">
        <p14:creationId xmlns:p14="http://schemas.microsoft.com/office/powerpoint/2010/main" val="687947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416640"/>
          </a:xfrm>
        </p:spPr>
        <p:txBody>
          <a:bodyPr>
            <a:normAutofit fontScale="92500" lnSpcReduction="20000"/>
          </a:bodyPr>
          <a:lstStyle/>
          <a:p>
            <a:r>
              <a:rPr lang="en-US" dirty="0" smtClean="0"/>
              <a:t>If </a:t>
            </a:r>
            <a:r>
              <a:rPr lang="en-US" i="1" dirty="0" smtClean="0"/>
              <a:t>frontend</a:t>
            </a:r>
            <a:r>
              <a:rPr lang="en-US" dirty="0" smtClean="0"/>
              <a:t> and </a:t>
            </a:r>
            <a:r>
              <a:rPr lang="en-US" i="1" dirty="0" smtClean="0"/>
              <a:t>backend</a:t>
            </a:r>
            <a:r>
              <a:rPr lang="en-US" dirty="0" smtClean="0"/>
              <a:t> servers are separated, you must enable CORS headers on the </a:t>
            </a:r>
            <a:r>
              <a:rPr lang="en-US" i="1" dirty="0" smtClean="0"/>
              <a:t>backend </a:t>
            </a:r>
            <a:r>
              <a:rPr lang="en-US" dirty="0" smtClean="0"/>
              <a:t>responses</a:t>
            </a:r>
            <a:endParaRPr lang="en-US" i="1" dirty="0" smtClean="0"/>
          </a:p>
          <a:p>
            <a:r>
              <a:rPr lang="en-US" dirty="0" smtClean="0"/>
              <a:t>Still performance issues with </a:t>
            </a:r>
            <a:r>
              <a:rPr lang="en-US" dirty="0" err="1" smtClean="0"/>
              <a:t>preflighting</a:t>
            </a:r>
            <a:endParaRPr lang="en-US" dirty="0"/>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3607772"/>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1629782"/>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084481"/>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35723" y="3308637"/>
            <a:ext cx="2009268" cy="461665"/>
          </a:xfrm>
          <a:prstGeom prst="rect">
            <a:avLst/>
          </a:prstGeom>
          <a:noFill/>
        </p:spPr>
        <p:txBody>
          <a:bodyPr wrap="none" rtlCol="0">
            <a:spAutoFit/>
          </a:bodyPr>
          <a:lstStyle/>
          <a:p>
            <a:r>
              <a:rPr lang="en-US" sz="2400" dirty="0" smtClean="0"/>
              <a:t>localhost:8080</a:t>
            </a:r>
            <a:endParaRPr lang="en-US" sz="2400" dirty="0"/>
          </a:p>
        </p:txBody>
      </p:sp>
      <p:sp>
        <p:nvSpPr>
          <p:cNvPr id="9" name="TextBox 8"/>
          <p:cNvSpPr txBox="1"/>
          <p:nvPr/>
        </p:nvSpPr>
        <p:spPr>
          <a:xfrm>
            <a:off x="6935723" y="4597567"/>
            <a:ext cx="2009268" cy="461665"/>
          </a:xfrm>
          <a:prstGeom prst="rect">
            <a:avLst/>
          </a:prstGeom>
          <a:noFill/>
        </p:spPr>
        <p:txBody>
          <a:bodyPr wrap="none" rtlCol="0">
            <a:spAutoFit/>
          </a:bodyPr>
          <a:lstStyle/>
          <a:p>
            <a:r>
              <a:rPr lang="en-US" sz="2400" dirty="0" smtClean="0"/>
              <a:t>localhost:8081</a:t>
            </a:r>
            <a:endParaRPr lang="en-US" sz="2400" dirty="0"/>
          </a:p>
        </p:txBody>
      </p:sp>
      <p:cxnSp>
        <p:nvCxnSpPr>
          <p:cNvPr id="6" name="Straight Arrow Connector 5"/>
          <p:cNvCxnSpPr>
            <a:stCxn id="1028" idx="1"/>
            <a:endCxn id="1030" idx="1"/>
          </p:cNvCxnSpPr>
          <p:nvPr/>
        </p:nvCxnSpPr>
        <p:spPr>
          <a:xfrm flipV="1">
            <a:off x="2515868" y="2484157"/>
            <a:ext cx="4289426" cy="17729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8" idx="1"/>
            <a:endCxn id="7" idx="1"/>
          </p:cNvCxnSpPr>
          <p:nvPr/>
        </p:nvCxnSpPr>
        <p:spPr>
          <a:xfrm>
            <a:off x="2515868" y="4257059"/>
            <a:ext cx="4289426" cy="16817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2210" y="1988897"/>
            <a:ext cx="1705916" cy="1015663"/>
          </a:xfrm>
          <a:prstGeom prst="rect">
            <a:avLst/>
          </a:prstGeom>
          <a:noFill/>
        </p:spPr>
        <p:txBody>
          <a:bodyPr wrap="none" rtlCol="0">
            <a:spAutoFit/>
          </a:bodyPr>
          <a:lstStyle/>
          <a:p>
            <a:r>
              <a:rPr lang="en-US" sz="2000" dirty="0" smtClean="0"/>
              <a:t>GET /</a:t>
            </a:r>
          </a:p>
          <a:p>
            <a:r>
              <a:rPr lang="en-US" sz="2000" dirty="0" smtClean="0"/>
              <a:t>GET /style.css</a:t>
            </a:r>
          </a:p>
          <a:p>
            <a:r>
              <a:rPr lang="en-US" sz="2000" dirty="0" smtClean="0"/>
              <a:t>GET /bundle.js</a:t>
            </a:r>
            <a:endParaRPr lang="en-US" sz="2000" dirty="0"/>
          </a:p>
        </p:txBody>
      </p:sp>
      <p:sp>
        <p:nvSpPr>
          <p:cNvPr id="17" name="TextBox 16"/>
          <p:cNvSpPr txBox="1"/>
          <p:nvPr/>
        </p:nvSpPr>
        <p:spPr>
          <a:xfrm>
            <a:off x="3062287" y="5509558"/>
            <a:ext cx="3093720" cy="707886"/>
          </a:xfrm>
          <a:prstGeom prst="rect">
            <a:avLst/>
          </a:prstGeom>
          <a:noFill/>
        </p:spPr>
        <p:txBody>
          <a:bodyPr wrap="square" rtlCol="0">
            <a:spAutoFit/>
          </a:bodyPr>
          <a:lstStyle/>
          <a:p>
            <a:r>
              <a:rPr lang="en-US" sz="2000" b="1" dirty="0"/>
              <a:t>OPTIONS</a:t>
            </a:r>
            <a:r>
              <a:rPr lang="en-US" sz="2000" dirty="0"/>
              <a:t> /</a:t>
            </a:r>
            <a:r>
              <a:rPr lang="en-US" sz="2000" dirty="0" err="1" smtClean="0"/>
              <a:t>api</a:t>
            </a:r>
            <a:r>
              <a:rPr lang="en-US" sz="2000" dirty="0" smtClean="0"/>
              <a:t>/products</a:t>
            </a:r>
          </a:p>
          <a:p>
            <a:r>
              <a:rPr lang="en-US" sz="2000" dirty="0" smtClean="0"/>
              <a:t>POST /</a:t>
            </a:r>
            <a:r>
              <a:rPr lang="en-US" sz="2000" dirty="0" err="1" smtClean="0"/>
              <a:t>api</a:t>
            </a:r>
            <a:r>
              <a:rPr lang="en-US" sz="2000" dirty="0" smtClean="0"/>
              <a:t>/products</a:t>
            </a:r>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5229265"/>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075420" y="5938856"/>
            <a:ext cx="108648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rot="20457412">
            <a:off x="2031590" y="58358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989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609531"/>
          </a:xfrm>
        </p:spPr>
        <p:txBody>
          <a:bodyPr>
            <a:normAutofit fontScale="92500"/>
          </a:bodyPr>
          <a:lstStyle/>
          <a:p>
            <a:r>
              <a:rPr lang="en-US" dirty="0" smtClean="0"/>
              <a:t>If everything coming from same </a:t>
            </a:r>
            <a:r>
              <a:rPr lang="en-US" b="1" dirty="0" smtClean="0"/>
              <a:t>Origin</a:t>
            </a:r>
            <a:r>
              <a:rPr lang="en-US" dirty="0" smtClean="0"/>
              <a:t>, then do not enable CORS headers on server, and you should have no problems with CSRF</a:t>
            </a:r>
          </a:p>
          <a:p>
            <a:r>
              <a:rPr lang="en-US" dirty="0" smtClean="0"/>
              <a:t>Note: could also be different servers behind a single gateway</a:t>
            </a:r>
            <a:endParaRPr lang="en-US" dirty="0"/>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07794" y="446214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317" y="425705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184326" y="6258727"/>
            <a:ext cx="2009268" cy="461665"/>
          </a:xfrm>
          <a:prstGeom prst="rect">
            <a:avLst/>
          </a:prstGeom>
          <a:noFill/>
        </p:spPr>
        <p:txBody>
          <a:bodyPr wrap="none" rtlCol="0">
            <a:spAutoFit/>
          </a:bodyPr>
          <a:lstStyle/>
          <a:p>
            <a:r>
              <a:rPr lang="en-US" sz="2400" dirty="0" smtClean="0"/>
              <a:t>localhost:8080</a:t>
            </a:r>
            <a:endParaRPr lang="en-US" sz="2400" dirty="0"/>
          </a:p>
        </p:txBody>
      </p:sp>
      <p:cxnSp>
        <p:nvCxnSpPr>
          <p:cNvPr id="12" name="Straight Arrow Connector 11"/>
          <p:cNvCxnSpPr>
            <a:stCxn id="1028" idx="1"/>
            <a:endCxn id="7" idx="1"/>
          </p:cNvCxnSpPr>
          <p:nvPr/>
        </p:nvCxnSpPr>
        <p:spPr>
          <a:xfrm>
            <a:off x="2706368" y="5111434"/>
            <a:ext cx="427894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46613" y="3070937"/>
            <a:ext cx="2798458" cy="1938992"/>
          </a:xfrm>
          <a:prstGeom prst="rect">
            <a:avLst/>
          </a:prstGeom>
          <a:noFill/>
        </p:spPr>
        <p:txBody>
          <a:bodyPr wrap="none" rtlCol="0">
            <a:spAutoFit/>
          </a:bodyPr>
          <a:lstStyle/>
          <a:p>
            <a:r>
              <a:rPr lang="en-US" sz="2000" dirty="0" smtClean="0"/>
              <a:t>GET /</a:t>
            </a:r>
          </a:p>
          <a:p>
            <a:r>
              <a:rPr lang="en-US" sz="2000" dirty="0" smtClean="0"/>
              <a:t>GET /style.css</a:t>
            </a:r>
          </a:p>
          <a:p>
            <a:r>
              <a:rPr lang="en-US" sz="2000" dirty="0" smtClean="0"/>
              <a:t>GET /bundle.js</a:t>
            </a:r>
          </a:p>
          <a:p>
            <a:r>
              <a:rPr lang="en-US" sz="2000" dirty="0" smtClean="0"/>
              <a:t>GET /</a:t>
            </a:r>
            <a:r>
              <a:rPr lang="en-US" sz="2000" dirty="0" err="1" smtClean="0"/>
              <a:t>api</a:t>
            </a:r>
            <a:r>
              <a:rPr lang="en-US" sz="2000" dirty="0" smtClean="0"/>
              <a:t>/products</a:t>
            </a:r>
          </a:p>
          <a:p>
            <a:r>
              <a:rPr lang="en-US" sz="2000" dirty="0" smtClean="0"/>
              <a:t>POST /</a:t>
            </a:r>
            <a:r>
              <a:rPr lang="en-US" sz="2000" dirty="0" err="1" smtClean="0"/>
              <a:t>api</a:t>
            </a:r>
            <a:r>
              <a:rPr lang="en-US" sz="2000" dirty="0" smtClean="0"/>
              <a:t>/products</a:t>
            </a:r>
          </a:p>
          <a:p>
            <a:r>
              <a:rPr lang="en-US" sz="2000" dirty="0" smtClean="0"/>
              <a:t>DELETE /</a:t>
            </a:r>
            <a:r>
              <a:rPr lang="en-US" sz="2000" dirty="0" err="1" smtClean="0"/>
              <a:t>api</a:t>
            </a:r>
            <a:r>
              <a:rPr lang="en-US" sz="2000" dirty="0" smtClean="0"/>
              <a:t>/products/42</a:t>
            </a:r>
            <a:endParaRPr lang="en-US" sz="2000" dirty="0"/>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4401843"/>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255443" y="5111434"/>
            <a:ext cx="906463"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45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78254"/>
            <a:ext cx="10515600" cy="1325563"/>
          </a:xfrm>
        </p:spPr>
        <p:txBody>
          <a:bodyPr/>
          <a:lstStyle/>
          <a:p>
            <a:r>
              <a:rPr lang="en-US" dirty="0" smtClean="0"/>
              <a:t>Third-Party APIs</a:t>
            </a:r>
            <a:endParaRPr lang="en-US" dirty="0"/>
          </a:p>
        </p:txBody>
      </p:sp>
      <p:sp>
        <p:nvSpPr>
          <p:cNvPr id="3" name="Content Placeholder 2"/>
          <p:cNvSpPr>
            <a:spLocks noGrp="1"/>
          </p:cNvSpPr>
          <p:nvPr>
            <p:ph idx="1"/>
          </p:nvPr>
        </p:nvSpPr>
        <p:spPr>
          <a:xfrm>
            <a:off x="259976" y="1238436"/>
            <a:ext cx="11779624" cy="1216622"/>
          </a:xfrm>
        </p:spPr>
        <p:txBody>
          <a:bodyPr>
            <a:normAutofit fontScale="77500" lnSpcReduction="20000"/>
          </a:bodyPr>
          <a:lstStyle/>
          <a:p>
            <a:r>
              <a:rPr lang="en-US" dirty="0" smtClean="0"/>
              <a:t>Still have to enable CORS in those remote servers, if want to contact them directly from JS</a:t>
            </a:r>
          </a:p>
          <a:p>
            <a:r>
              <a:rPr lang="en-US" dirty="0" smtClean="0"/>
              <a:t>But what if I cannot change those settings, or want to avoid preflight requests?</a:t>
            </a:r>
            <a:endParaRPr lang="en-US" dirty="0"/>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4334959"/>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3078630"/>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75420" y="3797213"/>
            <a:ext cx="2914874" cy="461665"/>
          </a:xfrm>
          <a:prstGeom prst="rect">
            <a:avLst/>
          </a:prstGeom>
          <a:noFill/>
        </p:spPr>
        <p:txBody>
          <a:bodyPr wrap="square" rtlCol="0">
            <a:spAutoFit/>
          </a:bodyPr>
          <a:lstStyle/>
          <a:p>
            <a:r>
              <a:rPr lang="en-US" sz="2400" dirty="0" smtClean="0"/>
              <a:t>Third-Party Server X</a:t>
            </a:r>
            <a:endParaRPr lang="en-US" sz="2400" dirty="0"/>
          </a:p>
        </p:txBody>
      </p:sp>
      <p:sp>
        <p:nvSpPr>
          <p:cNvPr id="8" name="TextBox 7"/>
          <p:cNvSpPr txBox="1"/>
          <p:nvPr/>
        </p:nvSpPr>
        <p:spPr>
          <a:xfrm>
            <a:off x="9167935"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9" name="Straight Arrow Connector 8"/>
          <p:cNvCxnSpPr>
            <a:stCxn id="4" idx="1"/>
            <a:endCxn id="5" idx="1"/>
          </p:cNvCxnSpPr>
          <p:nvPr/>
        </p:nvCxnSpPr>
        <p:spPr>
          <a:xfrm flipV="1">
            <a:off x="2515868" y="3933005"/>
            <a:ext cx="4289426" cy="10512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a:endCxn id="6" idx="1"/>
          </p:cNvCxnSpPr>
          <p:nvPr/>
        </p:nvCxnSpPr>
        <p:spPr>
          <a:xfrm>
            <a:off x="2515868" y="4984246"/>
            <a:ext cx="4289426" cy="9859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222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smtClean="0"/>
              <a:t>Proxy Requests</a:t>
            </a:r>
            <a:endParaRPr lang="en-US" dirty="0"/>
          </a:p>
        </p:txBody>
      </p:sp>
      <p:sp>
        <p:nvSpPr>
          <p:cNvPr id="3" name="Content Placeholder 2"/>
          <p:cNvSpPr>
            <a:spLocks noGrp="1"/>
          </p:cNvSpPr>
          <p:nvPr>
            <p:ph idx="1"/>
          </p:nvPr>
        </p:nvSpPr>
        <p:spPr>
          <a:xfrm>
            <a:off x="94129" y="1707563"/>
            <a:ext cx="6785582" cy="3288740"/>
          </a:xfrm>
        </p:spPr>
        <p:txBody>
          <a:bodyPr>
            <a:normAutofit/>
          </a:bodyPr>
          <a:lstStyle/>
          <a:p>
            <a:r>
              <a:rPr lang="en-US" dirty="0" smtClean="0"/>
              <a:t>Option: do </a:t>
            </a:r>
            <a:r>
              <a:rPr lang="en-US" dirty="0"/>
              <a:t>not call a Third-Party Server </a:t>
            </a:r>
            <a:r>
              <a:rPr lang="en-US" dirty="0" smtClean="0"/>
              <a:t>X directly from JS, but via your own server</a:t>
            </a:r>
          </a:p>
          <a:p>
            <a:pPr lvl="1"/>
            <a:r>
              <a:rPr lang="en-US" dirty="0" err="1" smtClean="0"/>
              <a:t>Eg</a:t>
            </a:r>
            <a:r>
              <a:rPr lang="en-US" dirty="0" smtClean="0"/>
              <a:t>, have a REST API that calls X</a:t>
            </a:r>
          </a:p>
          <a:p>
            <a:r>
              <a:rPr lang="en-US" dirty="0" smtClean="0"/>
              <a:t>CORS only applies to browsers, and not to your server apps!</a:t>
            </a:r>
            <a:endParaRPr lang="en-US" dirty="0"/>
          </a:p>
          <a:p>
            <a:pPr marL="0" indent="0">
              <a:buNone/>
            </a:pPr>
            <a:endParaRPr lang="en-US" dirty="0"/>
          </a:p>
        </p:txBody>
      </p:sp>
      <p:pic>
        <p:nvPicPr>
          <p:cNvPr id="10"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43522"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2127214"/>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252342" y="2828711"/>
            <a:ext cx="2914874" cy="461665"/>
          </a:xfrm>
          <a:prstGeom prst="rect">
            <a:avLst/>
          </a:prstGeom>
          <a:noFill/>
        </p:spPr>
        <p:txBody>
          <a:bodyPr wrap="square" rtlCol="0">
            <a:spAutoFit/>
          </a:bodyPr>
          <a:lstStyle/>
          <a:p>
            <a:r>
              <a:rPr lang="en-US" sz="2400" dirty="0" smtClean="0"/>
              <a:t>Third-Party Server X</a:t>
            </a:r>
            <a:endParaRPr lang="en-US" sz="2400" dirty="0"/>
          </a:p>
        </p:txBody>
      </p:sp>
      <p:sp>
        <p:nvSpPr>
          <p:cNvPr id="14" name="TextBox 13"/>
          <p:cNvSpPr txBox="1"/>
          <p:nvPr/>
        </p:nvSpPr>
        <p:spPr>
          <a:xfrm>
            <a:off x="9394163"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15" name="Straight Arrow Connector 14"/>
          <p:cNvCxnSpPr>
            <a:stCxn id="12" idx="0"/>
            <a:endCxn id="11" idx="2"/>
          </p:cNvCxnSpPr>
          <p:nvPr/>
        </p:nvCxnSpPr>
        <p:spPr>
          <a:xfrm flipV="1">
            <a:off x="8166585" y="3835964"/>
            <a:ext cx="0" cy="12798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12" idx="1"/>
          </p:cNvCxnSpPr>
          <p:nvPr/>
        </p:nvCxnSpPr>
        <p:spPr>
          <a:xfrm>
            <a:off x="2742096"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66786" y="5381981"/>
            <a:ext cx="2712922" cy="461665"/>
          </a:xfrm>
          <a:prstGeom prst="rect">
            <a:avLst/>
          </a:prstGeom>
          <a:noFill/>
        </p:spPr>
        <p:txBody>
          <a:bodyPr wrap="none" rtlCol="0">
            <a:spAutoFit/>
          </a:bodyPr>
          <a:lstStyle/>
          <a:p>
            <a:r>
              <a:rPr lang="en-US" sz="2400" dirty="0" smtClean="0"/>
              <a:t>POST /</a:t>
            </a:r>
            <a:r>
              <a:rPr lang="en-US" sz="2400" dirty="0" err="1" smtClean="0"/>
              <a:t>myserver</a:t>
            </a:r>
            <a:r>
              <a:rPr lang="en-US" sz="2400" dirty="0" smtClean="0"/>
              <a:t>/foo</a:t>
            </a:r>
            <a:endParaRPr lang="en-US" sz="2400" dirty="0"/>
          </a:p>
        </p:txBody>
      </p:sp>
      <p:sp>
        <p:nvSpPr>
          <p:cNvPr id="26" name="TextBox 25"/>
          <p:cNvSpPr txBox="1"/>
          <p:nvPr/>
        </p:nvSpPr>
        <p:spPr>
          <a:xfrm>
            <a:off x="8318397" y="4313775"/>
            <a:ext cx="1687706" cy="461665"/>
          </a:xfrm>
          <a:prstGeom prst="rect">
            <a:avLst/>
          </a:prstGeom>
          <a:noFill/>
        </p:spPr>
        <p:txBody>
          <a:bodyPr wrap="none" rtlCol="0">
            <a:spAutoFit/>
          </a:bodyPr>
          <a:lstStyle/>
          <a:p>
            <a:r>
              <a:rPr lang="en-US" sz="2400" dirty="0" smtClean="0"/>
              <a:t>POST /x/foo</a:t>
            </a:r>
            <a:endParaRPr lang="en-US" sz="2400" dirty="0"/>
          </a:p>
        </p:txBody>
      </p:sp>
    </p:spTree>
    <p:extLst>
      <p:ext uri="{BB962C8B-B14F-4D97-AF65-F5344CB8AC3E}">
        <p14:creationId xmlns:p14="http://schemas.microsoft.com/office/powerpoint/2010/main" val="336353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CORS</a:t>
            </a:r>
            <a:endParaRPr lang="en-US" dirty="0"/>
          </a:p>
        </p:txBody>
      </p:sp>
      <p:sp>
        <p:nvSpPr>
          <p:cNvPr id="3" name="Content Placeholder 2"/>
          <p:cNvSpPr>
            <a:spLocks noGrp="1"/>
          </p:cNvSpPr>
          <p:nvPr>
            <p:ph idx="1"/>
          </p:nvPr>
        </p:nvSpPr>
        <p:spPr>
          <a:xfrm>
            <a:off x="219635" y="1825625"/>
            <a:ext cx="11819965" cy="4893422"/>
          </a:xfrm>
        </p:spPr>
        <p:txBody>
          <a:bodyPr>
            <a:normAutofit fontScale="92500"/>
          </a:bodyPr>
          <a:lstStyle/>
          <a:p>
            <a:r>
              <a:rPr lang="en-US" dirty="0" smtClean="0"/>
              <a:t>People that do not understand CORS can be tempted to disable it </a:t>
            </a:r>
            <a:r>
              <a:rPr lang="en-US" dirty="0"/>
              <a:t>by setting </a:t>
            </a:r>
            <a:r>
              <a:rPr lang="en-US" dirty="0" smtClean="0"/>
              <a:t>“</a:t>
            </a:r>
            <a:r>
              <a:rPr lang="en-US" b="1" dirty="0" smtClean="0"/>
              <a:t>Access-Control-Allow-Origin</a:t>
            </a:r>
            <a:r>
              <a:rPr lang="en-US" b="1" dirty="0"/>
              <a:t>: </a:t>
            </a:r>
            <a:r>
              <a:rPr lang="en-US" b="1" dirty="0" smtClean="0"/>
              <a:t>*</a:t>
            </a:r>
            <a:r>
              <a:rPr lang="en-US" dirty="0" smtClean="0"/>
              <a:t>” in their servers</a:t>
            </a:r>
          </a:p>
          <a:p>
            <a:pPr lvl="1"/>
            <a:r>
              <a:rPr lang="en-US" dirty="0" err="1" smtClean="0"/>
              <a:t>ie</a:t>
            </a:r>
            <a:r>
              <a:rPr lang="en-US" dirty="0" smtClean="0"/>
              <a:t>, “</a:t>
            </a:r>
            <a:r>
              <a:rPr lang="en-US" b="1" dirty="0" smtClean="0"/>
              <a:t>*</a:t>
            </a:r>
            <a:r>
              <a:rPr lang="en-US" dirty="0" smtClean="0"/>
              <a:t>” means all origins are valid</a:t>
            </a:r>
          </a:p>
          <a:p>
            <a:r>
              <a:rPr lang="en-US" dirty="0" smtClean="0"/>
              <a:t>This “</a:t>
            </a:r>
            <a:r>
              <a:rPr lang="en-US" i="1" dirty="0" smtClean="0"/>
              <a:t>could</a:t>
            </a:r>
            <a:r>
              <a:rPr lang="en-US" dirty="0" smtClean="0"/>
              <a:t>” be fine for read-only services with no sensitive data</a:t>
            </a:r>
          </a:p>
          <a:p>
            <a:r>
              <a:rPr lang="en-US" dirty="0" smtClean="0"/>
              <a:t>What if need to do </a:t>
            </a:r>
            <a:r>
              <a:rPr lang="en-US" i="1" dirty="0" smtClean="0"/>
              <a:t>authenticated</a:t>
            </a:r>
            <a:r>
              <a:rPr lang="en-US" dirty="0" smtClean="0"/>
              <a:t> requests with cookies?</a:t>
            </a:r>
          </a:p>
          <a:p>
            <a:r>
              <a:rPr lang="en-US" dirty="0" smtClean="0"/>
              <a:t>Some browsers have “</a:t>
            </a:r>
            <a:r>
              <a:rPr lang="en-US" i="1" dirty="0" smtClean="0"/>
              <a:t>idiot-proof</a:t>
            </a:r>
            <a:r>
              <a:rPr lang="en-US" dirty="0" smtClean="0"/>
              <a:t>” mechanisms that block authenticated requests to servers responding with </a:t>
            </a:r>
            <a:r>
              <a:rPr lang="en-US" dirty="0"/>
              <a:t>“</a:t>
            </a:r>
            <a:r>
              <a:rPr lang="en-US" b="1" dirty="0"/>
              <a:t>Access-Control-Allow-Origin: </a:t>
            </a:r>
            <a:r>
              <a:rPr lang="en-US" b="1" dirty="0" smtClean="0"/>
              <a:t>*</a:t>
            </a:r>
            <a:r>
              <a:rPr lang="en-US" dirty="0" smtClean="0"/>
              <a:t>”</a:t>
            </a:r>
          </a:p>
          <a:p>
            <a:pPr lvl="1"/>
            <a:r>
              <a:rPr lang="en-US" dirty="0" err="1" smtClean="0"/>
              <a:t>ie</a:t>
            </a:r>
            <a:r>
              <a:rPr lang="en-US" dirty="0" smtClean="0"/>
              <a:t>, it would be pointless to have an </a:t>
            </a:r>
            <a:r>
              <a:rPr lang="en-US" dirty="0" err="1" smtClean="0"/>
              <a:t>auth</a:t>
            </a:r>
            <a:r>
              <a:rPr lang="en-US" dirty="0" smtClean="0"/>
              <a:t> system if then you disable CORS protection…</a:t>
            </a:r>
            <a:endParaRPr lang="en-US" dirty="0"/>
          </a:p>
        </p:txBody>
      </p:sp>
    </p:spTree>
    <p:extLst>
      <p:ext uri="{BB962C8B-B14F-4D97-AF65-F5344CB8AC3E}">
        <p14:creationId xmlns:p14="http://schemas.microsoft.com/office/powerpoint/2010/main" val="1243464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Posts and Tutorials</a:t>
            </a:r>
            <a:endParaRPr lang="en-US" dirty="0"/>
          </a:p>
        </p:txBody>
      </p:sp>
      <p:sp>
        <p:nvSpPr>
          <p:cNvPr id="3" name="Content Placeholder 2"/>
          <p:cNvSpPr>
            <a:spLocks noGrp="1"/>
          </p:cNvSpPr>
          <p:nvPr>
            <p:ph idx="1"/>
          </p:nvPr>
        </p:nvSpPr>
        <p:spPr>
          <a:xfrm>
            <a:off x="224118" y="1825624"/>
            <a:ext cx="11837894" cy="4924800"/>
          </a:xfrm>
        </p:spPr>
        <p:txBody>
          <a:bodyPr/>
          <a:lstStyle/>
          <a:p>
            <a:r>
              <a:rPr lang="en-US" dirty="0" smtClean="0"/>
              <a:t>Security is a very complex topic</a:t>
            </a:r>
          </a:p>
          <a:p>
            <a:r>
              <a:rPr lang="en-US" dirty="0" smtClean="0"/>
              <a:t>Unfortunately, many universities do not cover it, or only superficially</a:t>
            </a:r>
          </a:p>
          <a:p>
            <a:r>
              <a:rPr lang="en-US" dirty="0" smtClean="0"/>
              <a:t>Result: plenty of resources online written by people with no clue of what they are talking about</a:t>
            </a:r>
          </a:p>
          <a:p>
            <a:r>
              <a:rPr lang="en-US" dirty="0" smtClean="0"/>
              <a:t>Recommendation</a:t>
            </a:r>
            <a:r>
              <a:rPr lang="en-US" dirty="0" smtClean="0"/>
              <a:t>: </a:t>
            </a:r>
            <a:r>
              <a:rPr lang="en-US" i="1" dirty="0" smtClean="0"/>
              <a:t>be wary of this issue, and do not trust blindly when reading </a:t>
            </a:r>
            <a:r>
              <a:rPr lang="en-US" i="1" dirty="0" smtClean="0"/>
              <a:t>about</a:t>
            </a:r>
            <a:r>
              <a:rPr lang="en-US" i="1" dirty="0" smtClean="0"/>
              <a:t> </a:t>
            </a:r>
            <a:r>
              <a:rPr lang="en-US" i="1" dirty="0" smtClean="0"/>
              <a:t>security </a:t>
            </a:r>
            <a:r>
              <a:rPr lang="en-US" dirty="0" smtClean="0"/>
              <a:t>(</a:t>
            </a:r>
            <a:r>
              <a:rPr lang="en-US" b="1" dirty="0" smtClean="0"/>
              <a:t>including these slides…</a:t>
            </a:r>
            <a:r>
              <a:rPr lang="en-US" dirty="0" smtClean="0"/>
              <a:t>)</a:t>
            </a:r>
            <a:endParaRPr lang="en-US" dirty="0"/>
          </a:p>
        </p:txBody>
      </p:sp>
    </p:spTree>
    <p:extLst>
      <p:ext uri="{BB962C8B-B14F-4D97-AF65-F5344CB8AC3E}">
        <p14:creationId xmlns:p14="http://schemas.microsoft.com/office/powerpoint/2010/main" val="135746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TLS/SSL Digital Certificates</a:t>
            </a:r>
            <a:endParaRPr lang="en-US" dirty="0"/>
          </a:p>
        </p:txBody>
      </p:sp>
      <p:sp>
        <p:nvSpPr>
          <p:cNvPr id="3" name="Content Placeholder 2"/>
          <p:cNvSpPr>
            <a:spLocks noGrp="1"/>
          </p:cNvSpPr>
          <p:nvPr>
            <p:ph idx="1"/>
          </p:nvPr>
        </p:nvSpPr>
        <p:spPr>
          <a:xfrm>
            <a:off x="307181" y="1825625"/>
            <a:ext cx="11046619" cy="4780274"/>
          </a:xfrm>
        </p:spPr>
        <p:txBody>
          <a:bodyPr>
            <a:normAutofit lnSpcReduction="10000"/>
          </a:bodyPr>
          <a:lstStyle/>
          <a:p>
            <a:r>
              <a:rPr lang="en-US" dirty="0" smtClean="0"/>
              <a:t>When using HTTPS to a server, first download a digital certificate </a:t>
            </a:r>
          </a:p>
          <a:p>
            <a:r>
              <a:rPr lang="en-US" dirty="0"/>
              <a:t>D</a:t>
            </a:r>
            <a:r>
              <a:rPr lang="en-US" dirty="0" smtClean="0"/>
              <a:t>igital Certificate (DC) contains: </a:t>
            </a:r>
          </a:p>
          <a:p>
            <a:pPr marL="971550" lvl="1" indent="-514350">
              <a:buFont typeface="+mj-lt"/>
              <a:buAutoNum type="arabicPeriod"/>
            </a:pPr>
            <a:r>
              <a:rPr lang="en-US" dirty="0" smtClean="0"/>
              <a:t>domain name (</a:t>
            </a:r>
            <a:r>
              <a:rPr lang="en-US" dirty="0" err="1" smtClean="0"/>
              <a:t>eg</a:t>
            </a:r>
            <a:r>
              <a:rPr lang="en-US" dirty="0"/>
              <a:t>,</a:t>
            </a:r>
            <a:r>
              <a:rPr lang="en-US" dirty="0" smtClean="0"/>
              <a:t> </a:t>
            </a:r>
            <a:r>
              <a:rPr lang="en-US" i="1" dirty="0" smtClean="0"/>
              <a:t>www.facebook.com</a:t>
            </a:r>
            <a:r>
              <a:rPr lang="en-US" dirty="0" smtClean="0"/>
              <a:t>)</a:t>
            </a:r>
          </a:p>
          <a:p>
            <a:pPr marL="971550" lvl="1" indent="-514350">
              <a:buFont typeface="+mj-lt"/>
              <a:buAutoNum type="arabicPeriod"/>
            </a:pPr>
            <a:r>
              <a:rPr lang="en-US" dirty="0" smtClean="0"/>
              <a:t>trusted </a:t>
            </a:r>
            <a:r>
              <a:rPr lang="en-US" dirty="0"/>
              <a:t>certificate authority (CA</a:t>
            </a:r>
            <a:r>
              <a:rPr lang="en-US" dirty="0" smtClean="0"/>
              <a:t>) </a:t>
            </a:r>
          </a:p>
          <a:p>
            <a:pPr marL="971550" lvl="1" indent="-514350">
              <a:buFont typeface="+mj-lt"/>
              <a:buAutoNum type="arabicPeriod"/>
            </a:pPr>
            <a:r>
              <a:rPr lang="en-US" dirty="0" smtClean="0"/>
              <a:t>server's </a:t>
            </a:r>
            <a:r>
              <a:rPr lang="en-US" i="1" dirty="0" smtClean="0"/>
              <a:t>public </a:t>
            </a:r>
            <a:r>
              <a:rPr lang="en-US" i="1" dirty="0"/>
              <a:t>encryption </a:t>
            </a:r>
            <a:r>
              <a:rPr lang="en-US" i="1" dirty="0" smtClean="0"/>
              <a:t>key</a:t>
            </a:r>
            <a:r>
              <a:rPr lang="en-US" dirty="0" smtClean="0"/>
              <a:t>, </a:t>
            </a:r>
            <a:r>
              <a:rPr lang="en-US" dirty="0" err="1" smtClean="0"/>
              <a:t>ie</a:t>
            </a:r>
            <a:r>
              <a:rPr lang="en-US" dirty="0" smtClean="0"/>
              <a:t> RSA algorithm</a:t>
            </a:r>
            <a:endParaRPr lang="en-US" i="1" dirty="0" smtClean="0"/>
          </a:p>
          <a:p>
            <a:r>
              <a:rPr lang="en-US" dirty="0" smtClean="0"/>
              <a:t>Certificates have expiration time</a:t>
            </a:r>
          </a:p>
          <a:p>
            <a:r>
              <a:rPr lang="en-US" dirty="0" smtClean="0"/>
              <a:t>The certificates themselves are signed, with the OS having public keys to check their integrity , </a:t>
            </a:r>
            <a:r>
              <a:rPr lang="en-US" dirty="0" err="1" smtClean="0"/>
              <a:t>ie</a:t>
            </a:r>
            <a:r>
              <a:rPr lang="en-US" dirty="0" smtClean="0"/>
              <a:t> they are signed with the private keys of the CA</a:t>
            </a:r>
            <a:endParaRPr lang="en-US" dirty="0"/>
          </a:p>
        </p:txBody>
      </p:sp>
    </p:spTree>
    <p:extLst>
      <p:ext uri="{BB962C8B-B14F-4D97-AF65-F5344CB8AC3E}">
        <p14:creationId xmlns:p14="http://schemas.microsoft.com/office/powerpoint/2010/main" val="2024948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in React and </a:t>
            </a:r>
            <a:r>
              <a:rPr lang="en-US" dirty="0" err="1" smtClean="0"/>
              <a:t>NodeJS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0794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3" name="Content Placeholder 2"/>
          <p:cNvSpPr>
            <a:spLocks noGrp="1"/>
          </p:cNvSpPr>
          <p:nvPr>
            <p:ph idx="1"/>
          </p:nvPr>
        </p:nvSpPr>
        <p:spPr>
          <a:xfrm>
            <a:off x="286871" y="1825624"/>
            <a:ext cx="11734800" cy="4871011"/>
          </a:xfrm>
        </p:spPr>
        <p:txBody>
          <a:bodyPr>
            <a:normAutofit lnSpcReduction="10000"/>
          </a:bodyPr>
          <a:lstStyle/>
          <a:p>
            <a:r>
              <a:rPr lang="en-US" dirty="0" smtClean="0"/>
              <a:t>To enable </a:t>
            </a:r>
            <a:r>
              <a:rPr lang="en-US" dirty="0" err="1" smtClean="0"/>
              <a:t>auth</a:t>
            </a:r>
            <a:r>
              <a:rPr lang="en-US" dirty="0"/>
              <a:t> </a:t>
            </a:r>
            <a:r>
              <a:rPr lang="en-US" dirty="0" smtClean="0"/>
              <a:t>in an Express/</a:t>
            </a:r>
            <a:r>
              <a:rPr lang="en-US" dirty="0" err="1" smtClean="0"/>
              <a:t>NodeJS</a:t>
            </a:r>
            <a:r>
              <a:rPr lang="en-US" dirty="0" smtClean="0"/>
              <a:t> application, we will use the library called </a:t>
            </a:r>
            <a:r>
              <a:rPr lang="en-US" b="1" dirty="0" smtClean="0"/>
              <a:t>Passport</a:t>
            </a:r>
            <a:r>
              <a:rPr lang="en-US" dirty="0" smtClean="0"/>
              <a:t>  </a:t>
            </a:r>
          </a:p>
          <a:p>
            <a:r>
              <a:rPr lang="en-US" dirty="0" smtClean="0"/>
              <a:t>We will use </a:t>
            </a:r>
            <a:r>
              <a:rPr lang="en-US" i="1" dirty="0" smtClean="0"/>
              <a:t>session-based </a:t>
            </a:r>
            <a:r>
              <a:rPr lang="en-US" i="1" dirty="0" err="1" smtClean="0"/>
              <a:t>auth</a:t>
            </a:r>
            <a:r>
              <a:rPr lang="en-US" i="1" dirty="0" smtClean="0"/>
              <a:t> with cookies</a:t>
            </a:r>
          </a:p>
          <a:p>
            <a:r>
              <a:rPr lang="en-US" dirty="0" smtClean="0"/>
              <a:t>We will need to create a REST API to handle </a:t>
            </a:r>
            <a:r>
              <a:rPr lang="en-US" i="1" dirty="0" smtClean="0"/>
              <a:t>signup</a:t>
            </a:r>
            <a:r>
              <a:rPr lang="en-US" dirty="0" smtClean="0"/>
              <a:t>, </a:t>
            </a:r>
            <a:r>
              <a:rPr lang="en-US" i="1" dirty="0" smtClean="0"/>
              <a:t>login</a:t>
            </a:r>
            <a:r>
              <a:rPr lang="en-US" dirty="0" smtClean="0"/>
              <a:t> and </a:t>
            </a:r>
            <a:r>
              <a:rPr lang="en-US" i="1" dirty="0" smtClean="0"/>
              <a:t>logout</a:t>
            </a:r>
            <a:r>
              <a:rPr lang="en-US" dirty="0" smtClean="0"/>
              <a:t> operations</a:t>
            </a:r>
          </a:p>
          <a:p>
            <a:r>
              <a:rPr lang="en-US" dirty="0" smtClean="0"/>
              <a:t>When HTTP requests with valid session cookie, Passport will automatically generate a “</a:t>
            </a:r>
            <a:r>
              <a:rPr lang="en-US" i="1" dirty="0" smtClean="0"/>
              <a:t>user</a:t>
            </a:r>
            <a:r>
              <a:rPr lang="en-US" dirty="0" smtClean="0"/>
              <a:t>” object identifying the logged-in user</a:t>
            </a:r>
          </a:p>
          <a:p>
            <a:r>
              <a:rPr lang="en-US" dirty="0" smtClean="0"/>
              <a:t>Note: we will </a:t>
            </a:r>
            <a:r>
              <a:rPr lang="en-US" b="1" dirty="0" smtClean="0"/>
              <a:t>NOT</a:t>
            </a:r>
            <a:r>
              <a:rPr lang="en-US" dirty="0" smtClean="0"/>
              <a:t> see how to properly store passwords…</a:t>
            </a:r>
            <a:endParaRPr lang="en-US" dirty="0"/>
          </a:p>
        </p:txBody>
      </p:sp>
    </p:spTree>
    <p:extLst>
      <p:ext uri="{BB962C8B-B14F-4D97-AF65-F5344CB8AC3E}">
        <p14:creationId xmlns:p14="http://schemas.microsoft.com/office/powerpoint/2010/main" val="3775469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 in React</a:t>
            </a:r>
            <a:endParaRPr lang="en-US" dirty="0"/>
          </a:p>
        </p:txBody>
      </p:sp>
      <p:sp>
        <p:nvSpPr>
          <p:cNvPr id="3" name="Content Placeholder 2"/>
          <p:cNvSpPr>
            <a:spLocks noGrp="1"/>
          </p:cNvSpPr>
          <p:nvPr>
            <p:ph idx="1"/>
          </p:nvPr>
        </p:nvSpPr>
        <p:spPr>
          <a:xfrm>
            <a:off x="282387" y="1825625"/>
            <a:ext cx="11743765" cy="4871010"/>
          </a:xfrm>
        </p:spPr>
        <p:txBody>
          <a:bodyPr/>
          <a:lstStyle/>
          <a:p>
            <a:r>
              <a:rPr lang="en-US" i="1" dirty="0" smtClean="0"/>
              <a:t>React</a:t>
            </a:r>
            <a:r>
              <a:rPr lang="en-US" dirty="0" smtClean="0"/>
              <a:t> has no concept of </a:t>
            </a:r>
            <a:r>
              <a:rPr lang="en-US" dirty="0" err="1" smtClean="0"/>
              <a:t>auth</a:t>
            </a:r>
            <a:endParaRPr lang="en-US" dirty="0" smtClean="0"/>
          </a:p>
          <a:p>
            <a:r>
              <a:rPr lang="en-US" dirty="0" smtClean="0"/>
              <a:t>Still, want to render components based on whether logged-in or not</a:t>
            </a:r>
          </a:p>
          <a:p>
            <a:pPr lvl="1"/>
            <a:r>
              <a:rPr lang="en-US" dirty="0" err="1" smtClean="0"/>
              <a:t>eg</a:t>
            </a:r>
            <a:r>
              <a:rPr lang="en-US" dirty="0" smtClean="0"/>
              <a:t>, display a “</a:t>
            </a:r>
            <a:r>
              <a:rPr lang="en-US" i="1" dirty="0" smtClean="0"/>
              <a:t>Login</a:t>
            </a:r>
            <a:r>
              <a:rPr lang="en-US" dirty="0" smtClean="0"/>
              <a:t>” button if not logged-in, or a “</a:t>
            </a:r>
            <a:r>
              <a:rPr lang="en-US" i="1" dirty="0" smtClean="0"/>
              <a:t>Logout</a:t>
            </a:r>
            <a:r>
              <a:rPr lang="en-US" dirty="0" smtClean="0"/>
              <a:t>” otherwise</a:t>
            </a:r>
          </a:p>
          <a:p>
            <a:r>
              <a:rPr lang="en-US" dirty="0" smtClean="0"/>
              <a:t>Whether we are logged in depends if the browser has a valid session cookie</a:t>
            </a:r>
          </a:p>
          <a:p>
            <a:r>
              <a:rPr lang="en-US" dirty="0" smtClean="0"/>
              <a:t>But </a:t>
            </a:r>
            <a:r>
              <a:rPr lang="en-US" i="1" dirty="0" smtClean="0"/>
              <a:t>React</a:t>
            </a:r>
            <a:r>
              <a:rPr lang="en-US" dirty="0" smtClean="0"/>
              <a:t> (and JS in general) </a:t>
            </a:r>
            <a:r>
              <a:rPr lang="en-US" b="1" dirty="0" smtClean="0"/>
              <a:t>CANNOT</a:t>
            </a:r>
            <a:r>
              <a:rPr lang="en-US" dirty="0" smtClean="0"/>
              <a:t> access a </a:t>
            </a:r>
            <a:r>
              <a:rPr lang="en-US" i="1" dirty="0" err="1" smtClean="0"/>
              <a:t>HttpOnly</a:t>
            </a:r>
            <a:r>
              <a:rPr lang="en-US" dirty="0" smtClean="0"/>
              <a:t> cookie</a:t>
            </a:r>
          </a:p>
          <a:p>
            <a:pPr lvl="1"/>
            <a:r>
              <a:rPr lang="en-US" dirty="0" smtClean="0"/>
              <a:t>and even if it could, would not know if server would still accept such cookie</a:t>
            </a:r>
            <a:endParaRPr lang="en-US" dirty="0"/>
          </a:p>
        </p:txBody>
      </p:sp>
    </p:spTree>
    <p:extLst>
      <p:ext uri="{BB962C8B-B14F-4D97-AF65-F5344CB8AC3E}">
        <p14:creationId xmlns:p14="http://schemas.microsoft.com/office/powerpoint/2010/main" val="897408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for Logged-in</a:t>
            </a:r>
            <a:endParaRPr lang="en-US" dirty="0"/>
          </a:p>
        </p:txBody>
      </p:sp>
      <p:sp>
        <p:nvSpPr>
          <p:cNvPr id="3" name="Content Placeholder 2"/>
          <p:cNvSpPr>
            <a:spLocks noGrp="1"/>
          </p:cNvSpPr>
          <p:nvPr>
            <p:ph idx="1"/>
          </p:nvPr>
        </p:nvSpPr>
        <p:spPr>
          <a:xfrm>
            <a:off x="295835" y="1605990"/>
            <a:ext cx="11752730" cy="5153398"/>
          </a:xfrm>
        </p:spPr>
        <p:txBody>
          <a:bodyPr/>
          <a:lstStyle/>
          <a:p>
            <a:r>
              <a:rPr lang="en-US" dirty="0" smtClean="0"/>
              <a:t>Could use a variable to represent if user is logged-in</a:t>
            </a:r>
          </a:p>
          <a:p>
            <a:pPr lvl="1"/>
            <a:r>
              <a:rPr lang="en-US" dirty="0" smtClean="0"/>
              <a:t>with rendering of components based on such variable</a:t>
            </a:r>
          </a:p>
          <a:p>
            <a:r>
              <a:rPr lang="en-US" dirty="0" smtClean="0"/>
              <a:t>At </a:t>
            </a:r>
            <a:r>
              <a:rPr lang="en-US" b="1" dirty="0" smtClean="0"/>
              <a:t>each</a:t>
            </a:r>
            <a:r>
              <a:rPr lang="en-US" dirty="0" smtClean="0"/>
              <a:t> HTTP call </a:t>
            </a:r>
            <a:r>
              <a:rPr lang="en-US" dirty="0"/>
              <a:t>in the whole app </a:t>
            </a:r>
            <a:r>
              <a:rPr lang="en-US" dirty="0" smtClean="0"/>
              <a:t>requiring </a:t>
            </a:r>
            <a:r>
              <a:rPr lang="en-US" dirty="0" err="1" smtClean="0"/>
              <a:t>auth</a:t>
            </a:r>
            <a:r>
              <a:rPr lang="en-US" dirty="0" smtClean="0"/>
              <a:t>, update such variable if needed</a:t>
            </a:r>
          </a:p>
          <a:p>
            <a:pPr lvl="1"/>
            <a:r>
              <a:rPr lang="en-US" dirty="0" err="1" smtClean="0"/>
              <a:t>eg</a:t>
            </a:r>
            <a:r>
              <a:rPr lang="en-US" dirty="0" smtClean="0"/>
              <a:t>, mark as logged-out if we get any 401</a:t>
            </a:r>
          </a:p>
          <a:p>
            <a:r>
              <a:rPr lang="en-US" i="1" dirty="0" smtClean="0"/>
              <a:t>React</a:t>
            </a:r>
            <a:r>
              <a:rPr lang="en-US" dirty="0" smtClean="0"/>
              <a:t> cannot show the current login/logout state, but rather the state at the last HTTP interaction</a:t>
            </a:r>
          </a:p>
          <a:p>
            <a:pPr lvl="1"/>
            <a:r>
              <a:rPr lang="en-US" dirty="0" smtClean="0"/>
              <a:t>note: even if no direct logout, a cookie can still expire</a:t>
            </a:r>
            <a:endParaRPr lang="en-US" dirty="0"/>
          </a:p>
        </p:txBody>
      </p:sp>
    </p:spTree>
    <p:extLst>
      <p:ext uri="{BB962C8B-B14F-4D97-AF65-F5344CB8AC3E}">
        <p14:creationId xmlns:p14="http://schemas.microsoft.com/office/powerpoint/2010/main" val="3691119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008"/>
            <a:ext cx="10515600" cy="916828"/>
          </a:xfrm>
        </p:spPr>
        <p:txBody>
          <a:bodyPr>
            <a:normAutofit fontScale="90000"/>
          </a:bodyPr>
          <a:lstStyle/>
          <a:p>
            <a:r>
              <a:rPr lang="en-US" dirty="0" smtClean="0"/>
              <a:t>Frontend “Security”</a:t>
            </a:r>
            <a:endParaRPr lang="en-US" dirty="0"/>
          </a:p>
        </p:txBody>
      </p:sp>
      <p:sp>
        <p:nvSpPr>
          <p:cNvPr id="3" name="Content Placeholder 2"/>
          <p:cNvSpPr>
            <a:spLocks noGrp="1"/>
          </p:cNvSpPr>
          <p:nvPr>
            <p:ph idx="1"/>
          </p:nvPr>
        </p:nvSpPr>
        <p:spPr>
          <a:xfrm>
            <a:off x="206188" y="1057836"/>
            <a:ext cx="11779624" cy="1763654"/>
          </a:xfrm>
        </p:spPr>
        <p:txBody>
          <a:bodyPr>
            <a:normAutofit fontScale="70000" lnSpcReduction="20000"/>
          </a:bodyPr>
          <a:lstStyle/>
          <a:p>
            <a:r>
              <a:rPr lang="en-US" dirty="0" smtClean="0"/>
              <a:t>In </a:t>
            </a:r>
            <a:r>
              <a:rPr lang="en-US" i="1" dirty="0" smtClean="0"/>
              <a:t>frontend</a:t>
            </a:r>
            <a:r>
              <a:rPr lang="en-US" dirty="0" smtClean="0"/>
              <a:t>, choosing what to display based on login status has </a:t>
            </a:r>
            <a:r>
              <a:rPr lang="en-US" b="1" dirty="0" smtClean="0"/>
              <a:t>no impact on security</a:t>
            </a:r>
            <a:r>
              <a:rPr lang="en-US" dirty="0" smtClean="0"/>
              <a:t>… it impacts only </a:t>
            </a:r>
            <a:r>
              <a:rPr lang="en-US" i="1" dirty="0" smtClean="0"/>
              <a:t>usability</a:t>
            </a:r>
          </a:p>
          <a:p>
            <a:r>
              <a:rPr lang="en-US" dirty="0"/>
              <a:t>S</a:t>
            </a:r>
            <a:r>
              <a:rPr lang="en-US" dirty="0" smtClean="0"/>
              <a:t>ecurity MUST be handled on the </a:t>
            </a:r>
            <a:r>
              <a:rPr lang="en-US" i="1" dirty="0" smtClean="0"/>
              <a:t>backend… </a:t>
            </a:r>
            <a:r>
              <a:rPr lang="en-US" dirty="0" smtClean="0"/>
              <a:t>anyone can open a TCP connection and use HTTP to send messages to your </a:t>
            </a:r>
            <a:r>
              <a:rPr lang="en-US" i="1" dirty="0" smtClean="0"/>
              <a:t>backend</a:t>
            </a:r>
            <a:r>
              <a:rPr lang="en-US" dirty="0" smtClean="0"/>
              <a:t> without using the GUI!</a:t>
            </a:r>
          </a:p>
          <a:p>
            <a:r>
              <a:rPr lang="en-US" dirty="0" smtClean="0"/>
              <a:t>Each REST endpoint that needs protection has to handle </a:t>
            </a:r>
            <a:r>
              <a:rPr lang="en-US" dirty="0" err="1" smtClean="0"/>
              <a:t>auth</a:t>
            </a:r>
            <a:r>
              <a:rPr lang="en-US" dirty="0" smtClean="0"/>
              <a:t> regardless of </a:t>
            </a:r>
            <a:r>
              <a:rPr lang="en-US" i="1" dirty="0" smtClean="0"/>
              <a:t>frontend</a:t>
            </a:r>
            <a:endParaRPr lang="en-US" i="1" dirty="0"/>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526886"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7" name="Straight Arrow Connector 6"/>
          <p:cNvCxnSpPr>
            <a:stCxn id="4" idx="1"/>
            <a:endCxn id="5" idx="1"/>
          </p:cNvCxnSpPr>
          <p:nvPr/>
        </p:nvCxnSpPr>
        <p:spPr>
          <a:xfrm>
            <a:off x="3874819"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88" y="3387330"/>
            <a:ext cx="2465294" cy="1323439"/>
          </a:xfrm>
          <a:prstGeom prst="rect">
            <a:avLst/>
          </a:prstGeom>
          <a:noFill/>
        </p:spPr>
        <p:txBody>
          <a:bodyPr wrap="square" rtlCol="0">
            <a:spAutoFit/>
          </a:bodyPr>
          <a:lstStyle/>
          <a:p>
            <a:r>
              <a:rPr lang="en-US" sz="2000" dirty="0" smtClean="0"/>
              <a:t>Not logged-in?</a:t>
            </a:r>
          </a:p>
          <a:p>
            <a:r>
              <a:rPr lang="en-US" sz="2000" dirty="0" smtClean="0"/>
              <a:t>No button with AJAX for protected resource</a:t>
            </a:r>
            <a:endParaRPr lang="en-US" sz="2000" dirty="0"/>
          </a:p>
        </p:txBody>
      </p:sp>
      <p:pic>
        <p:nvPicPr>
          <p:cNvPr id="9"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342703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322194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526886" y="3904930"/>
            <a:ext cx="1458926" cy="461665"/>
          </a:xfrm>
          <a:prstGeom prst="rect">
            <a:avLst/>
          </a:prstGeom>
          <a:noFill/>
        </p:spPr>
        <p:txBody>
          <a:bodyPr wrap="none" rtlCol="0">
            <a:spAutoFit/>
          </a:bodyPr>
          <a:lstStyle/>
          <a:p>
            <a:r>
              <a:rPr lang="en-US" sz="2400" dirty="0" smtClean="0"/>
              <a:t>My Server</a:t>
            </a:r>
            <a:endParaRPr lang="en-US" sz="2400" dirty="0"/>
          </a:p>
        </p:txBody>
      </p:sp>
      <p:sp>
        <p:nvSpPr>
          <p:cNvPr id="12" name="TextBox 11"/>
          <p:cNvSpPr txBox="1"/>
          <p:nvPr/>
        </p:nvSpPr>
        <p:spPr>
          <a:xfrm>
            <a:off x="4054122" y="5489396"/>
            <a:ext cx="3930820" cy="461665"/>
          </a:xfrm>
          <a:prstGeom prst="rect">
            <a:avLst/>
          </a:prstGeom>
          <a:noFill/>
        </p:spPr>
        <p:txBody>
          <a:bodyPr wrap="none" rtlCol="0">
            <a:spAutoFit/>
          </a:bodyPr>
          <a:lstStyle/>
          <a:p>
            <a:r>
              <a:rPr lang="en-US" sz="2400" dirty="0" err="1" smtClean="0"/>
              <a:t>onClick</a:t>
            </a:r>
            <a:r>
              <a:rPr lang="en-US" sz="2400" dirty="0" smtClean="0"/>
              <a:t> = POST /</a:t>
            </a:r>
            <a:r>
              <a:rPr lang="en-US" sz="2400" dirty="0" err="1" smtClean="0"/>
              <a:t>api</a:t>
            </a:r>
            <a:r>
              <a:rPr lang="en-US" sz="2400" dirty="0" smtClean="0"/>
              <a:t>/protected</a:t>
            </a:r>
            <a:endParaRPr lang="en-US" sz="2400" dirty="0"/>
          </a:p>
        </p:txBody>
      </p:sp>
      <p:sp>
        <p:nvSpPr>
          <p:cNvPr id="13" name="TextBox 12"/>
          <p:cNvSpPr txBox="1"/>
          <p:nvPr/>
        </p:nvSpPr>
        <p:spPr>
          <a:xfrm>
            <a:off x="165848" y="5326987"/>
            <a:ext cx="2263588" cy="1015663"/>
          </a:xfrm>
          <a:prstGeom prst="rect">
            <a:avLst/>
          </a:prstGeom>
          <a:noFill/>
        </p:spPr>
        <p:txBody>
          <a:bodyPr wrap="square" rtlCol="0">
            <a:spAutoFit/>
          </a:bodyPr>
          <a:lstStyle/>
          <a:p>
            <a:r>
              <a:rPr lang="en-US" sz="2000" dirty="0"/>
              <a:t>L</a:t>
            </a:r>
            <a:r>
              <a:rPr lang="en-US" sz="2000" dirty="0" smtClean="0"/>
              <a:t>ogged-in?</a:t>
            </a:r>
          </a:p>
          <a:p>
            <a:r>
              <a:rPr lang="en-US" sz="2000" dirty="0" smtClean="0"/>
              <a:t>Render button with AJAX </a:t>
            </a:r>
            <a:endParaRPr lang="en-US" sz="2000" dirty="0"/>
          </a:p>
        </p:txBody>
      </p:sp>
    </p:spTree>
    <p:extLst>
      <p:ext uri="{BB962C8B-B14F-4D97-AF65-F5344CB8AC3E}">
        <p14:creationId xmlns:p14="http://schemas.microsoft.com/office/powerpoint/2010/main" val="262368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90557" y="1825624"/>
            <a:ext cx="11699193" cy="4840096"/>
          </a:xfrm>
        </p:spPr>
        <p:txBody>
          <a:bodyPr/>
          <a:lstStyle/>
          <a:p>
            <a:r>
              <a:rPr lang="en-US" dirty="0" smtClean="0"/>
              <a:t>Eve would not be able to forge a DC for </a:t>
            </a:r>
            <a:r>
              <a:rPr lang="en-US" i="1" dirty="0" smtClean="0"/>
              <a:t>www.facebook.com</a:t>
            </a:r>
            <a:r>
              <a:rPr lang="en-US" dirty="0" smtClean="0"/>
              <a:t> (</a:t>
            </a:r>
            <a:r>
              <a:rPr lang="en-US" dirty="0" err="1" smtClean="0"/>
              <a:t>eg</a:t>
            </a:r>
            <a:r>
              <a:rPr lang="en-US" dirty="0" smtClean="0"/>
              <a:t> needed for her phishing attacks), because she would need to sign it with the private key of a CA</a:t>
            </a:r>
          </a:p>
          <a:p>
            <a:r>
              <a:rPr lang="en-US" dirty="0" smtClean="0"/>
              <a:t>Note: this is secure only as long as one can </a:t>
            </a:r>
            <a:r>
              <a:rPr lang="en-US" i="1" dirty="0" smtClean="0"/>
              <a:t>trust </a:t>
            </a:r>
            <a:r>
              <a:rPr lang="en-US" dirty="0" smtClean="0"/>
              <a:t>the CAs, but some of those have been compromised in the past…  </a:t>
            </a:r>
            <a:endParaRPr lang="en-US" dirty="0"/>
          </a:p>
        </p:txBody>
      </p:sp>
    </p:spTree>
    <p:extLst>
      <p:ext uri="{BB962C8B-B14F-4D97-AF65-F5344CB8AC3E}">
        <p14:creationId xmlns:p14="http://schemas.microsoft.com/office/powerpoint/2010/main" val="87435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9858" y="1166348"/>
            <a:ext cx="10385321" cy="5596401"/>
          </a:xfrm>
          <a:prstGeom prst="rect">
            <a:avLst/>
          </a:prstGeom>
        </p:spPr>
      </p:pic>
      <p:sp>
        <p:nvSpPr>
          <p:cNvPr id="5" name="Down Arrow 4"/>
          <p:cNvSpPr/>
          <p:nvPr/>
        </p:nvSpPr>
        <p:spPr>
          <a:xfrm rot="19132252">
            <a:off x="1369330" y="401631"/>
            <a:ext cx="733428" cy="80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61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5268" y="248184"/>
            <a:ext cx="6648450" cy="6438900"/>
          </a:xfrm>
          <a:prstGeom prst="rect">
            <a:avLst/>
          </a:prstGeom>
        </p:spPr>
      </p:pic>
      <p:sp>
        <p:nvSpPr>
          <p:cNvPr id="2" name="TextBox 1"/>
          <p:cNvSpPr txBox="1"/>
          <p:nvPr/>
        </p:nvSpPr>
        <p:spPr>
          <a:xfrm>
            <a:off x="264920" y="914400"/>
            <a:ext cx="4970348" cy="1077218"/>
          </a:xfrm>
          <a:prstGeom prst="rect">
            <a:avLst/>
          </a:prstGeom>
          <a:noFill/>
        </p:spPr>
        <p:txBody>
          <a:bodyPr wrap="square" rtlCol="0">
            <a:spAutoFit/>
          </a:bodyPr>
          <a:lstStyle/>
          <a:p>
            <a:r>
              <a:rPr lang="en-US" sz="3200" dirty="0"/>
              <a:t>What if </a:t>
            </a:r>
            <a:r>
              <a:rPr lang="en-US" sz="3200" dirty="0" smtClean="0"/>
              <a:t>browser detects </a:t>
            </a:r>
            <a:r>
              <a:rPr lang="en-US" sz="3200" dirty="0"/>
              <a:t>that the certificate is invalid</a:t>
            </a:r>
            <a:r>
              <a:rPr lang="en-US" sz="3200" dirty="0" smtClean="0"/>
              <a:t>?  </a:t>
            </a:r>
            <a:endParaRPr lang="en-US" sz="3200" dirty="0"/>
          </a:p>
        </p:txBody>
      </p:sp>
    </p:spTree>
    <p:extLst>
      <p:ext uri="{BB962C8B-B14F-4D97-AF65-F5344CB8AC3E}">
        <p14:creationId xmlns:p14="http://schemas.microsoft.com/office/powerpoint/2010/main" val="295267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11632</TotalTime>
  <Words>4123</Words>
  <Application>Microsoft Office PowerPoint</Application>
  <PresentationFormat>Widescreen</PresentationFormat>
  <Paragraphs>406</Paragraphs>
  <Slides>64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Web Development and API Design  Lesson 08:  Authentication and CSRF</vt:lpstr>
      <vt:lpstr>Goals</vt:lpstr>
      <vt:lpstr>HTTPS</vt:lpstr>
      <vt:lpstr>HTTP is Not Secure</vt:lpstr>
      <vt:lpstr>PowerPoint Presentation</vt:lpstr>
      <vt:lpstr>TLS/SSL Digital Certificates</vt:lpstr>
      <vt:lpstr>Cont.</vt:lpstr>
      <vt:lpstr>PowerPoint Presentation</vt:lpstr>
      <vt:lpstr>PowerPoint Presentation</vt:lpstr>
      <vt:lpstr>If Certification Fails</vt:lpstr>
      <vt:lpstr>HTTPS in This Course</vt:lpstr>
      <vt:lpstr>Login</vt:lpstr>
      <vt:lpstr>Authentication/Authorization</vt:lpstr>
      <vt:lpstr>Authentication/Authorization failures</vt:lpstr>
      <vt:lpstr>Blacklisting vs Whitelisting</vt:lpstr>
      <vt:lpstr>Authentication: first steps</vt:lpstr>
      <vt:lpstr>Ids and Passwords</vt:lpstr>
      <vt:lpstr>Sending id/pwd</vt:lpstr>
      <vt:lpstr>Problems</vt:lpstr>
      <vt:lpstr>Authentication Token</vt:lpstr>
      <vt:lpstr>Stolen Token</vt:lpstr>
      <vt:lpstr>Creating a Token</vt:lpstr>
      <vt:lpstr>How to send id/pwd to create a token?</vt:lpstr>
      <vt:lpstr>Awful Solution</vt:lpstr>
      <vt:lpstr>Login with POST</vt:lpstr>
      <vt:lpstr>Storing Tokens</vt:lpstr>
      <vt:lpstr>Cookies</vt:lpstr>
      <vt:lpstr>Login with Cookies</vt:lpstr>
      <vt:lpstr>PowerPoint Presentation</vt:lpstr>
      <vt:lpstr>Cookies and Sessions</vt:lpstr>
      <vt:lpstr>Handling Cookies</vt:lpstr>
      <vt:lpstr>Expires / Secure / HttpOnly</vt:lpstr>
      <vt:lpstr>Cookie Tracking</vt:lpstr>
      <vt:lpstr>Tracking</vt:lpstr>
      <vt:lpstr>PowerPoint Presentation</vt:lpstr>
      <vt:lpstr>Passwords</vt:lpstr>
      <vt:lpstr>Password Storage</vt:lpstr>
      <vt:lpstr>CSRF and CORS</vt:lpstr>
      <vt:lpstr>HTTP and Cookies</vt:lpstr>
      <vt:lpstr>PowerPoint Presentation</vt:lpstr>
      <vt:lpstr>Cross-Origin Resource Sharing (CORS)</vt:lpstr>
      <vt:lpstr>Separated Frontend and Backend</vt:lpstr>
      <vt:lpstr>PowerPoint Presentation</vt:lpstr>
      <vt:lpstr>OPTIONS Request Headers</vt:lpstr>
      <vt:lpstr>OPTIONS Response Headers</vt:lpstr>
      <vt:lpstr>PowerPoint Presentation</vt:lpstr>
      <vt:lpstr>OPTIONS No-Preflight</vt:lpstr>
      <vt:lpstr>No-Preflight GET</vt:lpstr>
      <vt:lpstr>CORS and GET</vt:lpstr>
      <vt:lpstr>PowerPoint Presentation</vt:lpstr>
      <vt:lpstr>GET and Side-Effects</vt:lpstr>
      <vt:lpstr>No-Preflighted POST</vt:lpstr>
      <vt:lpstr>Performance</vt:lpstr>
      <vt:lpstr>PowerPoint Presentation</vt:lpstr>
      <vt:lpstr>PowerPoint Presentation</vt:lpstr>
      <vt:lpstr>Third-Party APIs</vt:lpstr>
      <vt:lpstr>Proxy Requests</vt:lpstr>
      <vt:lpstr>Disabling CORS</vt:lpstr>
      <vt:lpstr>Blog Posts and Tutorials</vt:lpstr>
      <vt:lpstr>Security in React and NodeJS</vt:lpstr>
      <vt:lpstr>Passport</vt:lpstr>
      <vt:lpstr>Auth in React</vt:lpstr>
      <vt:lpstr>State for Logged-in</vt:lpstr>
      <vt:lpstr>Frontend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542</cp:revision>
  <cp:lastPrinted>2017-12-21T12:07:11Z</cp:lastPrinted>
  <dcterms:created xsi:type="dcterms:W3CDTF">2017-12-10T14:32:25Z</dcterms:created>
  <dcterms:modified xsi:type="dcterms:W3CDTF">2019-02-25T09:16:59Z</dcterms:modified>
</cp:coreProperties>
</file>