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2C3DD1-25C2-44D4-842A-FF7F5BF0E5E2}">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8"/>
    <p:restoredTop sz="94603"/>
  </p:normalViewPr>
  <p:slideViewPr>
    <p:cSldViewPr snapToGrid="0" snapToObjects="1">
      <p:cViewPr varScale="1">
        <p:scale>
          <a:sx n="117" d="100"/>
          <a:sy n="117" d="100"/>
        </p:scale>
        <p:origin x="132"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04-Jan-19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3</a:t>
            </a:fld>
            <a:endParaRPr lang="en-US"/>
          </a:p>
        </p:txBody>
      </p:sp>
    </p:spTree>
    <p:extLst>
      <p:ext uri="{BB962C8B-B14F-4D97-AF65-F5344CB8AC3E}">
        <p14:creationId xmlns:p14="http://schemas.microsoft.com/office/powerpoint/2010/main" val="427572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04-Jan-19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04-Jan-19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04-Jan-19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04-Jan-19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04-Jan-19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1D4A2-813C-F741-B481-C92B3A596030}" type="datetimeFigureOut">
              <a:rPr lang="en-US" smtClean="0"/>
              <a:t>04-Jan-19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1D4A2-813C-F741-B481-C92B3A596030}" type="datetimeFigureOut">
              <a:rPr lang="en-US" smtClean="0"/>
              <a:t>04-Jan-19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1D4A2-813C-F741-B481-C92B3A596030}" type="datetimeFigureOut">
              <a:rPr lang="en-US" smtClean="0"/>
              <a:t>04-Jan-19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04-Jan-19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04-Jan-19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04-Jan-19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04-Jan-19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71" y="1122362"/>
            <a:ext cx="11849725" cy="4001573"/>
          </a:xfrm>
        </p:spPr>
        <p:txBody>
          <a:bodyPr>
            <a:normAutofit/>
          </a:bodyPr>
          <a:lstStyle/>
          <a:p>
            <a:pPr algn="l"/>
            <a:r>
              <a:rPr lang="en-US" sz="6600" dirty="0" smtClean="0"/>
              <a:t>Web Development and API Design</a:t>
            </a:r>
            <a:br>
              <a:rPr lang="en-US" sz="6600" dirty="0" smtClean="0"/>
            </a:br>
            <a:r>
              <a:rPr lang="en-US" sz="6600" dirty="0" smtClean="0"/>
              <a:t/>
            </a:r>
            <a:br>
              <a:rPr lang="en-US" sz="6600" dirty="0" smtClean="0"/>
            </a:br>
            <a:r>
              <a:rPr lang="en-US" sz="6600" dirty="0" smtClean="0"/>
              <a:t>Lesson </a:t>
            </a:r>
            <a:r>
              <a:rPr lang="en-US" sz="6600" dirty="0" smtClean="0"/>
              <a:t>04</a:t>
            </a:r>
            <a:r>
              <a:rPr lang="en-US" sz="6600" dirty="0"/>
              <a:t>: SPA State Handling</a:t>
            </a:r>
            <a:endParaRPr lang="en-US" sz="6600" dirty="0"/>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P</a:t>
            </a:r>
            <a:r>
              <a:rPr lang="en-US" dirty="0" smtClean="0"/>
              <a:t>rof. Andrea </a:t>
            </a:r>
            <a:r>
              <a:rPr lang="en-US" dirty="0" err="1" smtClean="0"/>
              <a:t>Arcuri</a:t>
            </a:r>
            <a:endParaRPr lang="en-US" dirty="0" smtClean="0"/>
          </a:p>
        </p:txBody>
      </p:sp>
    </p:spTree>
    <p:extLst>
      <p:ext uri="{BB962C8B-B14F-4D97-AF65-F5344CB8AC3E}">
        <p14:creationId xmlns:p14="http://schemas.microsoft.com/office/powerpoint/2010/main" val="165923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23569" y="1825624"/>
            <a:ext cx="12002528" cy="4781121"/>
          </a:xfrm>
        </p:spPr>
        <p:txBody>
          <a:bodyPr/>
          <a:lstStyle/>
          <a:p>
            <a:r>
              <a:rPr lang="en-US" dirty="0"/>
              <a:t>U</a:t>
            </a:r>
            <a:r>
              <a:rPr lang="en-US" dirty="0" smtClean="0"/>
              <a:t>nderstand how state is handled in a multi-component React application</a:t>
            </a:r>
          </a:p>
          <a:p>
            <a:r>
              <a:rPr lang="en-US" dirty="0" smtClean="0"/>
              <a:t>Learn how to write unit tests for React components</a:t>
            </a:r>
            <a:endParaRPr lang="en-US" dirty="0" smtClean="0"/>
          </a:p>
          <a:p>
            <a:endParaRPr lang="en-US" i="1" dirty="0"/>
          </a:p>
        </p:txBody>
      </p:sp>
    </p:spTree>
    <p:extLst>
      <p:ext uri="{BB962C8B-B14F-4D97-AF65-F5344CB8AC3E}">
        <p14:creationId xmlns:p14="http://schemas.microsoft.com/office/powerpoint/2010/main" val="137066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Parent-Children Tree Hierarchy</a:t>
            </a:r>
            <a:endParaRPr lang="en-US" dirty="0"/>
          </a:p>
        </p:txBody>
      </p:sp>
      <p:sp>
        <p:nvSpPr>
          <p:cNvPr id="3" name="Content Placeholder 2"/>
          <p:cNvSpPr>
            <a:spLocks noGrp="1"/>
          </p:cNvSpPr>
          <p:nvPr>
            <p:ph idx="1"/>
          </p:nvPr>
        </p:nvSpPr>
        <p:spPr>
          <a:xfrm>
            <a:off x="280086" y="1736939"/>
            <a:ext cx="8272803" cy="4863499"/>
          </a:xfrm>
        </p:spPr>
        <p:txBody>
          <a:bodyPr>
            <a:normAutofit lnSpcReduction="10000"/>
          </a:bodyPr>
          <a:lstStyle/>
          <a:p>
            <a:r>
              <a:rPr lang="en-US" dirty="0" smtClean="0"/>
              <a:t>Each node can see its children</a:t>
            </a:r>
          </a:p>
          <a:p>
            <a:r>
              <a:rPr lang="en-US" dirty="0" smtClean="0"/>
              <a:t>Node cannot directly see the parent</a:t>
            </a:r>
          </a:p>
          <a:p>
            <a:pPr lvl="1"/>
            <a:r>
              <a:rPr lang="en-US" dirty="0" smtClean="0"/>
              <a:t>a component could be re-used in many different places</a:t>
            </a:r>
          </a:p>
          <a:p>
            <a:r>
              <a:rPr lang="en-US" dirty="0" smtClean="0"/>
              <a:t>A component might need to modify the state of parent/ancestors, or of other siblings</a:t>
            </a:r>
          </a:p>
          <a:p>
            <a:pPr lvl="1"/>
            <a:r>
              <a:rPr lang="en-US" dirty="0" err="1" smtClean="0"/>
              <a:t>eg</a:t>
            </a:r>
            <a:r>
              <a:rPr lang="en-US" dirty="0" smtClean="0"/>
              <a:t>, B might need to interact with C, but B only sees its state, and the state of its children D and E</a:t>
            </a:r>
          </a:p>
          <a:p>
            <a:r>
              <a:rPr lang="en-US" i="1" dirty="0" smtClean="0"/>
              <a:t>How to do that?</a:t>
            </a:r>
            <a:endParaRPr lang="en-US" i="1" dirty="0"/>
          </a:p>
        </p:txBody>
      </p:sp>
      <p:sp>
        <p:nvSpPr>
          <p:cNvPr id="4" name="Oval 3"/>
          <p:cNvSpPr/>
          <p:nvPr/>
        </p:nvSpPr>
        <p:spPr>
          <a:xfrm>
            <a:off x="10200503" y="169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A</a:t>
            </a:r>
            <a:endParaRPr lang="en-US" sz="3200" dirty="0">
              <a:solidFill>
                <a:schemeClr val="tx1"/>
              </a:solidFill>
            </a:endParaRPr>
          </a:p>
        </p:txBody>
      </p:sp>
      <p:sp>
        <p:nvSpPr>
          <p:cNvPr id="5" name="Oval 4"/>
          <p:cNvSpPr/>
          <p:nvPr/>
        </p:nvSpPr>
        <p:spPr>
          <a:xfrm>
            <a:off x="9286103" y="28821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a:t>
            </a:r>
            <a:endParaRPr lang="en-US" sz="3200" dirty="0">
              <a:solidFill>
                <a:schemeClr val="tx1"/>
              </a:solidFill>
            </a:endParaRPr>
          </a:p>
        </p:txBody>
      </p:sp>
      <p:sp>
        <p:nvSpPr>
          <p:cNvPr id="6" name="Oval 5"/>
          <p:cNvSpPr/>
          <p:nvPr/>
        </p:nvSpPr>
        <p:spPr>
          <a:xfrm>
            <a:off x="9844216" y="421215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endParaRPr lang="en-US" sz="3200" dirty="0">
              <a:solidFill>
                <a:schemeClr val="tx1"/>
              </a:solidFill>
            </a:endParaRPr>
          </a:p>
        </p:txBody>
      </p:sp>
      <p:sp>
        <p:nvSpPr>
          <p:cNvPr id="9" name="Oval 8"/>
          <p:cNvSpPr/>
          <p:nvPr/>
        </p:nvSpPr>
        <p:spPr>
          <a:xfrm>
            <a:off x="11114903" y="287899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a:t>
            </a:r>
            <a:endParaRPr lang="en-US" sz="3200" dirty="0">
              <a:solidFill>
                <a:schemeClr val="tx1"/>
              </a:solidFill>
            </a:endParaRPr>
          </a:p>
        </p:txBody>
      </p:sp>
      <p:sp>
        <p:nvSpPr>
          <p:cNvPr id="10" name="Oval 9"/>
          <p:cNvSpPr/>
          <p:nvPr/>
        </p:nvSpPr>
        <p:spPr>
          <a:xfrm>
            <a:off x="8686800" y="421845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endParaRPr lang="en-US" sz="3200" dirty="0">
              <a:solidFill>
                <a:schemeClr val="tx1"/>
              </a:solidFill>
            </a:endParaRPr>
          </a:p>
        </p:txBody>
      </p:sp>
      <p:cxnSp>
        <p:nvCxnSpPr>
          <p:cNvPr id="12" name="Straight Arrow Connector 11"/>
          <p:cNvCxnSpPr>
            <a:stCxn id="4" idx="3"/>
            <a:endCxn id="5" idx="0"/>
          </p:cNvCxnSpPr>
          <p:nvPr/>
        </p:nvCxnSpPr>
        <p:spPr>
          <a:xfrm flipH="1">
            <a:off x="9743303" y="2471177"/>
            <a:ext cx="591111" cy="41101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5"/>
            <a:endCxn id="6" idx="0"/>
          </p:cNvCxnSpPr>
          <p:nvPr/>
        </p:nvCxnSpPr>
        <p:spPr>
          <a:xfrm>
            <a:off x="10066592" y="3662681"/>
            <a:ext cx="234824" cy="5494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5" idx="3"/>
            <a:endCxn id="10" idx="0"/>
          </p:cNvCxnSpPr>
          <p:nvPr/>
        </p:nvCxnSpPr>
        <p:spPr>
          <a:xfrm flipH="1">
            <a:off x="9144000" y="3662681"/>
            <a:ext cx="276014" cy="5557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5"/>
            <a:endCxn id="9" idx="0"/>
          </p:cNvCxnSpPr>
          <p:nvPr/>
        </p:nvCxnSpPr>
        <p:spPr>
          <a:xfrm>
            <a:off x="10980992" y="2471177"/>
            <a:ext cx="591111" cy="40781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210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a:xfrm>
            <a:off x="326571" y="1825624"/>
            <a:ext cx="11683093" cy="4860925"/>
          </a:xfrm>
        </p:spPr>
        <p:txBody>
          <a:bodyPr>
            <a:normAutofit lnSpcReduction="10000"/>
          </a:bodyPr>
          <a:lstStyle/>
          <a:p>
            <a:r>
              <a:rPr lang="en-US" dirty="0" smtClean="0"/>
              <a:t>When a parent creates a child X, it can pass to it some properties (</a:t>
            </a:r>
            <a:r>
              <a:rPr lang="en-US" i="1" dirty="0" smtClean="0"/>
              <a:t>props</a:t>
            </a:r>
            <a:r>
              <a:rPr lang="en-US" dirty="0" smtClean="0"/>
              <a:t>), similarly to HTML attributes</a:t>
            </a:r>
          </a:p>
          <a:p>
            <a:pPr lvl="1"/>
            <a:r>
              <a:rPr lang="en-US" dirty="0" smtClean="0"/>
              <a:t>however, recall that JSX is transformed into JS, and such “</a:t>
            </a:r>
            <a:r>
              <a:rPr lang="en-US" i="1" dirty="0" smtClean="0"/>
              <a:t>attributes</a:t>
            </a:r>
            <a:r>
              <a:rPr lang="en-US" dirty="0" smtClean="0"/>
              <a:t>” are actually replaced by the appropriate calls to the React library</a:t>
            </a:r>
          </a:p>
          <a:p>
            <a:r>
              <a:rPr lang="en-US" dirty="0" smtClean="0"/>
              <a:t>Ex., &lt;X </a:t>
            </a:r>
            <a:r>
              <a:rPr lang="en-US" i="1" dirty="0" smtClean="0"/>
              <a:t>foo</a:t>
            </a:r>
            <a:r>
              <a:rPr lang="en-US" dirty="0" smtClean="0"/>
              <a:t>=5 /&gt;</a:t>
            </a:r>
          </a:p>
          <a:p>
            <a:pPr lvl="1"/>
            <a:r>
              <a:rPr lang="en-US" dirty="0" smtClean="0"/>
              <a:t>here the component X takes as input the prop </a:t>
            </a:r>
            <a:r>
              <a:rPr lang="en-US" i="1" dirty="0" smtClean="0"/>
              <a:t>foo</a:t>
            </a:r>
            <a:r>
              <a:rPr lang="en-US" dirty="0" smtClean="0"/>
              <a:t> with value 5</a:t>
            </a:r>
          </a:p>
          <a:p>
            <a:r>
              <a:rPr lang="en-US" i="1" dirty="0" smtClean="0"/>
              <a:t>Props</a:t>
            </a:r>
            <a:r>
              <a:rPr lang="en-US" dirty="0" smtClean="0"/>
              <a:t> should be considered as </a:t>
            </a:r>
            <a:r>
              <a:rPr lang="en-US" b="1" dirty="0" smtClean="0"/>
              <a:t>immutable</a:t>
            </a:r>
            <a:r>
              <a:rPr lang="en-US" dirty="0" smtClean="0"/>
              <a:t> state</a:t>
            </a:r>
          </a:p>
          <a:p>
            <a:pPr lvl="1"/>
            <a:r>
              <a:rPr lang="en-US" dirty="0" smtClean="0"/>
              <a:t>you can read them, but not supposed to modify them in the child</a:t>
            </a:r>
          </a:p>
          <a:p>
            <a:pPr lvl="1"/>
            <a:r>
              <a:rPr lang="en-US" dirty="0" smtClean="0"/>
              <a:t>can read/use </a:t>
            </a:r>
            <a:r>
              <a:rPr lang="en-US" i="1" dirty="0" smtClean="0"/>
              <a:t>props</a:t>
            </a:r>
            <a:r>
              <a:rPr lang="en-US" dirty="0" smtClean="0"/>
              <a:t> inside </a:t>
            </a:r>
            <a:r>
              <a:rPr lang="en-US" i="1" dirty="0" smtClean="0"/>
              <a:t>render()</a:t>
            </a:r>
          </a:p>
          <a:p>
            <a:pPr lvl="1"/>
            <a:r>
              <a:rPr lang="en-US" dirty="0" smtClean="0"/>
              <a:t>wrongly modifying a </a:t>
            </a:r>
            <a:r>
              <a:rPr lang="en-US" i="1" dirty="0" smtClean="0"/>
              <a:t>prop</a:t>
            </a:r>
            <a:r>
              <a:rPr lang="en-US" dirty="0" smtClean="0"/>
              <a:t> in the child does NOT trigger a new </a:t>
            </a:r>
            <a:r>
              <a:rPr lang="en-US" i="1" dirty="0" smtClean="0"/>
              <a:t>render()</a:t>
            </a:r>
            <a:r>
              <a:rPr lang="en-US" dirty="0" smtClean="0"/>
              <a:t> call</a:t>
            </a:r>
            <a:endParaRPr lang="en-US" dirty="0"/>
          </a:p>
        </p:txBody>
      </p:sp>
    </p:spTree>
    <p:extLst>
      <p:ext uri="{BB962C8B-B14F-4D97-AF65-F5344CB8AC3E}">
        <p14:creationId xmlns:p14="http://schemas.microsoft.com/office/powerpoint/2010/main" val="364077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a:t>
            </a:r>
            <a:endParaRPr lang="en-US" dirty="0"/>
          </a:p>
        </p:txBody>
      </p:sp>
      <p:sp>
        <p:nvSpPr>
          <p:cNvPr id="3" name="Content Placeholder 2"/>
          <p:cNvSpPr>
            <a:spLocks noGrp="1"/>
          </p:cNvSpPr>
          <p:nvPr>
            <p:ph idx="1"/>
          </p:nvPr>
        </p:nvSpPr>
        <p:spPr>
          <a:xfrm>
            <a:off x="351064" y="1825624"/>
            <a:ext cx="11593286" cy="4787447"/>
          </a:xfrm>
        </p:spPr>
        <p:txBody>
          <a:bodyPr/>
          <a:lstStyle/>
          <a:p>
            <a:r>
              <a:rPr lang="en-US" dirty="0" smtClean="0"/>
              <a:t>The content of a </a:t>
            </a:r>
            <a:r>
              <a:rPr lang="en-US" i="1" dirty="0" smtClean="0"/>
              <a:t>prop</a:t>
            </a:r>
            <a:r>
              <a:rPr lang="en-US" dirty="0" smtClean="0"/>
              <a:t> could be a function</a:t>
            </a:r>
          </a:p>
          <a:p>
            <a:r>
              <a:rPr lang="en-US" dirty="0" smtClean="0"/>
              <a:t>Such function has the scope of the parent node</a:t>
            </a:r>
          </a:p>
          <a:p>
            <a:pPr lvl="1"/>
            <a:r>
              <a:rPr lang="en-US" dirty="0" smtClean="0"/>
              <a:t>it can then call </a:t>
            </a:r>
            <a:r>
              <a:rPr lang="en-US" i="1" dirty="0" err="1" smtClean="0"/>
              <a:t>setState</a:t>
            </a:r>
            <a:r>
              <a:rPr lang="en-US" i="1" dirty="0" smtClean="0"/>
              <a:t>() </a:t>
            </a:r>
            <a:r>
              <a:rPr lang="en-US" dirty="0" smtClean="0"/>
              <a:t>in the parent</a:t>
            </a:r>
          </a:p>
          <a:p>
            <a:pPr lvl="1"/>
            <a:r>
              <a:rPr lang="en-US" dirty="0" smtClean="0"/>
              <a:t>can access the other siblings</a:t>
            </a:r>
          </a:p>
          <a:p>
            <a:r>
              <a:rPr lang="en-US" dirty="0" smtClean="0"/>
              <a:t>If a child cannot directly interact with parent, parent can pass a callback as a </a:t>
            </a:r>
            <a:r>
              <a:rPr lang="en-US" i="1" dirty="0" smtClean="0"/>
              <a:t>prop </a:t>
            </a:r>
            <a:r>
              <a:rPr lang="en-US" dirty="0" smtClean="0"/>
              <a:t>to enable it</a:t>
            </a:r>
            <a:endParaRPr lang="en-US" i="1" dirty="0"/>
          </a:p>
        </p:txBody>
      </p:sp>
    </p:spTree>
    <p:extLst>
      <p:ext uri="{BB962C8B-B14F-4D97-AF65-F5344CB8AC3E}">
        <p14:creationId xmlns:p14="http://schemas.microsoft.com/office/powerpoint/2010/main" val="307738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Lift Up</a:t>
            </a:r>
            <a:endParaRPr lang="en-US" dirty="0"/>
          </a:p>
        </p:txBody>
      </p:sp>
      <p:sp>
        <p:nvSpPr>
          <p:cNvPr id="3" name="Content Placeholder 2"/>
          <p:cNvSpPr>
            <a:spLocks noGrp="1"/>
          </p:cNvSpPr>
          <p:nvPr>
            <p:ph idx="1"/>
          </p:nvPr>
        </p:nvSpPr>
        <p:spPr>
          <a:xfrm>
            <a:off x="299357" y="1877786"/>
            <a:ext cx="8656864" cy="4666570"/>
          </a:xfrm>
        </p:spPr>
        <p:txBody>
          <a:bodyPr>
            <a:normAutofit fontScale="92500" lnSpcReduction="20000"/>
          </a:bodyPr>
          <a:lstStyle/>
          <a:p>
            <a:r>
              <a:rPr lang="en-US" dirty="0" smtClean="0"/>
              <a:t>If two components depend on the same state, such state needs to be lifted up in a parent component</a:t>
            </a:r>
          </a:p>
          <a:p>
            <a:r>
              <a:rPr lang="en-US" dirty="0" smtClean="0"/>
              <a:t>Parent will provide callbacks to manipulate such state</a:t>
            </a:r>
          </a:p>
          <a:p>
            <a:r>
              <a:rPr lang="en-US" dirty="0" smtClean="0"/>
              <a:t>Recall: when state of a component is modified, all its children are re-rendered</a:t>
            </a:r>
          </a:p>
          <a:p>
            <a:r>
              <a:rPr lang="en-US" dirty="0" smtClean="0"/>
              <a:t>Ex.: when </a:t>
            </a:r>
            <a:r>
              <a:rPr lang="en-US" b="1" dirty="0" smtClean="0"/>
              <a:t>&lt;B&gt;</a:t>
            </a:r>
            <a:r>
              <a:rPr lang="en-US" dirty="0" smtClean="0"/>
              <a:t> calls the function </a:t>
            </a:r>
            <a:r>
              <a:rPr lang="en-US" i="1" dirty="0" smtClean="0"/>
              <a:t>x(), </a:t>
            </a:r>
            <a:r>
              <a:rPr lang="en-US" dirty="0" smtClean="0"/>
              <a:t>this executes the function </a:t>
            </a:r>
            <a:r>
              <a:rPr lang="en-US" i="1" dirty="0" err="1" smtClean="0"/>
              <a:t>A.callback</a:t>
            </a:r>
            <a:r>
              <a:rPr lang="en-US" i="1" dirty="0" smtClean="0"/>
              <a:t>()</a:t>
            </a:r>
            <a:r>
              <a:rPr lang="en-US" dirty="0" smtClean="0"/>
              <a:t>, which, if it changes the state of </a:t>
            </a:r>
            <a:r>
              <a:rPr lang="en-US" b="1" dirty="0" smtClean="0"/>
              <a:t>&lt;A&gt;</a:t>
            </a:r>
            <a:r>
              <a:rPr lang="en-US" dirty="0" smtClean="0"/>
              <a:t>, it will re-render </a:t>
            </a:r>
            <a:r>
              <a:rPr lang="en-US" b="1" dirty="0" smtClean="0"/>
              <a:t>&lt;C&gt;</a:t>
            </a:r>
            <a:r>
              <a:rPr lang="en-US" dirty="0" smtClean="0"/>
              <a:t> as well besides </a:t>
            </a:r>
            <a:r>
              <a:rPr lang="en-US" b="1" dirty="0" smtClean="0"/>
              <a:t>&lt;A&gt;</a:t>
            </a:r>
            <a:r>
              <a:rPr lang="en-US" dirty="0" smtClean="0"/>
              <a:t> and </a:t>
            </a:r>
            <a:r>
              <a:rPr lang="en-US" b="1" dirty="0" smtClean="0"/>
              <a:t>&lt;B&gt;</a:t>
            </a:r>
            <a:endParaRPr lang="en-US" b="1" i="1" dirty="0"/>
          </a:p>
        </p:txBody>
      </p:sp>
      <p:sp>
        <p:nvSpPr>
          <p:cNvPr id="4" name="Oval 3"/>
          <p:cNvSpPr/>
          <p:nvPr/>
        </p:nvSpPr>
        <p:spPr>
          <a:xfrm>
            <a:off x="10200503" y="741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A</a:t>
            </a:r>
            <a:endParaRPr lang="en-US" sz="3200" dirty="0">
              <a:solidFill>
                <a:schemeClr val="tx1"/>
              </a:solidFill>
            </a:endParaRPr>
          </a:p>
        </p:txBody>
      </p:sp>
      <p:sp>
        <p:nvSpPr>
          <p:cNvPr id="5" name="Oval 4"/>
          <p:cNvSpPr/>
          <p:nvPr/>
        </p:nvSpPr>
        <p:spPr>
          <a:xfrm>
            <a:off x="9286103" y="105855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a:t>
            </a:r>
            <a:endParaRPr lang="en-US" sz="3200" dirty="0">
              <a:solidFill>
                <a:schemeClr val="tx1"/>
              </a:solidFill>
            </a:endParaRPr>
          </a:p>
        </p:txBody>
      </p:sp>
      <p:sp>
        <p:nvSpPr>
          <p:cNvPr id="6" name="Oval 5"/>
          <p:cNvSpPr/>
          <p:nvPr/>
        </p:nvSpPr>
        <p:spPr>
          <a:xfrm>
            <a:off x="11114903" y="105341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a:t>
            </a:r>
            <a:endParaRPr lang="en-US" sz="3200" dirty="0">
              <a:solidFill>
                <a:schemeClr val="tx1"/>
              </a:solidFill>
            </a:endParaRPr>
          </a:p>
        </p:txBody>
      </p:sp>
      <p:cxnSp>
        <p:nvCxnSpPr>
          <p:cNvPr id="7" name="Straight Arrow Connector 6"/>
          <p:cNvCxnSpPr>
            <a:stCxn id="4" idx="3"/>
            <a:endCxn id="5" idx="0"/>
          </p:cNvCxnSpPr>
          <p:nvPr/>
        </p:nvCxnSpPr>
        <p:spPr>
          <a:xfrm flipH="1">
            <a:off x="9743303" y="854649"/>
            <a:ext cx="591111" cy="20390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4" idx="5"/>
            <a:endCxn id="6" idx="0"/>
          </p:cNvCxnSpPr>
          <p:nvPr/>
        </p:nvCxnSpPr>
        <p:spPr>
          <a:xfrm>
            <a:off x="10980992" y="854649"/>
            <a:ext cx="591111" cy="19876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9245270" y="2166585"/>
            <a:ext cx="2686441" cy="1815882"/>
          </a:xfrm>
          <a:prstGeom prst="rect">
            <a:avLst/>
          </a:prstGeom>
          <a:noFill/>
        </p:spPr>
        <p:txBody>
          <a:bodyPr wrap="none" rtlCol="0">
            <a:spAutoFit/>
          </a:bodyPr>
          <a:lstStyle/>
          <a:p>
            <a:r>
              <a:rPr lang="en-US" sz="2800" b="1" dirty="0" smtClean="0"/>
              <a:t>&lt;A&gt;</a:t>
            </a:r>
          </a:p>
          <a:p>
            <a:r>
              <a:rPr lang="en-US" sz="2800" b="1" dirty="0"/>
              <a:t> </a:t>
            </a:r>
            <a:r>
              <a:rPr lang="en-US" sz="2800" b="1" dirty="0" smtClean="0"/>
              <a:t>&lt;B x=callback /&gt;</a:t>
            </a:r>
          </a:p>
          <a:p>
            <a:r>
              <a:rPr lang="en-US" sz="2800" b="1" dirty="0"/>
              <a:t> </a:t>
            </a:r>
            <a:r>
              <a:rPr lang="en-US" sz="2800" b="1" dirty="0" smtClean="0"/>
              <a:t>&lt;C x=callback /&gt;</a:t>
            </a:r>
          </a:p>
          <a:p>
            <a:r>
              <a:rPr lang="en-US" sz="2800" b="1" dirty="0" smtClean="0"/>
              <a:t>&lt;/A&gt;</a:t>
            </a:r>
            <a:endParaRPr lang="en-US" sz="2800" b="1" dirty="0"/>
          </a:p>
        </p:txBody>
      </p:sp>
    </p:spTree>
    <p:extLst>
      <p:ext uri="{BB962C8B-B14F-4D97-AF65-F5344CB8AC3E}">
        <p14:creationId xmlns:p14="http://schemas.microsoft.com/office/powerpoint/2010/main" val="409773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State</a:t>
            </a:r>
            <a:endParaRPr lang="en-US" dirty="0"/>
          </a:p>
        </p:txBody>
      </p:sp>
      <p:sp>
        <p:nvSpPr>
          <p:cNvPr id="3" name="Content Placeholder 2"/>
          <p:cNvSpPr>
            <a:spLocks noGrp="1"/>
          </p:cNvSpPr>
          <p:nvPr>
            <p:ph idx="1"/>
          </p:nvPr>
        </p:nvSpPr>
        <p:spPr>
          <a:xfrm>
            <a:off x="261257" y="1825624"/>
            <a:ext cx="11723914" cy="4852761"/>
          </a:xfrm>
        </p:spPr>
        <p:txBody>
          <a:bodyPr>
            <a:normAutofit fontScale="92500" lnSpcReduction="10000"/>
          </a:bodyPr>
          <a:lstStyle/>
          <a:p>
            <a:r>
              <a:rPr lang="en-US" dirty="0" smtClean="0"/>
              <a:t>This approach to handle shared state works well for many kinds of applications</a:t>
            </a:r>
          </a:p>
          <a:p>
            <a:r>
              <a:rPr lang="en-US" dirty="0" smtClean="0"/>
              <a:t>However, if you have a complex application, with a deep component tree and high relations between components, it might not scale well</a:t>
            </a:r>
          </a:p>
          <a:p>
            <a:r>
              <a:rPr lang="en-US" i="1" dirty="0" err="1" smtClean="0"/>
              <a:t>Redux</a:t>
            </a:r>
            <a:r>
              <a:rPr lang="en-US" dirty="0" smtClean="0"/>
              <a:t>: a popular library to handle such scalability issue</a:t>
            </a:r>
          </a:p>
          <a:p>
            <a:pPr lvl="1"/>
            <a:r>
              <a:rPr lang="en-US" dirty="0" smtClean="0"/>
              <a:t>one single source-of-truth for the state, and not spread around for each component</a:t>
            </a:r>
          </a:p>
          <a:p>
            <a:pPr lvl="1"/>
            <a:r>
              <a:rPr lang="en-US" dirty="0" smtClean="0"/>
              <a:t>components need to be hooked into the </a:t>
            </a:r>
            <a:r>
              <a:rPr lang="en-US" dirty="0" err="1" smtClean="0"/>
              <a:t>Redux</a:t>
            </a:r>
            <a:r>
              <a:rPr lang="en-US" dirty="0" smtClean="0"/>
              <a:t> data store, to be able to re-render automatically at each relevant state change</a:t>
            </a:r>
          </a:p>
          <a:p>
            <a:pPr lvl="1"/>
            <a:r>
              <a:rPr lang="en-US" dirty="0" err="1" smtClean="0"/>
              <a:t>Redux</a:t>
            </a:r>
            <a:r>
              <a:rPr lang="en-US" dirty="0" smtClean="0"/>
              <a:t> can be complex to use, and it is an overkill for what we need in this course. So will not use it, albeit you need to have an idea of what it is </a:t>
            </a:r>
            <a:endParaRPr lang="en-US" dirty="0"/>
          </a:p>
        </p:txBody>
      </p:sp>
    </p:spTree>
    <p:extLst>
      <p:ext uri="{BB962C8B-B14F-4D97-AF65-F5344CB8AC3E}">
        <p14:creationId xmlns:p14="http://schemas.microsoft.com/office/powerpoint/2010/main" val="325025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React Components</a:t>
            </a:r>
            <a:endParaRPr lang="en-US" dirty="0"/>
          </a:p>
        </p:txBody>
      </p:sp>
      <p:sp>
        <p:nvSpPr>
          <p:cNvPr id="3" name="Content Placeholder 2"/>
          <p:cNvSpPr>
            <a:spLocks noGrp="1"/>
          </p:cNvSpPr>
          <p:nvPr>
            <p:ph idx="1"/>
          </p:nvPr>
        </p:nvSpPr>
        <p:spPr>
          <a:xfrm>
            <a:off x="318407" y="1825625"/>
            <a:ext cx="11658600" cy="4779282"/>
          </a:xfrm>
        </p:spPr>
        <p:txBody>
          <a:bodyPr/>
          <a:lstStyle/>
          <a:p>
            <a:r>
              <a:rPr lang="en-US" dirty="0" smtClean="0"/>
              <a:t>A React component has a </a:t>
            </a:r>
            <a:r>
              <a:rPr lang="en-US" i="1" dirty="0" smtClean="0"/>
              <a:t>render() </a:t>
            </a:r>
            <a:r>
              <a:rPr lang="en-US" dirty="0" smtClean="0"/>
              <a:t>method that generates HTML</a:t>
            </a:r>
          </a:p>
          <a:p>
            <a:r>
              <a:rPr lang="en-US" dirty="0" smtClean="0"/>
              <a:t>The HTML tags can have event handlers that trigger state change</a:t>
            </a:r>
          </a:p>
          <a:p>
            <a:pPr lvl="1"/>
            <a:r>
              <a:rPr lang="en-US" dirty="0" smtClean="0"/>
              <a:t>e.g., clicking on a button or hoovering with the mouse over a tag</a:t>
            </a:r>
          </a:p>
          <a:p>
            <a:r>
              <a:rPr lang="en-US" dirty="0" smtClean="0"/>
              <a:t>When state change due to a triggered event, the HTML might change</a:t>
            </a:r>
          </a:p>
          <a:p>
            <a:r>
              <a:rPr lang="en-US" i="1" dirty="0" smtClean="0"/>
              <a:t>How to unit test such behaviors? </a:t>
            </a:r>
            <a:endParaRPr lang="en-US" i="1" dirty="0"/>
          </a:p>
        </p:txBody>
      </p:sp>
    </p:spTree>
    <p:extLst>
      <p:ext uri="{BB962C8B-B14F-4D97-AF65-F5344CB8AC3E}">
        <p14:creationId xmlns:p14="http://schemas.microsoft.com/office/powerpoint/2010/main" val="402273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 a Browser</a:t>
            </a:r>
            <a:endParaRPr lang="en-US" dirty="0"/>
          </a:p>
        </p:txBody>
      </p:sp>
      <p:sp>
        <p:nvSpPr>
          <p:cNvPr id="3" name="Content Placeholder 2"/>
          <p:cNvSpPr>
            <a:spLocks noGrp="1"/>
          </p:cNvSpPr>
          <p:nvPr>
            <p:ph idx="1"/>
          </p:nvPr>
        </p:nvSpPr>
        <p:spPr>
          <a:xfrm>
            <a:off x="261257" y="1825625"/>
            <a:ext cx="11715750" cy="4885418"/>
          </a:xfrm>
        </p:spPr>
        <p:txBody>
          <a:bodyPr>
            <a:normAutofit lnSpcReduction="10000"/>
          </a:bodyPr>
          <a:lstStyle/>
          <a:p>
            <a:r>
              <a:rPr lang="en-US" dirty="0" smtClean="0"/>
              <a:t>For </a:t>
            </a:r>
            <a:r>
              <a:rPr lang="en-US" b="1" dirty="0" smtClean="0"/>
              <a:t>unit</a:t>
            </a:r>
            <a:r>
              <a:rPr lang="en-US" dirty="0" smtClean="0"/>
              <a:t> testing (and not </a:t>
            </a:r>
            <a:r>
              <a:rPr lang="en-US" b="1" dirty="0" smtClean="0"/>
              <a:t>system</a:t>
            </a:r>
            <a:r>
              <a:rPr lang="en-US" dirty="0" smtClean="0"/>
              <a:t> testing), using actual browser is on overkill</a:t>
            </a:r>
          </a:p>
          <a:p>
            <a:r>
              <a:rPr lang="en-US" dirty="0" smtClean="0"/>
              <a:t>We need to run a fake, headless browser directly in JS, inside </a:t>
            </a:r>
            <a:r>
              <a:rPr lang="en-US" dirty="0" err="1" smtClean="0"/>
              <a:t>NodeJS</a:t>
            </a:r>
            <a:r>
              <a:rPr lang="en-US" dirty="0" smtClean="0"/>
              <a:t> runtime</a:t>
            </a:r>
          </a:p>
          <a:p>
            <a:r>
              <a:rPr lang="en-US" dirty="0" smtClean="0"/>
              <a:t>This can be done </a:t>
            </a:r>
            <a:r>
              <a:rPr lang="en-US" dirty="0"/>
              <a:t>with libraries like </a:t>
            </a:r>
            <a:r>
              <a:rPr lang="en-US" i="1" dirty="0" smtClean="0"/>
              <a:t>Enzyme</a:t>
            </a:r>
            <a:r>
              <a:rPr lang="en-US" dirty="0" smtClean="0"/>
              <a:t> and </a:t>
            </a:r>
            <a:r>
              <a:rPr lang="en-US" i="1" dirty="0" smtClean="0"/>
              <a:t>JSDOM</a:t>
            </a:r>
          </a:p>
          <a:p>
            <a:r>
              <a:rPr lang="en-US" dirty="0" smtClean="0"/>
              <a:t>We will use a base HTML page in which we will dynamically </a:t>
            </a:r>
            <a:r>
              <a:rPr lang="en-US" i="1" dirty="0" smtClean="0"/>
              <a:t>mount </a:t>
            </a:r>
            <a:r>
              <a:rPr lang="en-US" dirty="0" smtClean="0"/>
              <a:t>the component we want to test </a:t>
            </a:r>
          </a:p>
          <a:p>
            <a:r>
              <a:rPr lang="en-US" dirty="0" smtClean="0"/>
              <a:t>We will simulate clicks and other events, and see what HTML strings are generated in reaction to those events</a:t>
            </a:r>
            <a:endParaRPr lang="en-US" dirty="0"/>
          </a:p>
        </p:txBody>
      </p:sp>
    </p:spTree>
    <p:extLst>
      <p:ext uri="{BB962C8B-B14F-4D97-AF65-F5344CB8AC3E}">
        <p14:creationId xmlns:p14="http://schemas.microsoft.com/office/powerpoint/2010/main" val="1233217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6932</TotalTime>
  <Words>642</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Web Development and API Design  Lesson 04: SPA State Handling</vt:lpstr>
      <vt:lpstr>Goals</vt:lpstr>
      <vt:lpstr>Parent-Children Tree Hierarchy</vt:lpstr>
      <vt:lpstr>Properties</vt:lpstr>
      <vt:lpstr>Callbacks</vt:lpstr>
      <vt:lpstr>State Lift Up</vt:lpstr>
      <vt:lpstr>Complex State</vt:lpstr>
      <vt:lpstr>Testing React Components</vt:lpstr>
      <vt:lpstr>Simulate a Browser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354</cp:revision>
  <cp:lastPrinted>2017-12-21T12:07:11Z</cp:lastPrinted>
  <dcterms:created xsi:type="dcterms:W3CDTF">2017-12-10T14:32:25Z</dcterms:created>
  <dcterms:modified xsi:type="dcterms:W3CDTF">2019-01-04T14:32:02Z</dcterms:modified>
</cp:coreProperties>
</file>