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2" r:id="rId17"/>
    <p:sldId id="289" r:id="rId18"/>
    <p:sldId id="290" r:id="rId19"/>
    <p:sldId id="258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2C3DD1-25C2-44D4-842A-FF7F5BF0E5E2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3"/>
            <p14:sldId id="272"/>
            <p14:sldId id="289"/>
            <p14:sldId id="290"/>
            <p14:sldId id="258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06"/>
    <p:restoredTop sz="94489"/>
  </p:normalViewPr>
  <p:slideViewPr>
    <p:cSldViewPr snapToGrid="0" snapToObjects="1">
      <p:cViewPr varScale="1">
        <p:scale>
          <a:sx n="146" d="100"/>
          <a:sy n="146" d="100"/>
        </p:scale>
        <p:origin x="1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18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871" y="1122362"/>
            <a:ext cx="11849725" cy="4001573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Web Development and API Design</a:t>
            </a:r>
            <a:br>
              <a:rPr lang="en-US" sz="6600" dirty="0"/>
            </a:br>
            <a:br>
              <a:rPr lang="en-US" sz="6600" dirty="0"/>
            </a:br>
            <a:r>
              <a:rPr lang="en-US" sz="6600" dirty="0"/>
              <a:t>Lesson 02: Bash, Regex, Build Tools and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Prof. Andrea </a:t>
            </a:r>
            <a:r>
              <a:rPr lang="en-US" dirty="0" err="1"/>
              <a:t>Arcuri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442912"/>
            <a:ext cx="1140142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851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504825"/>
            <a:ext cx="1181100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79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52437"/>
            <a:ext cx="11887200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88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66" y="419100"/>
            <a:ext cx="11810921" cy="602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want to count the number of JavaScript files in your project?</a:t>
            </a:r>
          </a:p>
          <a:p>
            <a:endParaRPr lang="en-US" dirty="0"/>
          </a:p>
          <a:p>
            <a:r>
              <a:rPr lang="en-US" dirty="0"/>
              <a:t>Or count the total number of lines in all those files?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841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470" y="2430161"/>
            <a:ext cx="11773930" cy="43230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“</a:t>
            </a:r>
            <a:r>
              <a:rPr lang="en-US" i="1" dirty="0"/>
              <a:t>find</a:t>
            </a:r>
            <a:r>
              <a:rPr lang="en-US" dirty="0"/>
              <a:t>” all the files recursively in the current folder “.”</a:t>
            </a:r>
          </a:p>
          <a:p>
            <a:r>
              <a:rPr lang="en-US" dirty="0"/>
              <a:t>matching the regular expression for JS/JSX files</a:t>
            </a:r>
          </a:p>
          <a:p>
            <a:pPr lvl="1"/>
            <a:r>
              <a:rPr lang="en-US" dirty="0"/>
              <a:t>“</a:t>
            </a:r>
            <a:r>
              <a:rPr lang="en-US" b="1" dirty="0"/>
              <a:t>^</a:t>
            </a:r>
            <a:r>
              <a:rPr lang="en-US" dirty="0"/>
              <a:t>” beginning of file name</a:t>
            </a:r>
          </a:p>
          <a:p>
            <a:pPr lvl="1"/>
            <a:r>
              <a:rPr lang="en-US" dirty="0"/>
              <a:t>“</a:t>
            </a:r>
            <a:r>
              <a:rPr lang="en-US" b="1" dirty="0"/>
              <a:t>.*</a:t>
            </a:r>
            <a:r>
              <a:rPr lang="en-US" dirty="0"/>
              <a:t>” any character (.), any number of times (*)</a:t>
            </a:r>
          </a:p>
          <a:p>
            <a:pPr lvl="1"/>
            <a:r>
              <a:rPr lang="en-US" dirty="0"/>
              <a:t>“</a:t>
            </a:r>
            <a:r>
              <a:rPr lang="en-US" b="1" u="sng" dirty="0"/>
              <a:t>\.</a:t>
            </a:r>
            <a:r>
              <a:rPr lang="en-US" dirty="0"/>
              <a:t>” escaped any-character to represent the character “.”</a:t>
            </a:r>
          </a:p>
          <a:p>
            <a:pPr lvl="1"/>
            <a:r>
              <a:rPr lang="en-US" dirty="0"/>
              <a:t>“</a:t>
            </a:r>
            <a:r>
              <a:rPr lang="en-US" b="1" dirty="0"/>
              <a:t>\.</a:t>
            </a:r>
            <a:r>
              <a:rPr lang="en-US" b="1" dirty="0" err="1"/>
              <a:t>jsx</a:t>
            </a:r>
            <a:r>
              <a:rPr lang="en-US" b="1" dirty="0"/>
              <a:t>?</a:t>
            </a:r>
            <a:r>
              <a:rPr lang="en-US" dirty="0"/>
              <a:t>” file ending, where the last “x” is optional (</a:t>
            </a:r>
            <a:r>
              <a:rPr lang="en-US" dirty="0" err="1"/>
              <a:t>ie</a:t>
            </a:r>
            <a:r>
              <a:rPr lang="en-US" dirty="0"/>
              <a:t> “?”)</a:t>
            </a:r>
          </a:p>
          <a:p>
            <a:pPr lvl="1"/>
            <a:r>
              <a:rPr lang="en-US" dirty="0"/>
              <a:t>“</a:t>
            </a:r>
            <a:r>
              <a:rPr lang="en-US" b="1" dirty="0"/>
              <a:t>-not -path */</a:t>
            </a:r>
            <a:r>
              <a:rPr lang="en-US" b="1" dirty="0" err="1"/>
              <a:t>node_modules</a:t>
            </a:r>
            <a:r>
              <a:rPr lang="en-US" b="1" dirty="0"/>
              <a:t>/*</a:t>
            </a:r>
            <a:r>
              <a:rPr lang="en-US" dirty="0"/>
              <a:t>” excludes files of imported </a:t>
            </a:r>
            <a:r>
              <a:rPr lang="en-US" dirty="0" err="1"/>
              <a:t>dependenices</a:t>
            </a:r>
            <a:endParaRPr lang="en-US" dirty="0"/>
          </a:p>
          <a:p>
            <a:r>
              <a:rPr lang="en-US" dirty="0"/>
              <a:t>“</a:t>
            </a:r>
            <a:r>
              <a:rPr lang="en-US" b="1" dirty="0"/>
              <a:t>| </a:t>
            </a:r>
            <a:r>
              <a:rPr lang="en-US" b="1" dirty="0" err="1"/>
              <a:t>wc</a:t>
            </a:r>
            <a:r>
              <a:rPr lang="en-US" b="1" dirty="0"/>
              <a:t> -l</a:t>
            </a:r>
            <a:r>
              <a:rPr lang="en-US" dirty="0"/>
              <a:t>”: pipe file names to line count program </a:t>
            </a:r>
          </a:p>
          <a:p>
            <a:r>
              <a:rPr lang="en-US" b="1" dirty="0"/>
              <a:t>cat `x`</a:t>
            </a:r>
            <a:r>
              <a:rPr lang="en-US" dirty="0"/>
              <a:t>: the </a:t>
            </a:r>
            <a:r>
              <a:rPr lang="en-US" b="1" dirty="0"/>
              <a:t>``</a:t>
            </a:r>
            <a:r>
              <a:rPr lang="en-US" dirty="0"/>
              <a:t> executes the command inside it, and then puts the output on the terminal </a:t>
            </a:r>
          </a:p>
          <a:p>
            <a:pPr lvl="1"/>
            <a:r>
              <a:rPr lang="en-US" dirty="0"/>
              <a:t>so, we print all content of all JS/JSX files with </a:t>
            </a:r>
            <a:r>
              <a:rPr lang="en-US" b="1" dirty="0"/>
              <a:t>cat</a:t>
            </a:r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70" y="219255"/>
            <a:ext cx="11773930" cy="199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28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813" y="1825625"/>
            <a:ext cx="11632367" cy="4351338"/>
          </a:xfrm>
        </p:spPr>
        <p:txBody>
          <a:bodyPr/>
          <a:lstStyle/>
          <a:p>
            <a:r>
              <a:rPr lang="en-US" dirty="0"/>
              <a:t>User arrows (up/down) to go through history of commands</a:t>
            </a:r>
          </a:p>
          <a:p>
            <a:r>
              <a:rPr lang="en-US" dirty="0"/>
              <a:t>Use “tab” key to complete words, </a:t>
            </a:r>
            <a:r>
              <a:rPr lang="en-US" dirty="0" err="1"/>
              <a:t>ie</a:t>
            </a:r>
            <a:r>
              <a:rPr lang="en-US" dirty="0"/>
              <a:t> commands / file names</a:t>
            </a:r>
          </a:p>
          <a:p>
            <a:r>
              <a:rPr lang="en-US" dirty="0"/>
              <a:t>Bash commands can be put in executable scripts</a:t>
            </a:r>
          </a:p>
          <a:p>
            <a:pPr lvl="1"/>
            <a:r>
              <a:rPr lang="en-US" dirty="0"/>
              <a:t>Can use “</a:t>
            </a:r>
            <a:r>
              <a:rPr lang="en-US" i="1" dirty="0"/>
              <a:t>*.</a:t>
            </a:r>
            <a:r>
              <a:rPr lang="en-US" i="1" dirty="0" err="1"/>
              <a:t>sh</a:t>
            </a:r>
            <a:r>
              <a:rPr lang="en-US" dirty="0"/>
              <a:t>” as file extension, </a:t>
            </a:r>
            <a:r>
              <a:rPr lang="en-US" dirty="0" err="1"/>
              <a:t>eg</a:t>
            </a:r>
            <a:r>
              <a:rPr lang="en-US" dirty="0"/>
              <a:t> “</a:t>
            </a:r>
            <a:r>
              <a:rPr lang="en-US" i="1" dirty="0"/>
              <a:t>foo.sh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First lines needs to be “</a:t>
            </a:r>
            <a:r>
              <a:rPr lang="en-US" i="1" dirty="0"/>
              <a:t>#!&lt;</a:t>
            </a:r>
            <a:r>
              <a:rPr lang="en-US" i="1" dirty="0" err="1"/>
              <a:t>pathToBash</a:t>
            </a:r>
            <a:r>
              <a:rPr lang="en-US" i="1" dirty="0"/>
              <a:t>&gt;</a:t>
            </a:r>
            <a:r>
              <a:rPr lang="en-US" dirty="0"/>
              <a:t>”, </a:t>
            </a:r>
            <a:r>
              <a:rPr lang="en-US" dirty="0" err="1"/>
              <a:t>eg</a:t>
            </a:r>
            <a:r>
              <a:rPr lang="en-US" dirty="0"/>
              <a:t> “</a:t>
            </a:r>
            <a:r>
              <a:rPr lang="en-US" i="1" dirty="0"/>
              <a:t>#!/</a:t>
            </a:r>
            <a:r>
              <a:rPr lang="en-US" i="1" dirty="0" err="1"/>
              <a:t>usr</a:t>
            </a:r>
            <a:r>
              <a:rPr lang="en-US" i="1" dirty="0"/>
              <a:t>/bin/bash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Then it can be executed from terminal like any other program</a:t>
            </a:r>
          </a:p>
        </p:txBody>
      </p:sp>
    </p:spTree>
    <p:extLst>
      <p:ext uri="{BB962C8B-B14F-4D97-AF65-F5344CB8AC3E}">
        <p14:creationId xmlns:p14="http://schemas.microsoft.com/office/powerpoint/2010/main" val="2874518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D759C2-9A4A-C84F-83F1-D833650AC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4214956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A2828-5938-3441-BC86-3D67C67E3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ED066-E1A5-EC41-BD0F-60D4CD8D3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874845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Tools</a:t>
            </a:r>
          </a:p>
        </p:txBody>
      </p:sp>
    </p:spTree>
    <p:extLst>
      <p:ext uri="{BB962C8B-B14F-4D97-AF65-F5344CB8AC3E}">
        <p14:creationId xmlns:p14="http://schemas.microsoft.com/office/powerpoint/2010/main" val="1333373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465" y="1825624"/>
            <a:ext cx="11524735" cy="4781121"/>
          </a:xfrm>
        </p:spPr>
        <p:txBody>
          <a:bodyPr/>
          <a:lstStyle/>
          <a:p>
            <a:r>
              <a:rPr lang="en-US" dirty="0"/>
              <a:t>Review/intro to Bash Terminal</a:t>
            </a:r>
          </a:p>
          <a:p>
            <a:r>
              <a:rPr lang="en-US" dirty="0"/>
              <a:t>Review/intro to Regular Expressions</a:t>
            </a:r>
          </a:p>
          <a:p>
            <a:r>
              <a:rPr lang="en-US" dirty="0"/>
              <a:t>Build tools: </a:t>
            </a:r>
            <a:r>
              <a:rPr lang="en-US" b="1" dirty="0"/>
              <a:t>YARN</a:t>
            </a:r>
            <a:r>
              <a:rPr lang="en-US" dirty="0"/>
              <a:t>, </a:t>
            </a:r>
            <a:r>
              <a:rPr lang="en-US" b="1" dirty="0" err="1"/>
              <a:t>WebPack</a:t>
            </a:r>
            <a:r>
              <a:rPr lang="en-US" dirty="0"/>
              <a:t> and </a:t>
            </a:r>
            <a:r>
              <a:rPr lang="en-US" b="1" dirty="0"/>
              <a:t>Babel</a:t>
            </a:r>
          </a:p>
          <a:p>
            <a:r>
              <a:rPr lang="en-US" dirty="0"/>
              <a:t>How to write test cases</a:t>
            </a:r>
          </a:p>
        </p:txBody>
      </p:sp>
    </p:spTree>
    <p:extLst>
      <p:ext uri="{BB962C8B-B14F-4D97-AF65-F5344CB8AC3E}">
        <p14:creationId xmlns:p14="http://schemas.microsoft.com/office/powerpoint/2010/main" val="1370664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YARN/NPM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825625"/>
            <a:ext cx="11591925" cy="49541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need to use </a:t>
            </a:r>
            <a:r>
              <a:rPr lang="en-US" i="1" dirty="0"/>
              <a:t>external libraries</a:t>
            </a:r>
            <a:r>
              <a:rPr lang="en-US" dirty="0"/>
              <a:t>, typically open-source</a:t>
            </a:r>
          </a:p>
          <a:p>
            <a:pPr lvl="1"/>
            <a:r>
              <a:rPr lang="en-US" dirty="0"/>
              <a:t>An important library we are going to use in the rest of the course is for example </a:t>
            </a:r>
            <a:r>
              <a:rPr lang="en-US" i="1" dirty="0"/>
              <a:t>React</a:t>
            </a:r>
          </a:p>
          <a:p>
            <a:r>
              <a:rPr lang="en-US" dirty="0"/>
              <a:t>Two main tools in JS: </a:t>
            </a:r>
            <a:r>
              <a:rPr lang="en-US" b="1" dirty="0"/>
              <a:t>YARN</a:t>
            </a:r>
            <a:r>
              <a:rPr lang="en-US" dirty="0"/>
              <a:t> and </a:t>
            </a:r>
            <a:r>
              <a:rPr lang="en-US" b="1" dirty="0"/>
              <a:t>NPM</a:t>
            </a:r>
          </a:p>
          <a:p>
            <a:r>
              <a:rPr lang="en-US" dirty="0"/>
              <a:t>Both </a:t>
            </a:r>
            <a:r>
              <a:rPr lang="en-US" b="1" dirty="0"/>
              <a:t>YARN</a:t>
            </a:r>
            <a:r>
              <a:rPr lang="en-US" dirty="0"/>
              <a:t> and </a:t>
            </a:r>
            <a:r>
              <a:rPr lang="en-US" b="1" dirty="0"/>
              <a:t>NPM</a:t>
            </a:r>
            <a:r>
              <a:rPr lang="en-US" dirty="0"/>
              <a:t> access the same dependency repository</a:t>
            </a:r>
          </a:p>
          <a:p>
            <a:r>
              <a:rPr lang="en-US" b="1" dirty="0"/>
              <a:t>YARN</a:t>
            </a:r>
            <a:r>
              <a:rPr lang="en-US" dirty="0"/>
              <a:t> tends to be better, with new features coming earlier</a:t>
            </a:r>
          </a:p>
          <a:p>
            <a:r>
              <a:rPr lang="en-US" dirty="0"/>
              <a:t>We will use it from terminal</a:t>
            </a:r>
          </a:p>
          <a:p>
            <a:r>
              <a:rPr lang="en-US" dirty="0"/>
              <a:t>As </a:t>
            </a:r>
            <a:r>
              <a:rPr lang="en-US" b="1" dirty="0"/>
              <a:t>YARN</a:t>
            </a:r>
            <a:r>
              <a:rPr lang="en-US" dirty="0"/>
              <a:t> executes JS code, we need a runtime for it: that is the reason why you also need to install </a:t>
            </a:r>
            <a:r>
              <a:rPr lang="en-US" b="1" dirty="0" err="1"/>
              <a:t>NodeJS</a:t>
            </a:r>
            <a:endParaRPr lang="en-US" b="1" dirty="0"/>
          </a:p>
          <a:p>
            <a:pPr lvl="1"/>
            <a:r>
              <a:rPr lang="en-US" dirty="0"/>
              <a:t>not going to start a build tool inside a browser…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657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031" y="3931507"/>
            <a:ext cx="10515600" cy="283505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yarn </a:t>
            </a:r>
            <a:r>
              <a:rPr lang="en-US" b="1" dirty="0" err="1"/>
              <a:t>init</a:t>
            </a:r>
            <a:r>
              <a:rPr lang="en-US" b="1" dirty="0"/>
              <a:t> –y</a:t>
            </a:r>
          </a:p>
          <a:p>
            <a:pPr lvl="1"/>
            <a:r>
              <a:rPr lang="en-US" dirty="0"/>
              <a:t>create a new </a:t>
            </a:r>
            <a:r>
              <a:rPr lang="en-US" i="1" dirty="0" err="1"/>
              <a:t>package.json</a:t>
            </a:r>
            <a:r>
              <a:rPr lang="en-US" dirty="0"/>
              <a:t> in current folder, needed when starting new project</a:t>
            </a:r>
          </a:p>
          <a:p>
            <a:r>
              <a:rPr lang="en-US" b="1" dirty="0"/>
              <a:t>yarn install </a:t>
            </a:r>
          </a:p>
          <a:p>
            <a:pPr lvl="1"/>
            <a:r>
              <a:rPr lang="en-US" dirty="0"/>
              <a:t>download and install in “</a:t>
            </a:r>
            <a:r>
              <a:rPr lang="en-US" i="1" dirty="0" err="1"/>
              <a:t>node_modules</a:t>
            </a:r>
            <a:r>
              <a:rPr lang="en-US" dirty="0"/>
              <a:t>” folder all the dependencies declared in </a:t>
            </a:r>
            <a:r>
              <a:rPr lang="en-US" i="1" dirty="0" err="1"/>
              <a:t>package.json</a:t>
            </a:r>
            <a:endParaRPr lang="en-US" i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31" y="94753"/>
            <a:ext cx="9093654" cy="368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25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package.json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5624"/>
            <a:ext cx="11155680" cy="4902836"/>
          </a:xfrm>
        </p:spPr>
        <p:txBody>
          <a:bodyPr/>
          <a:lstStyle/>
          <a:p>
            <a:r>
              <a:rPr lang="en-US" dirty="0"/>
              <a:t>Main configuration file for the project</a:t>
            </a:r>
          </a:p>
          <a:p>
            <a:r>
              <a:rPr lang="en-US" dirty="0"/>
              <a:t>Similar to </a:t>
            </a:r>
            <a:r>
              <a:rPr lang="en-US" i="1" dirty="0"/>
              <a:t>pom.xml</a:t>
            </a:r>
            <a:r>
              <a:rPr lang="en-US" dirty="0"/>
              <a:t> in Maven Java projects</a:t>
            </a:r>
          </a:p>
          <a:p>
            <a:r>
              <a:rPr lang="en-US" dirty="0"/>
              <a:t>Three main parts you need to care about:</a:t>
            </a:r>
          </a:p>
          <a:p>
            <a:pPr lvl="1"/>
            <a:r>
              <a:rPr lang="en-US" b="1" dirty="0"/>
              <a:t>scripts</a:t>
            </a:r>
            <a:r>
              <a:rPr lang="en-US" dirty="0"/>
              <a:t>: executable commands from YARN. </a:t>
            </a:r>
            <a:r>
              <a:rPr lang="en-US" dirty="0" err="1"/>
              <a:t>Eg</a:t>
            </a:r>
            <a:r>
              <a:rPr lang="en-US" dirty="0"/>
              <a:t>, to build or run the app</a:t>
            </a:r>
          </a:p>
          <a:p>
            <a:pPr lvl="1"/>
            <a:r>
              <a:rPr lang="en-US" b="1" dirty="0"/>
              <a:t>dependencies</a:t>
            </a:r>
            <a:r>
              <a:rPr lang="en-US" dirty="0"/>
              <a:t>: dependencies used in the project</a:t>
            </a:r>
          </a:p>
          <a:p>
            <a:pPr lvl="1"/>
            <a:r>
              <a:rPr lang="en-US" b="1" dirty="0" err="1"/>
              <a:t>devDependencies</a:t>
            </a:r>
            <a:r>
              <a:rPr lang="en-US" dirty="0"/>
              <a:t>: dependencies only used during development, but not being part of the final app (</a:t>
            </a:r>
            <a:r>
              <a:rPr lang="en-US" dirty="0" err="1"/>
              <a:t>eg</a:t>
            </a:r>
            <a:r>
              <a:rPr lang="en-US" dirty="0"/>
              <a:t>, we will see </a:t>
            </a:r>
            <a:r>
              <a:rPr lang="en-US" i="1" dirty="0" err="1"/>
              <a:t>WebPack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64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for Configuration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611" y="1825625"/>
            <a:ext cx="11689492" cy="4351338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&lt;rant&gt;</a:t>
            </a:r>
          </a:p>
          <a:p>
            <a:pPr marL="0" indent="0">
              <a:buNone/>
            </a:pPr>
            <a:r>
              <a:rPr lang="en-US" dirty="0"/>
              <a:t>JSON as format for configuration files is simply </a:t>
            </a:r>
            <a:r>
              <a:rPr lang="en-US" b="1" dirty="0"/>
              <a:t>awful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For example, you cannot have comments…</a:t>
            </a:r>
          </a:p>
          <a:p>
            <a:pPr marL="0" indent="0">
              <a:buNone/>
            </a:pPr>
            <a:r>
              <a:rPr lang="en-US" dirty="0"/>
              <a:t>NPM is not better, as uses exactly the same </a:t>
            </a:r>
            <a:r>
              <a:rPr lang="en-US" i="1" dirty="0" err="1"/>
              <a:t>package.json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&lt;/rant&gt;</a:t>
            </a:r>
          </a:p>
        </p:txBody>
      </p:sp>
    </p:spTree>
    <p:extLst>
      <p:ext uri="{BB962C8B-B14F-4D97-AF65-F5344CB8AC3E}">
        <p14:creationId xmlns:p14="http://schemas.microsoft.com/office/powerpoint/2010/main" val="49604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yarn.lock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561" y="1825625"/>
            <a:ext cx="11730681" cy="48470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Once you install the dependencies, you will see that YARN does create a </a:t>
            </a:r>
            <a:r>
              <a:rPr lang="en-US" i="1" dirty="0" err="1"/>
              <a:t>yarn.lock</a:t>
            </a:r>
            <a:r>
              <a:rPr lang="en-US" dirty="0"/>
              <a:t> file</a:t>
            </a:r>
          </a:p>
          <a:p>
            <a:r>
              <a:rPr lang="en-US" dirty="0"/>
              <a:t>Dependencies need to define which version to use, </a:t>
            </a:r>
            <a:r>
              <a:rPr lang="en-US" dirty="0" err="1"/>
              <a:t>eg</a:t>
            </a:r>
            <a:r>
              <a:rPr lang="en-US" dirty="0"/>
              <a:t> 1.0.2</a:t>
            </a:r>
          </a:p>
          <a:p>
            <a:r>
              <a:rPr lang="en-US" dirty="0"/>
              <a:t>You can use caret </a:t>
            </a:r>
            <a:r>
              <a:rPr lang="en-US" b="1" dirty="0"/>
              <a:t>^</a:t>
            </a:r>
            <a:r>
              <a:rPr lang="en-US" dirty="0"/>
              <a:t> to represent the most recent major version </a:t>
            </a:r>
          </a:p>
          <a:p>
            <a:pPr lvl="1"/>
            <a:r>
              <a:rPr lang="en-US" dirty="0"/>
              <a:t>e.g., </a:t>
            </a:r>
            <a:r>
              <a:rPr lang="en-US" b="1" dirty="0"/>
              <a:t>^1.0.2</a:t>
            </a:r>
            <a:r>
              <a:rPr lang="en-US" dirty="0"/>
              <a:t>  will match </a:t>
            </a:r>
            <a:r>
              <a:rPr lang="en-US" b="1" dirty="0"/>
              <a:t>^1.4.1</a:t>
            </a:r>
            <a:r>
              <a:rPr lang="en-US" dirty="0"/>
              <a:t>, but not </a:t>
            </a:r>
            <a:r>
              <a:rPr lang="en-US" b="1" dirty="0"/>
              <a:t>2.0.0</a:t>
            </a:r>
          </a:p>
          <a:p>
            <a:r>
              <a:rPr lang="en-US" i="1" dirty="0" err="1"/>
              <a:t>yarn.lock</a:t>
            </a:r>
            <a:r>
              <a:rPr lang="en-US" dirty="0"/>
              <a:t> just tells YARN to use the exact same versions of the libraries when such file was created</a:t>
            </a:r>
          </a:p>
          <a:p>
            <a:pPr lvl="1"/>
            <a:r>
              <a:rPr lang="en-US" dirty="0"/>
              <a:t>extremely important when working in a team, and new minor updates break backward compatibility or introduce new regression bugs</a:t>
            </a:r>
          </a:p>
          <a:p>
            <a:pPr lvl="1"/>
            <a:r>
              <a:rPr lang="en-US" dirty="0"/>
              <a:t>even if you fix a version X of a dependency, this could use other third-dependencies with </a:t>
            </a:r>
            <a:r>
              <a:rPr lang="en-US" b="1" dirty="0"/>
              <a:t>^</a:t>
            </a:r>
            <a:r>
              <a:rPr lang="en-US" dirty="0"/>
              <a:t>, and so </a:t>
            </a:r>
            <a:r>
              <a:rPr lang="en-US" i="1" dirty="0" err="1"/>
              <a:t>yarn.lock</a:t>
            </a:r>
            <a:r>
              <a:rPr lang="en-US" i="1" dirty="0"/>
              <a:t> </a:t>
            </a:r>
            <a:r>
              <a:rPr lang="en-US" dirty="0"/>
              <a:t>becomes essential</a:t>
            </a:r>
          </a:p>
        </p:txBody>
      </p:sp>
    </p:spTree>
    <p:extLst>
      <p:ext uri="{BB962C8B-B14F-4D97-AF65-F5344CB8AC3E}">
        <p14:creationId xmlns:p14="http://schemas.microsoft.com/office/powerpoint/2010/main" val="996640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WebPack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265" y="1825624"/>
            <a:ext cx="11592697" cy="4698743"/>
          </a:xfrm>
        </p:spPr>
        <p:txBody>
          <a:bodyPr/>
          <a:lstStyle/>
          <a:p>
            <a:r>
              <a:rPr lang="en-US" dirty="0"/>
              <a:t>Downloading dependencies is not enough</a:t>
            </a:r>
          </a:p>
          <a:p>
            <a:r>
              <a:rPr lang="en-US" dirty="0"/>
              <a:t>Such dependencies need to be accessed by the HTML pages</a:t>
            </a:r>
          </a:p>
          <a:p>
            <a:r>
              <a:rPr lang="en-US" dirty="0"/>
              <a:t>Might be cumbersome to update HTML files for each dependency, for each different version</a:t>
            </a:r>
          </a:p>
          <a:p>
            <a:r>
              <a:rPr lang="en-US" dirty="0"/>
              <a:t>Furthermore, we might only need a small set of functions from a specific library</a:t>
            </a:r>
          </a:p>
          <a:p>
            <a:r>
              <a:rPr lang="en-US" dirty="0"/>
              <a:t>Solution: </a:t>
            </a:r>
            <a:r>
              <a:rPr lang="en-US" i="1" dirty="0"/>
              <a:t>bundling</a:t>
            </a:r>
            <a:r>
              <a:rPr lang="en-US" dirty="0"/>
              <a:t> with </a:t>
            </a:r>
            <a:r>
              <a:rPr lang="en-US" b="1" dirty="0" err="1"/>
              <a:t>WebPack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4245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231" y="1589904"/>
            <a:ext cx="10305535" cy="5880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the end, we get a </a:t>
            </a:r>
            <a:r>
              <a:rPr lang="en-US" i="1" dirty="0"/>
              <a:t>single</a:t>
            </a:r>
            <a:r>
              <a:rPr lang="en-US" dirty="0"/>
              <a:t> JS file</a:t>
            </a:r>
            <a:endParaRPr lang="en-US" i="1" dirty="0"/>
          </a:p>
        </p:txBody>
      </p:sp>
      <p:sp>
        <p:nvSpPr>
          <p:cNvPr id="4" name="Rounded Rectangle 3"/>
          <p:cNvSpPr/>
          <p:nvPr/>
        </p:nvSpPr>
        <p:spPr>
          <a:xfrm>
            <a:off x="2092410" y="2644346"/>
            <a:ext cx="1573427" cy="1342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Your JS files:</a:t>
            </a:r>
          </a:p>
          <a:p>
            <a:r>
              <a:rPr lang="en-US" dirty="0"/>
              <a:t>foo.js</a:t>
            </a:r>
          </a:p>
          <a:p>
            <a:r>
              <a:rPr lang="en-US" dirty="0"/>
              <a:t>bar.js</a:t>
            </a:r>
          </a:p>
          <a:p>
            <a:r>
              <a:rPr lang="en-US" dirty="0"/>
              <a:t>whatever.js</a:t>
            </a:r>
          </a:p>
          <a:p>
            <a:r>
              <a:rPr lang="en-US" dirty="0"/>
              <a:t>etc.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45276" y="5041556"/>
            <a:ext cx="2067697" cy="1441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Your libraries:</a:t>
            </a:r>
          </a:p>
          <a:p>
            <a:r>
              <a:rPr lang="en-US" dirty="0" err="1"/>
              <a:t>lodash</a:t>
            </a:r>
            <a:endParaRPr lang="en-US" dirty="0"/>
          </a:p>
          <a:p>
            <a:r>
              <a:rPr lang="en-US" dirty="0"/>
              <a:t>react</a:t>
            </a:r>
          </a:p>
          <a:p>
            <a:r>
              <a:rPr lang="en-US" dirty="0"/>
              <a:t>react-router</a:t>
            </a:r>
          </a:p>
          <a:p>
            <a:r>
              <a:rPr lang="en-US" dirty="0" err="1"/>
              <a:t>etc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255740" y="3987114"/>
            <a:ext cx="1680519" cy="105444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WebPack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526162" y="4221947"/>
            <a:ext cx="1747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bundle.js</a:t>
            </a:r>
          </a:p>
        </p:txBody>
      </p:sp>
      <p:sp>
        <p:nvSpPr>
          <p:cNvPr id="8" name="Right Arrow 7"/>
          <p:cNvSpPr/>
          <p:nvPr/>
        </p:nvSpPr>
        <p:spPr>
          <a:xfrm rot="1447483">
            <a:off x="3842342" y="3495355"/>
            <a:ext cx="139024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9243129">
            <a:off x="3938002" y="5177502"/>
            <a:ext cx="129833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300618" y="427201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46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934"/>
            <a:ext cx="10515600" cy="1325563"/>
          </a:xfrm>
        </p:spPr>
        <p:txBody>
          <a:bodyPr/>
          <a:lstStyle/>
          <a:p>
            <a:r>
              <a:rPr lang="en-US" dirty="0"/>
              <a:t>Configuring </a:t>
            </a:r>
            <a:r>
              <a:rPr lang="en-US" i="1" dirty="0" err="1"/>
              <a:t>WebPack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854" y="1565190"/>
            <a:ext cx="11936627" cy="21418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Needs to be installed and called with YARN from </a:t>
            </a:r>
            <a:r>
              <a:rPr lang="en-US" i="1" dirty="0" err="1"/>
              <a:t>package.json</a:t>
            </a:r>
            <a:endParaRPr lang="en-US" i="1" dirty="0"/>
          </a:p>
          <a:p>
            <a:r>
              <a:rPr lang="en-US" i="1" dirty="0" err="1"/>
              <a:t>webpack</a:t>
            </a:r>
            <a:r>
              <a:rPr lang="en-US" i="1" dirty="0"/>
              <a:t>-dev-server</a:t>
            </a:r>
            <a:r>
              <a:rPr lang="en-US" dirty="0"/>
              <a:t> is a useful tool that starts a HTTP server with hot-reloading 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, if you modify your JS files, it automatically re-bundle them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9555" y="3920549"/>
            <a:ext cx="10453817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"scripts"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"dev"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-dev-server --open --mode development"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"build"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--mode production"</a:t>
            </a:r>
            <a:b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660E7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devDependencies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"^4.16.5"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-cli"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"^3.1.0"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-dev-server"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"^3.1.5"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544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webpack.config.js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085" y="1825625"/>
            <a:ext cx="11738919" cy="4789359"/>
          </a:xfrm>
        </p:spPr>
        <p:txBody>
          <a:bodyPr/>
          <a:lstStyle/>
          <a:p>
            <a:r>
              <a:rPr lang="en-US" dirty="0"/>
              <a:t>Besides being called from </a:t>
            </a:r>
            <a:r>
              <a:rPr lang="en-US" i="1" dirty="0" err="1"/>
              <a:t>package.json</a:t>
            </a:r>
            <a:r>
              <a:rPr lang="en-US" dirty="0"/>
              <a:t>, WP also needs its own configurations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name of the file to create, and which directory to save it into</a:t>
            </a:r>
          </a:p>
          <a:p>
            <a:r>
              <a:rPr lang="en-US" dirty="0"/>
              <a:t>Configuration done in a JavaScript file</a:t>
            </a:r>
          </a:p>
        </p:txBody>
      </p:sp>
    </p:spTree>
    <p:extLst>
      <p:ext uri="{BB962C8B-B14F-4D97-AF65-F5344CB8AC3E}">
        <p14:creationId xmlns:p14="http://schemas.microsoft.com/office/powerpoint/2010/main" val="439023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Code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324" y="1825624"/>
            <a:ext cx="11681254" cy="479759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Bundling is not enough, might need to do </a:t>
            </a:r>
            <a:r>
              <a:rPr lang="en-US" i="1" dirty="0"/>
              <a:t>transformations</a:t>
            </a:r>
          </a:p>
          <a:p>
            <a:r>
              <a:rPr lang="en-US" dirty="0"/>
              <a:t>Support other languages: </a:t>
            </a:r>
            <a:r>
              <a:rPr lang="en-US" i="1" dirty="0" err="1"/>
              <a:t>TypeScript</a:t>
            </a:r>
            <a:r>
              <a:rPr lang="en-US" dirty="0"/>
              <a:t> and </a:t>
            </a:r>
            <a:r>
              <a:rPr lang="en-US" b="1" dirty="0"/>
              <a:t>JSX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which are not natively supported by browsers, which only deal with JS</a:t>
            </a:r>
          </a:p>
          <a:p>
            <a:pPr lvl="1"/>
            <a:r>
              <a:rPr lang="en-US" dirty="0"/>
              <a:t>JSX will be essential when dealing with </a:t>
            </a:r>
            <a:r>
              <a:rPr lang="en-US" i="1" dirty="0"/>
              <a:t>React</a:t>
            </a:r>
          </a:p>
          <a:p>
            <a:r>
              <a:rPr lang="en-US" dirty="0"/>
              <a:t>Support old browsers: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transform code using new JS features (</a:t>
            </a:r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i="1" dirty="0" err="1"/>
              <a:t>async</a:t>
            </a:r>
            <a:r>
              <a:rPr lang="en-US" i="1" dirty="0"/>
              <a:t>/await</a:t>
            </a:r>
            <a:r>
              <a:rPr lang="en-US" dirty="0"/>
              <a:t>) into equivalent, valid old JS </a:t>
            </a:r>
          </a:p>
          <a:p>
            <a:r>
              <a:rPr lang="en-US" dirty="0" err="1"/>
              <a:t>Minification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remove comments and empty spaces from JS files to decrease their size, needed to make their download faster</a:t>
            </a:r>
          </a:p>
          <a:p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833922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280" y="2886383"/>
            <a:ext cx="10515600" cy="1325563"/>
          </a:xfrm>
        </p:spPr>
        <p:txBody>
          <a:bodyPr/>
          <a:lstStyle/>
          <a:p>
            <a:r>
              <a:rPr lang="en-US" dirty="0"/>
              <a:t>Bash</a:t>
            </a:r>
          </a:p>
        </p:txBody>
      </p:sp>
    </p:spTree>
    <p:extLst>
      <p:ext uri="{BB962C8B-B14F-4D97-AF65-F5344CB8AC3E}">
        <p14:creationId xmlns:p14="http://schemas.microsoft.com/office/powerpoint/2010/main" val="2344349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Babel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825624"/>
            <a:ext cx="11648303" cy="4772883"/>
          </a:xfrm>
        </p:spPr>
        <p:txBody>
          <a:bodyPr/>
          <a:lstStyle/>
          <a:p>
            <a:r>
              <a:rPr lang="en-US" b="1" dirty="0"/>
              <a:t>Babel</a:t>
            </a:r>
            <a:r>
              <a:rPr lang="en-US" dirty="0"/>
              <a:t> is the main tool to make JS transformations</a:t>
            </a:r>
          </a:p>
          <a:p>
            <a:r>
              <a:rPr lang="en-US" dirty="0"/>
              <a:t>Need to be installed and configured from </a:t>
            </a:r>
            <a:r>
              <a:rPr lang="en-US" i="1" dirty="0" err="1"/>
              <a:t>package.json</a:t>
            </a:r>
            <a:endParaRPr lang="en-US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BC9F7E-6FD2-9B4C-94EA-4C339EED2E3C}"/>
              </a:ext>
            </a:extLst>
          </p:cNvPr>
          <p:cNvSpPr/>
          <p:nvPr/>
        </p:nvSpPr>
        <p:spPr>
          <a:xfrm>
            <a:off x="531222" y="3133793"/>
            <a:ext cx="91962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2400" b="1" dirty="0">
                <a:solidFill>
                  <a:srgbClr val="660E7A"/>
                </a:solidFill>
              </a:rPr>
              <a:t>"babel"</a:t>
            </a:r>
            <a:r>
              <a:rPr lang="nb-NO" sz="2400" dirty="0"/>
              <a:t>: {</a:t>
            </a:r>
            <a:br>
              <a:rPr lang="nb-NO" sz="2400" dirty="0"/>
            </a:br>
            <a:r>
              <a:rPr lang="nb-NO" sz="2400" dirty="0"/>
              <a:t>    </a:t>
            </a:r>
            <a:r>
              <a:rPr lang="nb-NO" sz="2400" b="1" dirty="0">
                <a:solidFill>
                  <a:srgbClr val="660E7A"/>
                </a:solidFill>
              </a:rPr>
              <a:t>"</a:t>
            </a:r>
            <a:r>
              <a:rPr lang="nb-NO" sz="2400" b="1" dirty="0" err="1">
                <a:solidFill>
                  <a:srgbClr val="660E7A"/>
                </a:solidFill>
              </a:rPr>
              <a:t>presets</a:t>
            </a:r>
            <a:r>
              <a:rPr lang="nb-NO" sz="2400" b="1" dirty="0">
                <a:solidFill>
                  <a:srgbClr val="660E7A"/>
                </a:solidFill>
              </a:rPr>
              <a:t>"</a:t>
            </a:r>
            <a:r>
              <a:rPr lang="nb-NO" sz="2400" dirty="0"/>
              <a:t>: [</a:t>
            </a:r>
            <a:br>
              <a:rPr lang="nb-NO" sz="2400" dirty="0"/>
            </a:br>
            <a:r>
              <a:rPr lang="nb-NO" sz="2400" dirty="0"/>
              <a:t>        </a:t>
            </a:r>
            <a:r>
              <a:rPr lang="nb-NO" sz="2400" b="1" dirty="0">
                <a:solidFill>
                  <a:srgbClr val="008000"/>
                </a:solidFill>
              </a:rPr>
              <a:t>"@babel/</a:t>
            </a:r>
            <a:r>
              <a:rPr lang="nb-NO" sz="2400" b="1" dirty="0" err="1">
                <a:solidFill>
                  <a:srgbClr val="008000"/>
                </a:solidFill>
              </a:rPr>
              <a:t>env</a:t>
            </a:r>
            <a:r>
              <a:rPr lang="nb-NO" sz="2400" b="1" dirty="0">
                <a:solidFill>
                  <a:srgbClr val="008000"/>
                </a:solidFill>
              </a:rPr>
              <a:t>"</a:t>
            </a:r>
            <a:br>
              <a:rPr lang="nb-NO" sz="2400" b="1" dirty="0">
                <a:solidFill>
                  <a:srgbClr val="008000"/>
                </a:solidFill>
              </a:rPr>
            </a:br>
            <a:r>
              <a:rPr lang="nb-NO" sz="2400" b="1" dirty="0">
                <a:solidFill>
                  <a:srgbClr val="008000"/>
                </a:solidFill>
              </a:rPr>
              <a:t>    </a:t>
            </a:r>
            <a:r>
              <a:rPr lang="nb-NO" sz="2400" dirty="0"/>
              <a:t>]</a:t>
            </a:r>
            <a:br>
              <a:rPr lang="nb-NO" sz="2400" dirty="0"/>
            </a:br>
            <a:r>
              <a:rPr lang="nb-NO" sz="2400" dirty="0"/>
              <a:t>}, </a:t>
            </a:r>
            <a:br>
              <a:rPr lang="nb-NO" sz="2400" dirty="0"/>
            </a:br>
            <a:r>
              <a:rPr lang="nb-NO" sz="2400" b="1" dirty="0">
                <a:solidFill>
                  <a:srgbClr val="660E7A"/>
                </a:solidFill>
              </a:rPr>
              <a:t>"</a:t>
            </a:r>
            <a:r>
              <a:rPr lang="nb-NO" sz="2400" b="1" dirty="0" err="1">
                <a:solidFill>
                  <a:srgbClr val="660E7A"/>
                </a:solidFill>
              </a:rPr>
              <a:t>devDependencies</a:t>
            </a:r>
            <a:r>
              <a:rPr lang="nb-NO" sz="2400" b="1" dirty="0">
                <a:solidFill>
                  <a:srgbClr val="660E7A"/>
                </a:solidFill>
              </a:rPr>
              <a:t>"</a:t>
            </a:r>
            <a:r>
              <a:rPr lang="nb-NO" sz="2400" dirty="0"/>
              <a:t>: {</a:t>
            </a:r>
            <a:br>
              <a:rPr lang="nb-NO" sz="2400" dirty="0"/>
            </a:br>
            <a:r>
              <a:rPr lang="nb-NO" sz="2400" dirty="0"/>
              <a:t>    </a:t>
            </a:r>
            <a:r>
              <a:rPr lang="nb-NO" sz="2400" b="1" dirty="0">
                <a:solidFill>
                  <a:srgbClr val="660E7A"/>
                </a:solidFill>
              </a:rPr>
              <a:t>"@babel/cli"</a:t>
            </a:r>
            <a:r>
              <a:rPr lang="nb-NO" sz="2400" dirty="0"/>
              <a:t>: </a:t>
            </a:r>
            <a:r>
              <a:rPr lang="nb-NO" sz="2400" b="1" dirty="0">
                <a:solidFill>
                  <a:srgbClr val="008000"/>
                </a:solidFill>
              </a:rPr>
              <a:t>"7.7.4"</a:t>
            </a:r>
            <a:r>
              <a:rPr lang="nb-NO" sz="2400" dirty="0"/>
              <a:t>, </a:t>
            </a:r>
            <a:br>
              <a:rPr lang="nb-NO" sz="2400" dirty="0"/>
            </a:br>
            <a:r>
              <a:rPr lang="nb-NO" sz="2400" dirty="0"/>
              <a:t>    </a:t>
            </a:r>
            <a:r>
              <a:rPr lang="nb-NO" sz="2400" b="1" dirty="0">
                <a:solidFill>
                  <a:srgbClr val="660E7A"/>
                </a:solidFill>
              </a:rPr>
              <a:t>"@babel/</a:t>
            </a:r>
            <a:r>
              <a:rPr lang="nb-NO" sz="2400" b="1" dirty="0" err="1">
                <a:solidFill>
                  <a:srgbClr val="660E7A"/>
                </a:solidFill>
              </a:rPr>
              <a:t>core</a:t>
            </a:r>
            <a:r>
              <a:rPr lang="nb-NO" sz="2400" b="1" dirty="0">
                <a:solidFill>
                  <a:srgbClr val="660E7A"/>
                </a:solidFill>
              </a:rPr>
              <a:t>"</a:t>
            </a:r>
            <a:r>
              <a:rPr lang="nb-NO" sz="2400" dirty="0"/>
              <a:t>: </a:t>
            </a:r>
            <a:r>
              <a:rPr lang="nb-NO" sz="2400" b="1" dirty="0">
                <a:solidFill>
                  <a:srgbClr val="008000"/>
                </a:solidFill>
              </a:rPr>
              <a:t>"7.7.4"</a:t>
            </a:r>
            <a:r>
              <a:rPr lang="nb-NO" sz="2400" dirty="0"/>
              <a:t>, </a:t>
            </a:r>
            <a:br>
              <a:rPr lang="nb-NO" sz="2400" dirty="0"/>
            </a:br>
            <a:r>
              <a:rPr lang="nb-NO" sz="2400" dirty="0"/>
              <a:t>    </a:t>
            </a:r>
            <a:r>
              <a:rPr lang="nb-NO" sz="2400" b="1" dirty="0">
                <a:solidFill>
                  <a:srgbClr val="660E7A"/>
                </a:solidFill>
              </a:rPr>
              <a:t>"@babel/</a:t>
            </a:r>
            <a:r>
              <a:rPr lang="nb-NO" sz="2400" b="1" dirty="0" err="1">
                <a:solidFill>
                  <a:srgbClr val="660E7A"/>
                </a:solidFill>
              </a:rPr>
              <a:t>preset-env</a:t>
            </a:r>
            <a:r>
              <a:rPr lang="nb-NO" sz="2400" b="1" dirty="0">
                <a:solidFill>
                  <a:srgbClr val="660E7A"/>
                </a:solidFill>
              </a:rPr>
              <a:t>"</a:t>
            </a:r>
            <a:r>
              <a:rPr lang="nb-NO" sz="2400" dirty="0"/>
              <a:t>: </a:t>
            </a:r>
            <a:r>
              <a:rPr lang="nb-NO" sz="2400" b="1" dirty="0">
                <a:solidFill>
                  <a:srgbClr val="008000"/>
                </a:solidFill>
              </a:rPr>
              <a:t>"7.7.4"</a:t>
            </a:r>
            <a:r>
              <a:rPr lang="nb-NO" sz="2400" dirty="0"/>
              <a:t>, </a:t>
            </a:r>
            <a:br>
              <a:rPr lang="nb-NO" sz="2400" dirty="0"/>
            </a:br>
            <a:r>
              <a:rPr lang="nb-NO" sz="2400" dirty="0"/>
              <a:t>    </a:t>
            </a:r>
            <a:r>
              <a:rPr lang="nb-NO" sz="2400" b="1" dirty="0">
                <a:solidFill>
                  <a:srgbClr val="660E7A"/>
                </a:solidFill>
              </a:rPr>
              <a:t>"babel-jest"</a:t>
            </a:r>
            <a:r>
              <a:rPr lang="nb-NO" sz="2400" dirty="0"/>
              <a:t>: </a:t>
            </a:r>
            <a:r>
              <a:rPr lang="nb-NO" sz="2400" b="1" dirty="0">
                <a:solidFill>
                  <a:srgbClr val="008000"/>
                </a:solidFill>
              </a:rPr>
              <a:t>"24.9.0"</a:t>
            </a:r>
            <a:r>
              <a:rPr lang="nb-NO" sz="2400" dirty="0"/>
              <a:t>,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0479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0496217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5624"/>
            <a:ext cx="11673016" cy="4855261"/>
          </a:xfrm>
        </p:spPr>
        <p:txBody>
          <a:bodyPr/>
          <a:lstStyle/>
          <a:p>
            <a:r>
              <a:rPr lang="en-US" dirty="0"/>
              <a:t>To check the correctness of a program, writing test cases is very important</a:t>
            </a:r>
          </a:p>
          <a:p>
            <a:r>
              <a:rPr lang="en-US" dirty="0"/>
              <a:t>For </a:t>
            </a:r>
            <a:r>
              <a:rPr lang="en-US" i="1" dirty="0"/>
              <a:t>dynamically typed</a:t>
            </a:r>
            <a:r>
              <a:rPr lang="en-US" dirty="0"/>
              <a:t> language, is even more important</a:t>
            </a:r>
          </a:p>
          <a:p>
            <a:pPr lvl="1"/>
            <a:r>
              <a:rPr lang="en-US" dirty="0"/>
              <a:t>as you lose a lot of warnings and checks from a compiler</a:t>
            </a:r>
          </a:p>
          <a:p>
            <a:r>
              <a:rPr lang="en-US" dirty="0"/>
              <a:t>Different libraries in JS for testing, but we will use </a:t>
            </a:r>
            <a:r>
              <a:rPr lang="en-US" b="1" dirty="0"/>
              <a:t>Jest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which is one of the most popular</a:t>
            </a:r>
          </a:p>
        </p:txBody>
      </p:sp>
    </p:spTree>
    <p:extLst>
      <p:ext uri="{BB962C8B-B14F-4D97-AF65-F5344CB8AC3E}">
        <p14:creationId xmlns:p14="http://schemas.microsoft.com/office/powerpoint/2010/main" val="17528662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</a:t>
            </a:r>
            <a:r>
              <a:rPr lang="en-US" i="1" dirty="0"/>
              <a:t>Jest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31" y="1825625"/>
            <a:ext cx="11331765" cy="1255326"/>
          </a:xfrm>
        </p:spPr>
        <p:txBody>
          <a:bodyPr/>
          <a:lstStyle/>
          <a:p>
            <a:r>
              <a:rPr lang="en-US" dirty="0"/>
              <a:t>Need entry in </a:t>
            </a:r>
            <a:r>
              <a:rPr lang="en-US" b="1" dirty="0"/>
              <a:t>scripts</a:t>
            </a:r>
            <a:r>
              <a:rPr lang="en-US" dirty="0"/>
              <a:t> to start it</a:t>
            </a:r>
          </a:p>
          <a:p>
            <a:r>
              <a:rPr lang="en-US" dirty="0"/>
              <a:t>Need extra configurations to find out where the tests are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4801" y="3694239"/>
            <a:ext cx="7768280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"scripts"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"jest --coverage"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"jest"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testRegex</a:t>
            </a:r>
            <a:r>
              <a:rPr lang="en-US" altLang="en-US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"tests/.*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.(</a:t>
            </a:r>
            <a:r>
              <a:rPr lang="en-US" alt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js|jsx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)$"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collectCoverageFrom</a:t>
            </a:r>
            <a:r>
              <a:rPr lang="en-US" altLang="en-US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/**.(</a:t>
            </a:r>
            <a:r>
              <a:rPr lang="en-US" alt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js|jsx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)"</a:t>
            </a:r>
            <a:b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7355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</a:t>
            </a:r>
            <a:r>
              <a:rPr lang="en-US" i="1" dirty="0"/>
              <a:t>Babel</a:t>
            </a:r>
            <a:r>
              <a:rPr lang="en-US" dirty="0"/>
              <a:t> for </a:t>
            </a:r>
            <a:r>
              <a:rPr lang="en-US" i="1" dirty="0"/>
              <a:t>Jest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5625"/>
            <a:ext cx="11689492" cy="4822310"/>
          </a:xfrm>
        </p:spPr>
        <p:txBody>
          <a:bodyPr/>
          <a:lstStyle/>
          <a:p>
            <a:r>
              <a:rPr lang="en-US" dirty="0"/>
              <a:t>JS code running in browser</a:t>
            </a:r>
          </a:p>
          <a:p>
            <a:r>
              <a:rPr lang="en-US" dirty="0"/>
              <a:t>But where are the tests run? We need a JS runtime: </a:t>
            </a:r>
            <a:r>
              <a:rPr lang="en-US" i="1" dirty="0" err="1"/>
              <a:t>NodeJS</a:t>
            </a:r>
            <a:endParaRPr lang="en-US" b="1" i="1" dirty="0"/>
          </a:p>
          <a:p>
            <a:r>
              <a:rPr lang="en-US" dirty="0"/>
              <a:t>But </a:t>
            </a:r>
            <a:r>
              <a:rPr lang="en-US" i="1" dirty="0"/>
              <a:t>frontend</a:t>
            </a:r>
            <a:r>
              <a:rPr lang="en-US" dirty="0"/>
              <a:t> code might not be directly executed on  </a:t>
            </a:r>
            <a:r>
              <a:rPr lang="en-US" i="1" dirty="0" err="1"/>
              <a:t>NodeJS</a:t>
            </a:r>
            <a:endParaRPr lang="en-US" i="1" dirty="0"/>
          </a:p>
          <a:p>
            <a:pPr lvl="1"/>
            <a:r>
              <a:rPr lang="en-US" dirty="0" err="1"/>
              <a:t>eg</a:t>
            </a:r>
            <a:r>
              <a:rPr lang="en-US" dirty="0"/>
              <a:t>, different ways to handle JS </a:t>
            </a:r>
            <a:r>
              <a:rPr lang="en-US" i="1" dirty="0"/>
              <a:t>modules</a:t>
            </a:r>
          </a:p>
          <a:p>
            <a:r>
              <a:rPr lang="en-US" dirty="0"/>
              <a:t>Using </a:t>
            </a:r>
            <a:r>
              <a:rPr lang="en-US" i="1" dirty="0"/>
              <a:t>Babel</a:t>
            </a:r>
            <a:r>
              <a:rPr lang="en-US" dirty="0"/>
              <a:t> to make the required transformations to be able to run such code on </a:t>
            </a:r>
            <a:r>
              <a:rPr lang="en-US" i="1" dirty="0" err="1"/>
              <a:t>NodeJS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3311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718" y="1825624"/>
            <a:ext cx="11576482" cy="4903649"/>
          </a:xfrm>
        </p:spPr>
        <p:txBody>
          <a:bodyPr/>
          <a:lstStyle/>
          <a:p>
            <a:r>
              <a:rPr lang="en-US" dirty="0"/>
              <a:t>Bash is a Linux/Mac/Unix shell and command language</a:t>
            </a:r>
          </a:p>
          <a:p>
            <a:r>
              <a:rPr lang="en-US" dirty="0"/>
              <a:t>There are also other kinds of shells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PowerShell in Windows</a:t>
            </a:r>
          </a:p>
          <a:p>
            <a:r>
              <a:rPr lang="en-US" dirty="0"/>
              <a:t>A </a:t>
            </a:r>
            <a:r>
              <a:rPr lang="en-US" i="1" dirty="0"/>
              <a:t>shell</a:t>
            </a:r>
            <a:r>
              <a:rPr lang="en-US" dirty="0"/>
              <a:t> is also called: </a:t>
            </a:r>
            <a:r>
              <a:rPr lang="en-US" i="1" dirty="0"/>
              <a:t>terminal</a:t>
            </a:r>
            <a:r>
              <a:rPr lang="en-US" dirty="0"/>
              <a:t>, </a:t>
            </a:r>
            <a:r>
              <a:rPr lang="en-US" i="1" dirty="0"/>
              <a:t>console</a:t>
            </a:r>
            <a:r>
              <a:rPr lang="en-US" dirty="0"/>
              <a:t>, </a:t>
            </a:r>
            <a:r>
              <a:rPr lang="en-US" i="1" dirty="0"/>
              <a:t>command-line</a:t>
            </a:r>
            <a:r>
              <a:rPr lang="en-US" dirty="0"/>
              <a:t>, etc.</a:t>
            </a:r>
          </a:p>
          <a:p>
            <a:r>
              <a:rPr lang="en-US" dirty="0"/>
              <a:t>Enable to </a:t>
            </a:r>
            <a:r>
              <a:rPr lang="en-US" i="1" dirty="0"/>
              <a:t>type</a:t>
            </a:r>
            <a:r>
              <a:rPr lang="en-US" dirty="0"/>
              <a:t> commands (</a:t>
            </a:r>
            <a:r>
              <a:rPr lang="en-US" dirty="0" err="1"/>
              <a:t>eg</a:t>
            </a:r>
            <a:r>
              <a:rPr lang="en-US" dirty="0"/>
              <a:t> programs), and execute them</a:t>
            </a:r>
          </a:p>
        </p:txBody>
      </p:sp>
    </p:spTree>
    <p:extLst>
      <p:ext uri="{BB962C8B-B14F-4D97-AF65-F5344CB8AC3E}">
        <p14:creationId xmlns:p14="http://schemas.microsoft.com/office/powerpoint/2010/main" val="2431716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82" y="376518"/>
            <a:ext cx="11885334" cy="607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0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159" y="136525"/>
            <a:ext cx="10515600" cy="1325563"/>
          </a:xfrm>
        </p:spPr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330" y="1825624"/>
            <a:ext cx="11665258" cy="49391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Critical skill when you are a programmer</a:t>
            </a:r>
          </a:p>
          <a:p>
            <a:r>
              <a:rPr lang="en-US" dirty="0"/>
              <a:t>Help automating several tasks</a:t>
            </a:r>
          </a:p>
          <a:p>
            <a:r>
              <a:rPr lang="en-US" dirty="0"/>
              <a:t>When dealing with web/enterprise systems, many servers will NOT have a GUI…</a:t>
            </a:r>
          </a:p>
          <a:p>
            <a:pPr lvl="1"/>
            <a:r>
              <a:rPr lang="en-US" dirty="0"/>
              <a:t>… you will access them remotely via SSH using a terminal</a:t>
            </a:r>
          </a:p>
          <a:p>
            <a:pPr lvl="1"/>
            <a:r>
              <a:rPr lang="en-US" dirty="0"/>
              <a:t>… this also applies for embedded and </a:t>
            </a:r>
            <a:r>
              <a:rPr lang="en-US" dirty="0" err="1"/>
              <a:t>IoT</a:t>
            </a:r>
            <a:r>
              <a:rPr lang="en-US" dirty="0"/>
              <a:t> devices</a:t>
            </a:r>
          </a:p>
          <a:p>
            <a:r>
              <a:rPr lang="en-US" dirty="0"/>
              <a:t>Helpful when commands with specific parameters (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)</a:t>
            </a:r>
          </a:p>
          <a:p>
            <a:r>
              <a:rPr lang="en-US" dirty="0"/>
              <a:t>You need to be able to do basic commands</a:t>
            </a:r>
          </a:p>
          <a:p>
            <a:r>
              <a:rPr lang="en-US" dirty="0"/>
              <a:t>You will need </a:t>
            </a:r>
            <a:r>
              <a:rPr lang="en-US" i="1" dirty="0"/>
              <a:t>Bash</a:t>
            </a:r>
            <a:r>
              <a:rPr lang="en-US" dirty="0"/>
              <a:t> commands if using </a:t>
            </a:r>
            <a:r>
              <a:rPr lang="en-US" i="1" dirty="0"/>
              <a:t>Docker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973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86" y="1825625"/>
            <a:ext cx="11833934" cy="20983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you are using Linux/Mac, it is already installed</a:t>
            </a:r>
          </a:p>
          <a:p>
            <a:pPr lvl="1"/>
            <a:r>
              <a:rPr lang="en-US" dirty="0"/>
              <a:t>Mac: Utilities -&gt; Terminal</a:t>
            </a:r>
          </a:p>
          <a:p>
            <a:r>
              <a:rPr lang="en-US" dirty="0"/>
              <a:t>If using Windows, strongly recommended to install </a:t>
            </a:r>
            <a:r>
              <a:rPr lang="en-US" dirty="0" err="1"/>
              <a:t>GitBash</a:t>
            </a:r>
            <a:endParaRPr lang="en-US" dirty="0"/>
          </a:p>
          <a:p>
            <a:pPr lvl="1"/>
            <a:r>
              <a:rPr lang="en-US" dirty="0"/>
              <a:t>which is part of “</a:t>
            </a:r>
            <a:r>
              <a:rPr lang="en-US" dirty="0" err="1"/>
              <a:t>Git</a:t>
            </a:r>
            <a:r>
              <a:rPr lang="en-US" dirty="0"/>
              <a:t> for Windows” at http://gitforwindows.org/</a:t>
            </a:r>
          </a:p>
        </p:txBody>
      </p:sp>
      <p:pic>
        <p:nvPicPr>
          <p:cNvPr id="3074" name="Picture 2" descr="http://blog.teamtreehouse.com/wp-content/uploads/2012/09/Screen-Shot-2012-09-25-at-12.57.00-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82380" y="4058868"/>
            <a:ext cx="6033378" cy="2929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38885" y="3923931"/>
            <a:ext cx="3427979" cy="288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685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1758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“.” the current directory</a:t>
            </a:r>
          </a:p>
          <a:p>
            <a:r>
              <a:rPr lang="en-US" dirty="0"/>
              <a:t>“..” the parent directory</a:t>
            </a:r>
          </a:p>
          <a:p>
            <a:r>
              <a:rPr lang="en-US" dirty="0"/>
              <a:t>“~” home directory</a:t>
            </a:r>
          </a:p>
          <a:p>
            <a:r>
              <a:rPr lang="en-US" dirty="0"/>
              <a:t>“</a:t>
            </a:r>
            <a:r>
              <a:rPr lang="en-US" dirty="0" err="1"/>
              <a:t>pwd</a:t>
            </a:r>
            <a:r>
              <a:rPr lang="en-US" dirty="0"/>
              <a:t>” print working directory</a:t>
            </a:r>
          </a:p>
          <a:p>
            <a:r>
              <a:rPr lang="en-US" dirty="0"/>
              <a:t>“cd” change directory</a:t>
            </a:r>
          </a:p>
          <a:p>
            <a:r>
              <a:rPr lang="en-US" dirty="0"/>
              <a:t>“</a:t>
            </a:r>
            <a:r>
              <a:rPr lang="en-US" dirty="0" err="1"/>
              <a:t>mkdir</a:t>
            </a:r>
            <a:r>
              <a:rPr lang="en-US" dirty="0"/>
              <a:t>” make directory</a:t>
            </a:r>
          </a:p>
          <a:p>
            <a:r>
              <a:rPr lang="en-US" dirty="0"/>
              <a:t>“ls” list directory content</a:t>
            </a:r>
          </a:p>
          <a:p>
            <a:r>
              <a:rPr lang="en-US" dirty="0"/>
              <a:t>“</a:t>
            </a:r>
            <a:r>
              <a:rPr lang="en-US" dirty="0" err="1"/>
              <a:t>cp</a:t>
            </a:r>
            <a:r>
              <a:rPr lang="en-US" dirty="0"/>
              <a:t>” copy file</a:t>
            </a:r>
          </a:p>
          <a:p>
            <a:r>
              <a:rPr lang="en-US" dirty="0"/>
              <a:t>“mv” move file</a:t>
            </a:r>
          </a:p>
          <a:p>
            <a:r>
              <a:rPr lang="en-US" dirty="0"/>
              <a:t>“</a:t>
            </a:r>
            <a:r>
              <a:rPr lang="en-US" dirty="0" err="1"/>
              <a:t>rm</a:t>
            </a:r>
            <a:r>
              <a:rPr lang="en-US" dirty="0"/>
              <a:t>” remove (“-r” for recursive on directories)</a:t>
            </a:r>
          </a:p>
          <a:p>
            <a:r>
              <a:rPr lang="en-US" dirty="0"/>
              <a:t>“man” manual for a specific command</a:t>
            </a:r>
          </a:p>
        </p:txBody>
      </p:sp>
    </p:spTree>
    <p:extLst>
      <p:ext uri="{BB962C8B-B14F-4D97-AF65-F5344CB8AC3E}">
        <p14:creationId xmlns:p14="http://schemas.microsoft.com/office/powerpoint/2010/main" val="401467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97" y="1323703"/>
            <a:ext cx="11153503" cy="594795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“echo” print input text</a:t>
            </a:r>
          </a:p>
          <a:p>
            <a:r>
              <a:rPr lang="en-US" sz="2800" dirty="0"/>
              <a:t>“cat” print content of file</a:t>
            </a:r>
          </a:p>
          <a:p>
            <a:r>
              <a:rPr lang="en-US" sz="2800" dirty="0"/>
              <a:t>“less” scrollable print of file</a:t>
            </a:r>
          </a:p>
          <a:p>
            <a:r>
              <a:rPr lang="en-US" sz="2800" dirty="0"/>
              <a:t>“&gt;” redirect to</a:t>
            </a:r>
          </a:p>
          <a:p>
            <a:r>
              <a:rPr lang="en-US" sz="2800" dirty="0"/>
              <a:t>“&gt;&gt;” append to</a:t>
            </a:r>
          </a:p>
          <a:p>
            <a:r>
              <a:rPr lang="en-US" sz="2800" dirty="0"/>
              <a:t>“|” pipe commands</a:t>
            </a:r>
          </a:p>
          <a:p>
            <a:r>
              <a:rPr lang="en-US" sz="2800" dirty="0"/>
              <a:t>“which” location of program</a:t>
            </a:r>
          </a:p>
          <a:p>
            <a:r>
              <a:rPr lang="en-US" sz="2800" dirty="0"/>
              <a:t>“$” resolve variables</a:t>
            </a:r>
          </a:p>
          <a:p>
            <a:r>
              <a:rPr lang="en-US" sz="2800" dirty="0"/>
              <a:t>“</a:t>
            </a:r>
            <a:r>
              <a:rPr lang="en-US" sz="2800" dirty="0" err="1"/>
              <a:t>wc</a:t>
            </a:r>
            <a:r>
              <a:rPr lang="en-US" sz="2800" dirty="0"/>
              <a:t>” word count</a:t>
            </a:r>
          </a:p>
          <a:p>
            <a:r>
              <a:rPr lang="en-US" sz="2800" dirty="0"/>
              <a:t>“find” files</a:t>
            </a:r>
          </a:p>
          <a:p>
            <a:r>
              <a:rPr lang="en-US" sz="2800" dirty="0"/>
              <a:t>“grep” extract based on regular expression</a:t>
            </a:r>
          </a:p>
          <a:p>
            <a:r>
              <a:rPr lang="en-US" sz="2800" dirty="0"/>
              <a:t>“touch” modify access time of file, and create it if non-existent</a:t>
            </a:r>
          </a:p>
        </p:txBody>
      </p:sp>
    </p:spTree>
    <p:extLst>
      <p:ext uri="{BB962C8B-B14F-4D97-AF65-F5344CB8AC3E}">
        <p14:creationId xmlns:p14="http://schemas.microsoft.com/office/powerpoint/2010/main" val="2368372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6748</TotalTime>
  <Words>1372</Words>
  <Application>Microsoft Macintosh PowerPoint</Application>
  <PresentationFormat>Widescreen</PresentationFormat>
  <Paragraphs>173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Office Theme</vt:lpstr>
      <vt:lpstr>Web Development and API Design  Lesson 02: Bash, Regex, Build Tools and Testing</vt:lpstr>
      <vt:lpstr>Goals</vt:lpstr>
      <vt:lpstr>Bash</vt:lpstr>
      <vt:lpstr>Bash</vt:lpstr>
      <vt:lpstr>PowerPoint Presentation</vt:lpstr>
      <vt:lpstr>Why?</vt:lpstr>
      <vt:lpstr>Installing Bash</vt:lpstr>
      <vt:lpstr>Basic Commands</vt:lpstr>
      <vt:lpstr>Cont.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Useful Tips</vt:lpstr>
      <vt:lpstr>Regular Expressions</vt:lpstr>
      <vt:lpstr>PowerPoint Presentation</vt:lpstr>
      <vt:lpstr>Build Tools</vt:lpstr>
      <vt:lpstr>YARN/NPM</vt:lpstr>
      <vt:lpstr>PowerPoint Presentation</vt:lpstr>
      <vt:lpstr>package.json</vt:lpstr>
      <vt:lpstr>JSON for Configuration Files</vt:lpstr>
      <vt:lpstr>yarn.lock</vt:lpstr>
      <vt:lpstr>WebPack</vt:lpstr>
      <vt:lpstr>Bundling</vt:lpstr>
      <vt:lpstr>Configuring WebPack</vt:lpstr>
      <vt:lpstr>webpack.config.js</vt:lpstr>
      <vt:lpstr>Code Transformation</vt:lpstr>
      <vt:lpstr>Babel</vt:lpstr>
      <vt:lpstr>Testing</vt:lpstr>
      <vt:lpstr>Testing</vt:lpstr>
      <vt:lpstr>Configuring Jest</vt:lpstr>
      <vt:lpstr>Need Babel for Jest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326</cp:revision>
  <cp:lastPrinted>2017-12-21T12:07:11Z</cp:lastPrinted>
  <dcterms:created xsi:type="dcterms:W3CDTF">2017-12-10T14:32:25Z</dcterms:created>
  <dcterms:modified xsi:type="dcterms:W3CDTF">2019-12-11T20:13:22Z</dcterms:modified>
</cp:coreProperties>
</file>