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47" r:id="rId2"/>
    <p:sldId id="257" r:id="rId3"/>
    <p:sldId id="448" r:id="rId4"/>
    <p:sldId id="437" r:id="rId5"/>
    <p:sldId id="442" r:id="rId6"/>
    <p:sldId id="443" r:id="rId7"/>
    <p:sldId id="444" r:id="rId8"/>
    <p:sldId id="445" r:id="rId9"/>
    <p:sldId id="446" r:id="rId10"/>
    <p:sldId id="449" r:id="rId11"/>
    <p:sldId id="436" r:id="rId12"/>
    <p:sldId id="432" r:id="rId13"/>
    <p:sldId id="450" r:id="rId14"/>
    <p:sldId id="434" r:id="rId15"/>
    <p:sldId id="438" r:id="rId16"/>
    <p:sldId id="435" r:id="rId17"/>
    <p:sldId id="440" r:id="rId18"/>
    <p:sldId id="44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53"/>
    <p:restoredTop sz="94457"/>
  </p:normalViewPr>
  <p:slideViewPr>
    <p:cSldViewPr snapToGrid="0" snapToObjects="1">
      <p:cViewPr varScale="1">
        <p:scale>
          <a:sx n="205" d="100"/>
          <a:sy n="205" d="100"/>
        </p:scale>
        <p:origin x="23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3/17/19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sarahmei.com/blog/2013/11/11/why-you-should-never-use-mongod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eroku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10: </a:t>
            </a:r>
            <a:br>
              <a:rPr lang="en-US" sz="6600" dirty="0"/>
            </a:br>
            <a:r>
              <a:rPr lang="en-US" sz="6600" dirty="0"/>
              <a:t>Online Multi-Player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0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7817-04D0-C940-9BE2-A2700962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7124-CF67-4F40-866E-E2CC5AE10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73" y="1825625"/>
            <a:ext cx="11880980" cy="4848873"/>
          </a:xfrm>
        </p:spPr>
        <p:txBody>
          <a:bodyPr/>
          <a:lstStyle/>
          <a:p>
            <a:r>
              <a:rPr lang="en-US" dirty="0"/>
              <a:t>Can have extra settings in “</a:t>
            </a:r>
            <a:r>
              <a:rPr lang="en-US" i="1" dirty="0"/>
              <a:t>engines</a:t>
            </a:r>
            <a:r>
              <a:rPr lang="en-US" dirty="0"/>
              <a:t>” under </a:t>
            </a:r>
            <a:r>
              <a:rPr lang="en-US" dirty="0" err="1"/>
              <a:t>package.json</a:t>
            </a:r>
            <a:r>
              <a:rPr lang="en-US" dirty="0"/>
              <a:t>, but not compulsory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, version of Node and YARN to use to run/build your app</a:t>
            </a:r>
          </a:p>
          <a:p>
            <a:r>
              <a:rPr lang="en-US" dirty="0"/>
              <a:t>Your app MUST bind to a port specified by </a:t>
            </a:r>
            <a:r>
              <a:rPr lang="en-US" b="1" dirty="0" err="1"/>
              <a:t>process.env.PORT</a:t>
            </a:r>
            <a:endParaRPr lang="en-US" b="1" dirty="0"/>
          </a:p>
          <a:p>
            <a:pPr lvl="1"/>
            <a:r>
              <a:rPr lang="en-US" dirty="0"/>
              <a:t>otherwise, Heroku will not know how to reverse-proxy to it</a:t>
            </a:r>
          </a:p>
          <a:p>
            <a:r>
              <a:rPr lang="en-US" dirty="0"/>
              <a:t>Your app will be automatically built by Heroku with “</a:t>
            </a:r>
            <a:r>
              <a:rPr lang="en-US" i="1" dirty="0"/>
              <a:t>yarn build</a:t>
            </a:r>
            <a:r>
              <a:rPr lang="en-US" dirty="0"/>
              <a:t>”, and started with “</a:t>
            </a:r>
            <a:r>
              <a:rPr lang="en-US" i="1" dirty="0"/>
              <a:t>yarn start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50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278" y="982817"/>
            <a:ext cx="10058400" cy="49195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2418385">
            <a:off x="693174" y="3539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93723" y="15705"/>
            <a:ext cx="5365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https://pg6300-c4.herokuapp.com/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36068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062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A1A5-70E5-2144-BFCA-7913129C3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C765-44F9-C940-B40E-7F1805A6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53" y="1825625"/>
            <a:ext cx="11806335" cy="4848873"/>
          </a:xfrm>
        </p:spPr>
        <p:txBody>
          <a:bodyPr/>
          <a:lstStyle/>
          <a:p>
            <a:r>
              <a:rPr lang="en-US" dirty="0"/>
              <a:t>Need to store your data somewhere</a:t>
            </a:r>
          </a:p>
          <a:p>
            <a:r>
              <a:rPr lang="en-US" dirty="0"/>
              <a:t>If in memory, lose everything as soon as the app restarts</a:t>
            </a:r>
          </a:p>
          <a:p>
            <a:r>
              <a:rPr lang="en-US" dirty="0"/>
              <a:t>For a full app, you need a database</a:t>
            </a:r>
          </a:p>
          <a:p>
            <a:pPr lvl="1"/>
            <a:r>
              <a:rPr lang="en-US" dirty="0"/>
              <a:t>cloud providers like Heroku give you databases as well</a:t>
            </a:r>
          </a:p>
          <a:p>
            <a:r>
              <a:rPr lang="en-US" dirty="0"/>
              <a:t>We are not going to see databases in this course, but need to briefly discuss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5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03" y="365125"/>
            <a:ext cx="1172496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3 Rules of Choosing </a:t>
            </a:r>
            <a:r>
              <a:rPr lang="en-US"/>
              <a:t>a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1825624"/>
            <a:ext cx="11717594" cy="481115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New project or unsure what to do? </a:t>
            </a:r>
            <a:r>
              <a:rPr lang="en-US" b="1" dirty="0"/>
              <a:t>Choose Postgres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you are already using </a:t>
            </a:r>
            <a:r>
              <a:rPr lang="en-US" i="1" dirty="0"/>
              <a:t>MySQL</a:t>
            </a:r>
            <a:r>
              <a:rPr lang="en-US" dirty="0"/>
              <a:t> and migration to </a:t>
            </a:r>
            <a:r>
              <a:rPr lang="en-US" i="1" dirty="0"/>
              <a:t>Postgres</a:t>
            </a:r>
            <a:r>
              <a:rPr lang="en-US" dirty="0"/>
              <a:t> would be too expensive, can stick with </a:t>
            </a:r>
            <a:r>
              <a:rPr lang="en-US" i="1" dirty="0"/>
              <a:t>MySQL</a:t>
            </a:r>
            <a:r>
              <a:rPr lang="en-US" dirty="0"/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If you have a long experience with databases, know exactly what you are doing, and can measure objectively the performance benefits of different tradeoffs compared to just using </a:t>
            </a:r>
            <a:r>
              <a:rPr lang="en-US" i="1" dirty="0"/>
              <a:t>Postgres</a:t>
            </a:r>
            <a:r>
              <a:rPr lang="en-US" dirty="0"/>
              <a:t>, then, </a:t>
            </a:r>
            <a:r>
              <a:rPr lang="en-US" i="1" dirty="0"/>
              <a:t>and only then</a:t>
            </a:r>
            <a:r>
              <a:rPr lang="en-US" dirty="0"/>
              <a:t>, choose best database for the </a:t>
            </a:r>
            <a:r>
              <a:rPr lang="en-US" i="1" dirty="0"/>
              <a:t>specific</a:t>
            </a:r>
            <a:r>
              <a:rPr lang="en-US" dirty="0"/>
              <a:t> problem you are facing</a:t>
            </a:r>
          </a:p>
        </p:txBody>
      </p:sp>
    </p:spTree>
    <p:extLst>
      <p:ext uri="{BB962C8B-B14F-4D97-AF65-F5344CB8AC3E}">
        <p14:creationId xmlns:p14="http://schemas.microsoft.com/office/powerpoint/2010/main" val="33390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825624"/>
            <a:ext cx="11665974" cy="4811150"/>
          </a:xfrm>
        </p:spPr>
        <p:txBody>
          <a:bodyPr/>
          <a:lstStyle/>
          <a:p>
            <a:r>
              <a:rPr lang="en-US" dirty="0"/>
              <a:t>Open source, but own (and mainly developed) by </a:t>
            </a:r>
            <a:r>
              <a:rPr lang="en-US" i="1" dirty="0"/>
              <a:t>Oracle</a:t>
            </a:r>
            <a:r>
              <a:rPr lang="mr-IN" dirty="0"/>
              <a:t>…</a:t>
            </a:r>
            <a:r>
              <a:rPr lang="en-US" dirty="0"/>
              <a:t> and let’s not forget that one of its main commercial products is </a:t>
            </a:r>
            <a:r>
              <a:rPr lang="en-US" i="1" dirty="0"/>
              <a:t>Oracle Database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so, yes, in theory those 2 databases are competitors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For most use cases, </a:t>
            </a:r>
            <a:r>
              <a:rPr lang="en-US" i="1" dirty="0"/>
              <a:t>MySQL</a:t>
            </a:r>
            <a:r>
              <a:rPr lang="en-US" dirty="0"/>
              <a:t> is on par with </a:t>
            </a:r>
            <a:r>
              <a:rPr lang="en-US" i="1" dirty="0"/>
              <a:t>Postgres, </a:t>
            </a:r>
            <a:r>
              <a:rPr lang="en-US" dirty="0"/>
              <a:t>but usually slower at adding new advanced features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support for NoSQL features like JSON data type, or SQL compliance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8128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i="1" dirty="0"/>
              <a:t>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2" y="1825624"/>
            <a:ext cx="11887200" cy="490701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famous </a:t>
            </a:r>
            <a:r>
              <a:rPr lang="en-US" i="1" dirty="0"/>
              <a:t>NoSQL</a:t>
            </a:r>
            <a:r>
              <a:rPr lang="en-US" dirty="0"/>
              <a:t> database</a:t>
            </a:r>
          </a:p>
          <a:p>
            <a:pPr lvl="1"/>
            <a:r>
              <a:rPr lang="en-US" dirty="0"/>
              <a:t>very, very popular in tutorials</a:t>
            </a:r>
            <a:r>
              <a:rPr lang="mr-IN" dirty="0"/>
              <a:t>…</a:t>
            </a:r>
            <a:r>
              <a:rPr lang="en-US" dirty="0"/>
              <a:t> especially in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Meant for </a:t>
            </a:r>
            <a:r>
              <a:rPr lang="en-US" i="1" dirty="0"/>
              <a:t>documents</a:t>
            </a:r>
            <a:r>
              <a:rPr lang="en-US" dirty="0"/>
              <a:t>, not for data with </a:t>
            </a:r>
            <a:r>
              <a:rPr lang="en-US" i="1" dirty="0"/>
              <a:t>relations</a:t>
            </a:r>
          </a:p>
          <a:p>
            <a:pPr lvl="1"/>
            <a:r>
              <a:rPr lang="en-US" dirty="0"/>
              <a:t>Usually documents are in JSON format, where the only relations are hierarchical, </a:t>
            </a:r>
            <a:r>
              <a:rPr lang="en-US" dirty="0" err="1"/>
              <a:t>eg</a:t>
            </a:r>
            <a:r>
              <a:rPr lang="en-US" dirty="0"/>
              <a:t> nested objects</a:t>
            </a:r>
          </a:p>
          <a:p>
            <a:r>
              <a:rPr lang="en-US" dirty="0"/>
              <a:t>Can be </a:t>
            </a:r>
            <a:r>
              <a:rPr lang="en-US" i="1" dirty="0"/>
              <a:t>fast</a:t>
            </a:r>
            <a:r>
              <a:rPr lang="en-US" dirty="0"/>
              <a:t> and </a:t>
            </a:r>
            <a:r>
              <a:rPr lang="en-US" i="1" dirty="0"/>
              <a:t>easy</a:t>
            </a:r>
            <a:r>
              <a:rPr lang="en-US" dirty="0"/>
              <a:t> to set up</a:t>
            </a:r>
            <a:r>
              <a:rPr lang="mr-IN" dirty="0"/>
              <a:t>…</a:t>
            </a:r>
            <a:endParaRPr lang="en-US" dirty="0"/>
          </a:p>
          <a:p>
            <a:r>
              <a:rPr lang="mr-IN" dirty="0"/>
              <a:t>…</a:t>
            </a:r>
            <a:r>
              <a:rPr lang="en-US" dirty="0"/>
              <a:t> but you need to </a:t>
            </a:r>
            <a:r>
              <a:rPr lang="en-US" i="1" dirty="0"/>
              <a:t>sacrifice ACID</a:t>
            </a:r>
            <a:r>
              <a:rPr lang="en-US" dirty="0"/>
              <a:t> for it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 err="1"/>
              <a:t>eg</a:t>
            </a:r>
            <a:r>
              <a:rPr lang="en-US" dirty="0"/>
              <a:t>, when you “save” some data, can be just cached, and not actually saved</a:t>
            </a:r>
            <a:r>
              <a:rPr lang="mr-IN" dirty="0"/>
              <a:t>…</a:t>
            </a:r>
            <a:endParaRPr lang="en-US" dirty="0"/>
          </a:p>
          <a:p>
            <a:pPr lvl="1"/>
            <a:r>
              <a:rPr lang="en-US" dirty="0"/>
              <a:t>ACID transactions added in v4.0, in 2018</a:t>
            </a:r>
            <a:r>
              <a:rPr lang="mr-IN" dirty="0"/>
              <a:t>…</a:t>
            </a:r>
            <a:endParaRPr lang="en-US" dirty="0"/>
          </a:p>
          <a:p>
            <a:r>
              <a:rPr lang="en-US" i="1" dirty="0"/>
              <a:t>Postgres/MySQL</a:t>
            </a:r>
            <a:r>
              <a:rPr lang="en-US" dirty="0"/>
              <a:t> can save JSON fields, and be very fast at it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2014, Postgres was actually faster than MongoDB in benchmarks at dealing with JSON </a:t>
            </a:r>
          </a:p>
        </p:txBody>
      </p:sp>
    </p:spTree>
    <p:extLst>
      <p:ext uri="{BB962C8B-B14F-4D97-AF65-F5344CB8AC3E}">
        <p14:creationId xmlns:p14="http://schemas.microsoft.com/office/powerpoint/2010/main" val="2076747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45" y="1825624"/>
            <a:ext cx="11724968" cy="4892266"/>
          </a:xfrm>
        </p:spPr>
        <p:txBody>
          <a:bodyPr>
            <a:normAutofit/>
          </a:bodyPr>
          <a:lstStyle/>
          <a:p>
            <a:r>
              <a:rPr lang="en-US" dirty="0"/>
              <a:t>Might start with JSON </a:t>
            </a:r>
            <a:r>
              <a:rPr lang="en-US" i="1" dirty="0"/>
              <a:t>documents</a:t>
            </a:r>
            <a:r>
              <a:rPr lang="mr-IN" dirty="0"/>
              <a:t>…</a:t>
            </a:r>
            <a:r>
              <a:rPr lang="en-US" dirty="0"/>
              <a:t> but then one day you need to add relations between data: </a:t>
            </a:r>
            <a:r>
              <a:rPr lang="en-US" i="1" dirty="0"/>
              <a:t>you are screwed</a:t>
            </a:r>
          </a:p>
          <a:p>
            <a:pPr lvl="1"/>
            <a:r>
              <a:rPr lang="en-US" dirty="0"/>
              <a:t>“screwed” meaning ending up implementing JOINs at application level, which is a nightmare and very inefficient</a:t>
            </a:r>
            <a:r>
              <a:rPr lang="mr-IN" dirty="0"/>
              <a:t>…</a:t>
            </a:r>
            <a:r>
              <a:rPr lang="en-US" dirty="0"/>
              <a:t> and/or duplicate data, which need to be kept always in sync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Or even worse, choosing </a:t>
            </a:r>
            <a:r>
              <a:rPr lang="en-US" i="1" dirty="0"/>
              <a:t>MongoDB</a:t>
            </a:r>
            <a:r>
              <a:rPr lang="en-US" dirty="0"/>
              <a:t> even when you deal with relational data, just because of </a:t>
            </a:r>
            <a:r>
              <a:rPr lang="en-US" i="1" dirty="0"/>
              <a:t>hype</a:t>
            </a:r>
            <a:r>
              <a:rPr lang="mr-IN" dirty="0"/>
              <a:t>…</a:t>
            </a:r>
            <a:r>
              <a:rPr lang="en-US" dirty="0"/>
              <a:t> </a:t>
            </a:r>
          </a:p>
          <a:p>
            <a:r>
              <a:rPr lang="mr-IN" dirty="0"/>
              <a:t>…</a:t>
            </a:r>
            <a:r>
              <a:rPr lang="en-US" dirty="0"/>
              <a:t>or when you do not really deal with the amount of data of Google/Amazon/</a:t>
            </a:r>
            <a:r>
              <a:rPr lang="en-US" dirty="0" err="1"/>
              <a:t>etc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6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839" y="365125"/>
            <a:ext cx="11481619" cy="1325563"/>
          </a:xfrm>
        </p:spPr>
        <p:txBody>
          <a:bodyPr>
            <a:normAutofit/>
          </a:bodyPr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r>
              <a:rPr lang="en-US" dirty="0"/>
              <a:t> MongoDB is “Web Scale”!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97" y="1825624"/>
            <a:ext cx="11739716" cy="487751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https://www.youtube.com/watch?v=b2F-DItXtZs</a:t>
            </a:r>
          </a:p>
          <a:p>
            <a:r>
              <a:rPr lang="en-US" dirty="0">
                <a:hlinkClick r:id="rId2"/>
              </a:rPr>
              <a:t>http://www.sarahmei.com/blog/2013/11/11/why-you-should-never-use-mongodb/</a:t>
            </a:r>
            <a:endParaRPr lang="en-US" dirty="0"/>
          </a:p>
          <a:p>
            <a:r>
              <a:rPr lang="en-US" b="1" dirty="0"/>
              <a:t>echo  "MongoDB is Web Scale!" &gt; /dev/null</a:t>
            </a:r>
          </a:p>
          <a:p>
            <a:r>
              <a:rPr lang="en-US" dirty="0"/>
              <a:t>Note: video is from 2010. At that time MongoDB was “rubbish”. Today is better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ACID transactions added in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1698" y="4859594"/>
            <a:ext cx="2546223" cy="19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/>
              <a:t>See a full working example of a non-trivial, multi-player, online game based on what learned so far in class</a:t>
            </a:r>
          </a:p>
          <a:p>
            <a:r>
              <a:rPr lang="en-US" dirty="0"/>
              <a:t>Learn how to deploy your app on a cloud provider</a:t>
            </a:r>
          </a:p>
          <a:p>
            <a:r>
              <a:rPr lang="en-US" dirty="0"/>
              <a:t>Some discussions on databases… </a:t>
            </a:r>
          </a:p>
        </p:txBody>
      </p:sp>
    </p:spTree>
    <p:extLst>
      <p:ext uri="{BB962C8B-B14F-4D97-AF65-F5344CB8AC3E}">
        <p14:creationId xmlns:p14="http://schemas.microsoft.com/office/powerpoint/2010/main" val="69163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A39-0984-094B-B78E-AD373ED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Multi-player Connect4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5C36-CF4F-1C4C-9A1B-E6A71CFE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11" y="1690688"/>
            <a:ext cx="11744131" cy="5033573"/>
          </a:xfrm>
        </p:spPr>
        <p:txBody>
          <a:bodyPr/>
          <a:lstStyle/>
          <a:p>
            <a:r>
              <a:rPr lang="en-US" dirty="0"/>
              <a:t>Turn-based, but need </a:t>
            </a:r>
            <a:r>
              <a:rPr lang="en-US" dirty="0" err="1"/>
              <a:t>WebSockets</a:t>
            </a:r>
            <a:r>
              <a:rPr lang="en-US" dirty="0"/>
              <a:t> to get informed when opponent has done his/her move</a:t>
            </a:r>
          </a:p>
          <a:p>
            <a:r>
              <a:rPr lang="en-US" dirty="0"/>
              <a:t>How to pair players on different machines?</a:t>
            </a:r>
          </a:p>
          <a:p>
            <a:r>
              <a:rPr lang="en-US" dirty="0"/>
              <a:t>How to prevent cheating?</a:t>
            </a:r>
          </a:p>
          <a:p>
            <a:r>
              <a:rPr lang="en-US" dirty="0"/>
              <a:t>etc.</a:t>
            </a:r>
          </a:p>
          <a:p>
            <a:pPr lvl="1"/>
            <a:r>
              <a:rPr lang="en-US" dirty="0"/>
              <a:t>details will be in the code</a:t>
            </a:r>
          </a:p>
        </p:txBody>
      </p:sp>
    </p:spTree>
    <p:extLst>
      <p:ext uri="{BB962C8B-B14F-4D97-AF65-F5344CB8AC3E}">
        <p14:creationId xmlns:p14="http://schemas.microsoft.com/office/powerpoint/2010/main" val="223441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Cloud Deployment</a:t>
            </a:r>
          </a:p>
        </p:txBody>
      </p:sp>
    </p:spTree>
    <p:extLst>
      <p:ext uri="{BB962C8B-B14F-4D97-AF65-F5344CB8AC3E}">
        <p14:creationId xmlns:p14="http://schemas.microsoft.com/office/powerpoint/2010/main" val="177794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97" y="1825624"/>
            <a:ext cx="11726944" cy="49051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companies provide cloud hosting solutions for your applications, which frees you from hardware issues, but for a price</a:t>
            </a:r>
          </a:p>
          <a:p>
            <a:r>
              <a:rPr lang="en-US" i="1" dirty="0"/>
              <a:t>Amazon Web Services‎ </a:t>
            </a:r>
            <a:r>
              <a:rPr lang="en-US" dirty="0"/>
              <a:t>(AWS)</a:t>
            </a:r>
            <a:r>
              <a:rPr lang="en-US" i="1" dirty="0"/>
              <a:t> </a:t>
            </a:r>
            <a:r>
              <a:rPr lang="en-US" dirty="0"/>
              <a:t>is perhaps the most famous/used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/>
              <a:t>Netflix</a:t>
            </a:r>
            <a:r>
              <a:rPr lang="en-US" dirty="0"/>
              <a:t> runs on AWS </a:t>
            </a:r>
          </a:p>
          <a:p>
            <a:r>
              <a:rPr lang="en-US" i="1" dirty="0"/>
              <a:t>Automated scaling</a:t>
            </a:r>
            <a:r>
              <a:rPr lang="en-US" dirty="0"/>
              <a:t>: if you need more load, automatically rent more nodes, and automatically scale down if less load</a:t>
            </a:r>
          </a:p>
          <a:p>
            <a:pPr lvl="1"/>
            <a:r>
              <a:rPr lang="en-US" dirty="0"/>
              <a:t>this is also good for applications targeting a specific country (</a:t>
            </a:r>
            <a:r>
              <a:rPr lang="en-US" dirty="0" err="1"/>
              <a:t>eg</a:t>
            </a:r>
            <a:r>
              <a:rPr lang="en-US" dirty="0"/>
              <a:t> Norway), in which you will not get much load during the night  </a:t>
            </a:r>
          </a:p>
        </p:txBody>
      </p:sp>
    </p:spTree>
    <p:extLst>
      <p:ext uri="{BB962C8B-B14F-4D97-AF65-F5344CB8AC3E}">
        <p14:creationId xmlns:p14="http://schemas.microsoft.com/office/powerpoint/2010/main" val="59859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905" y="101175"/>
            <a:ext cx="7196188" cy="1325563"/>
          </a:xfrm>
        </p:spPr>
        <p:txBody>
          <a:bodyPr/>
          <a:lstStyle/>
          <a:p>
            <a:r>
              <a:rPr lang="en-US" dirty="0"/>
              <a:t>Definition of “Cloud”</a:t>
            </a:r>
          </a:p>
        </p:txBody>
      </p:sp>
      <p:pic>
        <p:nvPicPr>
          <p:cNvPr id="1026" name="Picture 2" descr="Image result for cloud someone else's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23905" y="1670344"/>
            <a:ext cx="5944189" cy="51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20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825624"/>
            <a:ext cx="11830639" cy="4857979"/>
          </a:xfrm>
        </p:spPr>
        <p:txBody>
          <a:bodyPr>
            <a:normAutofit/>
          </a:bodyPr>
          <a:lstStyle/>
          <a:p>
            <a:r>
              <a:rPr lang="en-US" dirty="0"/>
              <a:t>One of the main cloud providers</a:t>
            </a:r>
          </a:p>
          <a:p>
            <a:r>
              <a:rPr lang="en-US" dirty="0"/>
              <a:t>At the time of this writing, it provides </a:t>
            </a:r>
            <a:r>
              <a:rPr lang="en-US" i="1" dirty="0"/>
              <a:t>easy</a:t>
            </a:r>
            <a:r>
              <a:rPr lang="en-US" dirty="0"/>
              <a:t> to use </a:t>
            </a:r>
            <a:r>
              <a:rPr lang="en-US" i="1" dirty="0"/>
              <a:t>free</a:t>
            </a:r>
            <a:r>
              <a:rPr lang="en-US" dirty="0"/>
              <a:t> hosting</a:t>
            </a:r>
          </a:p>
          <a:p>
            <a:pPr lvl="1"/>
            <a:r>
              <a:rPr lang="en-US" dirty="0"/>
              <a:t>note, this might change at any time </a:t>
            </a:r>
          </a:p>
          <a:p>
            <a:r>
              <a:rPr lang="en-US" dirty="0"/>
              <a:t>Supporting </a:t>
            </a:r>
            <a:r>
              <a:rPr lang="en-US" dirty="0" err="1"/>
              <a:t>NodeJS</a:t>
            </a:r>
            <a:r>
              <a:rPr lang="en-US" dirty="0"/>
              <a:t> applications</a:t>
            </a:r>
          </a:p>
          <a:p>
            <a:pPr lvl="1"/>
            <a:r>
              <a:rPr lang="en-US" dirty="0"/>
              <a:t>and many others</a:t>
            </a:r>
          </a:p>
        </p:txBody>
      </p:sp>
    </p:spTree>
    <p:extLst>
      <p:ext uri="{BB962C8B-B14F-4D97-AF65-F5344CB8AC3E}">
        <p14:creationId xmlns:p14="http://schemas.microsoft.com/office/powerpoint/2010/main" val="138903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Heroku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825625"/>
            <a:ext cx="11736371" cy="4867406"/>
          </a:xfrm>
        </p:spPr>
        <p:txBody>
          <a:bodyPr>
            <a:normAutofit/>
          </a:bodyPr>
          <a:lstStyle/>
          <a:p>
            <a:r>
              <a:rPr lang="en-US" dirty="0"/>
              <a:t>First you need to create an account at </a:t>
            </a:r>
            <a:r>
              <a:rPr lang="en-US" dirty="0">
                <a:hlinkClick r:id="rId2"/>
              </a:rPr>
              <a:t>www.heroku.com</a:t>
            </a:r>
            <a:endParaRPr lang="en-US" dirty="0"/>
          </a:p>
          <a:p>
            <a:r>
              <a:rPr lang="en-US" dirty="0"/>
              <a:t>Most instructions on Heroku shows how to deploy with Git, but </a:t>
            </a:r>
            <a:r>
              <a:rPr lang="en-US" i="1" dirty="0"/>
              <a:t>I do not like it</a:t>
            </a:r>
            <a:r>
              <a:rPr lang="en-US" dirty="0"/>
              <a:t>… we will use a CLI</a:t>
            </a:r>
          </a:p>
          <a:p>
            <a:pPr lvl="1"/>
            <a:r>
              <a:rPr lang="en-US" dirty="0"/>
              <a:t>however, you can use whatever you like…</a:t>
            </a:r>
          </a:p>
          <a:p>
            <a:r>
              <a:rPr lang="en-US" dirty="0"/>
              <a:t>Install </a:t>
            </a:r>
            <a:r>
              <a:rPr lang="en-US" i="1" dirty="0"/>
              <a:t>Heroku CLI</a:t>
            </a:r>
            <a:r>
              <a:rPr lang="en-US" dirty="0"/>
              <a:t>, which allows you to interact with Heroku from command line</a:t>
            </a:r>
          </a:p>
          <a:p>
            <a:r>
              <a:rPr lang="en-US" dirty="0"/>
              <a:t>On the web interface, create an “app” with a name of your choice. In these slides, I will use “</a:t>
            </a:r>
            <a:r>
              <a:rPr lang="en-US" i="1" dirty="0"/>
              <a:t>pg6300-c4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as names are unique, you will need to choose a different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Command Line (CLI)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90" y="1825624"/>
            <a:ext cx="11792932" cy="4905113"/>
          </a:xfrm>
        </p:spPr>
        <p:txBody>
          <a:bodyPr>
            <a:normAutofit/>
          </a:bodyPr>
          <a:lstStyle/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plugins:install</a:t>
            </a:r>
            <a:r>
              <a:rPr lang="en-US" b="1" dirty="0"/>
              <a:t> </a:t>
            </a:r>
            <a:r>
              <a:rPr lang="en-US" b="1" dirty="0" err="1"/>
              <a:t>heroku</a:t>
            </a:r>
            <a:r>
              <a:rPr lang="en-US" b="1" dirty="0"/>
              <a:t>-builds</a:t>
            </a:r>
          </a:p>
          <a:p>
            <a:pPr lvl="1"/>
            <a:r>
              <a:rPr lang="en-US" dirty="0"/>
              <a:t>need to be run only once, to install the “</a:t>
            </a:r>
            <a:r>
              <a:rPr lang="en-US" i="1" dirty="0"/>
              <a:t>builds</a:t>
            </a:r>
            <a:r>
              <a:rPr lang="en-US" dirty="0"/>
              <a:t>” plugin</a:t>
            </a:r>
            <a:endParaRPr lang="en-US" b="1" dirty="0"/>
          </a:p>
          <a:p>
            <a:r>
              <a:rPr lang="en-US" b="1" dirty="0" err="1"/>
              <a:t>heroku</a:t>
            </a:r>
            <a:r>
              <a:rPr lang="en-US" b="1" dirty="0"/>
              <a:t> login</a:t>
            </a:r>
          </a:p>
          <a:p>
            <a:pPr lvl="1"/>
            <a:r>
              <a:rPr lang="en-US" dirty="0"/>
              <a:t>will setup credential for the other commands.</a:t>
            </a:r>
          </a:p>
          <a:p>
            <a:pPr lvl="1"/>
            <a:r>
              <a:rPr lang="en-US" dirty="0"/>
              <a:t>note: if using Windows, this might not work on </a:t>
            </a:r>
            <a:r>
              <a:rPr lang="en-US" dirty="0" err="1"/>
              <a:t>GitBash</a:t>
            </a:r>
            <a:r>
              <a:rPr lang="en-US" dirty="0"/>
              <a:t>, and need to do this command once from a regular Terminal</a:t>
            </a:r>
          </a:p>
          <a:p>
            <a:r>
              <a:rPr lang="en-US" b="1" dirty="0" err="1"/>
              <a:t>heroku</a:t>
            </a:r>
            <a:r>
              <a:rPr lang="en-US" b="1" dirty="0"/>
              <a:t> </a:t>
            </a:r>
            <a:r>
              <a:rPr lang="en-US" b="1" dirty="0" err="1"/>
              <a:t>builds:create</a:t>
            </a:r>
            <a:r>
              <a:rPr lang="en-US" b="1" dirty="0"/>
              <a:t> -a pg6300-c4</a:t>
            </a:r>
          </a:p>
          <a:p>
            <a:pPr lvl="1"/>
            <a:r>
              <a:rPr lang="en-US" dirty="0"/>
              <a:t>zip all your files in current folder, and deploy them in the app</a:t>
            </a:r>
          </a:p>
          <a:p>
            <a:pPr lvl="1"/>
            <a:r>
              <a:rPr lang="en-US" dirty="0"/>
              <a:t>note: use “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dirty="0"/>
              <a:t>” to specify what to exclude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7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15053</TotalTime>
  <Words>1003</Words>
  <Application>Microsoft Macintosh PowerPoint</Application>
  <PresentationFormat>Widescreen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Office Theme</vt:lpstr>
      <vt:lpstr>Web Development and API Design  Lesson 10:  Online Multi-Player Game</vt:lpstr>
      <vt:lpstr>Goals</vt:lpstr>
      <vt:lpstr>Multi-player Connect4</vt:lpstr>
      <vt:lpstr>Cloud Deployment</vt:lpstr>
      <vt:lpstr>Cloud Deployment</vt:lpstr>
      <vt:lpstr>Definition of “Cloud”</vt:lpstr>
      <vt:lpstr>Heroku</vt:lpstr>
      <vt:lpstr>Using Heroku</vt:lpstr>
      <vt:lpstr>From Command Line (CLI)</vt:lpstr>
      <vt:lpstr>Settings</vt:lpstr>
      <vt:lpstr>PowerPoint Presentation</vt:lpstr>
      <vt:lpstr>Databases</vt:lpstr>
      <vt:lpstr>Why Databases?</vt:lpstr>
      <vt:lpstr>The 3 Rules of Choosing a Database</vt:lpstr>
      <vt:lpstr>Example: MySQL</vt:lpstr>
      <vt:lpstr>Example: MongoDB</vt:lpstr>
      <vt:lpstr>MongoDB Cont.</vt:lpstr>
      <vt:lpstr>But… MongoDB is “Web Scale”!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802</cp:revision>
  <cp:lastPrinted>2018-11-04T17:07:26Z</cp:lastPrinted>
  <dcterms:created xsi:type="dcterms:W3CDTF">2017-12-10T14:32:25Z</dcterms:created>
  <dcterms:modified xsi:type="dcterms:W3CDTF">2019-03-17T11:49:20Z</dcterms:modified>
</cp:coreProperties>
</file>