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8" r:id="rId6"/>
    <p:sldId id="269" r:id="rId7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 autoAdjust="0"/>
    <p:restoredTop sz="94660"/>
  </p:normalViewPr>
  <p:slideViewPr>
    <p:cSldViewPr>
      <p:cViewPr varScale="1">
        <p:scale>
          <a:sx n="109" d="100"/>
          <a:sy n="109" d="100"/>
        </p:scale>
        <p:origin x="546" y="90"/>
      </p:cViewPr>
      <p:guideLst>
        <p:guide orient="horz" pos="1786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0EF8171-F518-48B5-A291-6EACA6886381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2894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633A345-BDB9-4692-8738-C1CB1AC1AE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9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33A345-BDB9-4692-8738-C1CB1AC1AE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3" y="1762125"/>
            <a:ext cx="8569325" cy="12144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950E6-591E-4E76-A916-226723B709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C6D962-1BE1-429C-B4C7-74D128DCC9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05699" y="225431"/>
            <a:ext cx="2070100" cy="49387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225431"/>
            <a:ext cx="6057900" cy="49387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50206F-47E8-42A5-80D8-08070B47F8F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5E36F-5977-422D-B378-F7F01E659C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7" y="3643319"/>
            <a:ext cx="8567739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7" y="2403475"/>
            <a:ext cx="8567739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45E1C0-DF03-45F3-8ADC-D9476DACA53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325569"/>
            <a:ext cx="4064000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11800" y="1325569"/>
            <a:ext cx="4064000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96B45-C63A-466F-AAF0-189C23161B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9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0" indent="0">
              <a:buNone/>
              <a:defRPr sz="1800" b="1"/>
            </a:lvl3pPr>
            <a:lvl4pPr marL="1371645" indent="0">
              <a:buNone/>
              <a:defRPr sz="1600" b="1"/>
            </a:lvl4pPr>
            <a:lvl5pPr marL="1828861" indent="0">
              <a:buNone/>
              <a:defRPr sz="1600" b="1"/>
            </a:lvl5pPr>
            <a:lvl6pPr marL="2286077" indent="0">
              <a:buNone/>
              <a:defRPr sz="1600" b="1"/>
            </a:lvl6pPr>
            <a:lvl7pPr marL="2743291" indent="0">
              <a:buNone/>
              <a:defRPr sz="1600" b="1"/>
            </a:lvl7pPr>
            <a:lvl8pPr marL="3200507" indent="0">
              <a:buNone/>
              <a:defRPr sz="1600" b="1"/>
            </a:lvl8pPr>
            <a:lvl9pPr marL="3657722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1798641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0" indent="0">
              <a:buNone/>
              <a:defRPr sz="1800" b="1"/>
            </a:lvl3pPr>
            <a:lvl4pPr marL="1371645" indent="0">
              <a:buNone/>
              <a:defRPr sz="1600" b="1"/>
            </a:lvl4pPr>
            <a:lvl5pPr marL="1828861" indent="0">
              <a:buNone/>
              <a:defRPr sz="1600" b="1"/>
            </a:lvl5pPr>
            <a:lvl6pPr marL="2286077" indent="0">
              <a:buNone/>
              <a:defRPr sz="1600" b="1"/>
            </a:lvl6pPr>
            <a:lvl7pPr marL="2743291" indent="0">
              <a:buNone/>
              <a:defRPr sz="1600" b="1"/>
            </a:lvl7pPr>
            <a:lvl8pPr marL="3200507" indent="0">
              <a:buNone/>
              <a:defRPr sz="1600" b="1"/>
            </a:lvl8pPr>
            <a:lvl9pPr marL="3657722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1798641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05CB8-FEBB-4EF4-A0CF-62EA8A3875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BCB3E-15FA-48BC-B5DA-1CAE0107B0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9DECF-9CEB-4E8D-B868-FFD2C520F3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125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6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7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6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16" indent="0">
              <a:buNone/>
              <a:defRPr sz="1200"/>
            </a:lvl2pPr>
            <a:lvl3pPr marL="914430" indent="0">
              <a:buNone/>
              <a:defRPr sz="1000"/>
            </a:lvl3pPr>
            <a:lvl4pPr marL="1371645" indent="0">
              <a:buNone/>
              <a:defRPr sz="900"/>
            </a:lvl4pPr>
            <a:lvl5pPr marL="1828861" indent="0">
              <a:buNone/>
              <a:defRPr sz="900"/>
            </a:lvl5pPr>
            <a:lvl6pPr marL="2286077" indent="0">
              <a:buNone/>
              <a:defRPr sz="900"/>
            </a:lvl6pPr>
            <a:lvl7pPr marL="2743291" indent="0">
              <a:buNone/>
              <a:defRPr sz="900"/>
            </a:lvl7pPr>
            <a:lvl8pPr marL="3200507" indent="0">
              <a:buNone/>
              <a:defRPr sz="900"/>
            </a:lvl8pPr>
            <a:lvl9pPr marL="3657722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85C7C-29A0-40A7-BE44-98AB4E4F05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0" indent="0">
              <a:buNone/>
              <a:defRPr sz="2400"/>
            </a:lvl3pPr>
            <a:lvl4pPr marL="1371645" indent="0">
              <a:buNone/>
              <a:defRPr sz="2000"/>
            </a:lvl4pPr>
            <a:lvl5pPr marL="1828861" indent="0">
              <a:buNone/>
              <a:defRPr sz="2000"/>
            </a:lvl5pPr>
            <a:lvl6pPr marL="2286077" indent="0">
              <a:buNone/>
              <a:defRPr sz="2000"/>
            </a:lvl6pPr>
            <a:lvl7pPr marL="2743291" indent="0">
              <a:buNone/>
              <a:defRPr sz="2000"/>
            </a:lvl7pPr>
            <a:lvl8pPr marL="3200507" indent="0">
              <a:buNone/>
              <a:defRPr sz="2000"/>
            </a:lvl8pPr>
            <a:lvl9pPr marL="365772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4438656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16" indent="0">
              <a:buNone/>
              <a:defRPr sz="1200"/>
            </a:lvl2pPr>
            <a:lvl3pPr marL="914430" indent="0">
              <a:buNone/>
              <a:defRPr sz="1000"/>
            </a:lvl3pPr>
            <a:lvl4pPr marL="1371645" indent="0">
              <a:buNone/>
              <a:defRPr sz="900"/>
            </a:lvl4pPr>
            <a:lvl5pPr marL="1828861" indent="0">
              <a:buNone/>
              <a:defRPr sz="900"/>
            </a:lvl5pPr>
            <a:lvl6pPr marL="2286077" indent="0">
              <a:buNone/>
              <a:defRPr sz="900"/>
            </a:lvl6pPr>
            <a:lvl7pPr marL="2743291" indent="0">
              <a:buNone/>
              <a:defRPr sz="900"/>
            </a:lvl7pPr>
            <a:lvl8pPr marL="3200507" indent="0">
              <a:buNone/>
              <a:defRPr sz="900"/>
            </a:lvl8pPr>
            <a:lvl9pPr marL="3657722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08152-363D-4EDC-B3B9-4B0D2F15B6E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ítulo 2"/>
          <p:cNvSpPr txBox="1">
            <a:spLocks noGrp="1"/>
          </p:cNvSpPr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formato do texto do título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1"/>
          </p:nvPr>
        </p:nvSpPr>
        <p:spPr>
          <a:xfrm>
            <a:off x="1296000" y="1326240"/>
            <a:ext cx="8279999" cy="383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None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29"/>
              </a:spcAft>
              <a:buSzPct val="45000"/>
              <a:buFont typeface="StarSymbol"/>
              <a:buChar char="●"/>
              <a:defRPr lang="pt-B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17"/>
              </a:spcAft>
              <a:buSzPct val="75000"/>
              <a:buFont typeface="StarSymbol"/>
              <a:buChar char="–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2"/>
          </p:nvPr>
        </p:nvSpPr>
        <p:spPr>
          <a:xfrm>
            <a:off x="504001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3"/>
          </p:nvPr>
        </p:nvSpPr>
        <p:spPr>
          <a:xfrm>
            <a:off x="3447359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11A0D72-7770-47F7-BD37-B1EB1ECD5612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3300" b="1" i="0" u="none" strike="noStrike" kern="1200">
          <a:ln>
            <a:noFill/>
          </a:ln>
          <a:solidFill>
            <a:srgbClr val="45982F"/>
          </a:solidFill>
          <a:latin typeface="Arial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055"/>
        </a:spcAft>
        <a:tabLst/>
        <a:defRPr lang="pt-BR" sz="24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Counting%20Sort%20Visualiz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ro.medium.com/max/5040/1*U-R58ahr5dtAvtSLGK2wX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0080625" cy="56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80070" y="210203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pt-BR" sz="5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87984" y="-11901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 Any Language You Like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61968" y="5067523"/>
            <a:ext cx="658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Clóvis Kuhn e </a:t>
            </a:r>
            <a:r>
              <a:rPr lang="en-US" sz="2800" dirty="0" err="1">
                <a:solidFill>
                  <a:schemeClr val="bg1"/>
                </a:solidFill>
              </a:rPr>
              <a:t>Matheus</a:t>
            </a:r>
            <a:r>
              <a:rPr lang="en-US" sz="2800" dirty="0">
                <a:solidFill>
                  <a:schemeClr val="bg1"/>
                </a:solidFill>
              </a:rPr>
              <a:t> Rodrigues da Cunha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6059" y="242987"/>
            <a:ext cx="7991640" cy="946800"/>
          </a:xfrm>
        </p:spPr>
        <p:txBody>
          <a:bodyPr/>
          <a:lstStyle/>
          <a:p>
            <a:pPr>
              <a:buNone/>
            </a:pPr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1880" y="1326240"/>
            <a:ext cx="8279999" cy="1581043"/>
          </a:xfrm>
        </p:spPr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Dados estatísticos ordenados pelo algoritmo de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Comparação temporal do algoritmo principal com o Quicksort.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Resultado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rocha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artificial 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solo lunar.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96059" y="27720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pt-BR" sz="3300" b="1" i="0" u="none" strike="noStrike" kern="1200">
                <a:ln>
                  <a:noFill/>
                </a:ln>
                <a:solidFill>
                  <a:srgbClr val="45982F"/>
                </a:solidFill>
                <a:latin typeface="Arial" pitchFamily="34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sz="4800" dirty="0"/>
              <a:t>Algoritmos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67743" y="3718800"/>
            <a:ext cx="2448272" cy="1581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None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Char char="●"/>
              <a:tabLst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29"/>
              </a:spcAft>
              <a:buSzPct val="45000"/>
              <a:buFont typeface="StarSymbol"/>
              <a:buChar char="●"/>
              <a:defRPr lang="pt-B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17"/>
              </a:spcAft>
              <a:buSzPct val="75000"/>
              <a:buFont typeface="StarSymbol"/>
              <a:buChar char="–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indent="0" algn="ctr">
              <a:buNone/>
            </a:pPr>
            <a:r>
              <a:rPr lang="pt-BR" sz="28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pt-BR" sz="28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endParaRPr lang="pt-BR" sz="28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8000" indent="0" algn="ctr">
              <a:buNone/>
            </a:pPr>
            <a:r>
              <a:rPr lang="en-US" sz="28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endParaRPr lang="pt-BR" sz="20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4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79" y="242987"/>
            <a:ext cx="7991640" cy="946800"/>
          </a:xfrm>
        </p:spPr>
        <p:txBody>
          <a:bodyPr/>
          <a:lstStyle/>
          <a:p>
            <a:pPr>
              <a:buNone/>
            </a:pPr>
            <a:r>
              <a:rPr lang="pt-BR" sz="4800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587" y="1755155"/>
            <a:ext cx="8352824" cy="3309235"/>
          </a:xfrm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Escolha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arquivo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.csv com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números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inteiros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negativos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Implementação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estrutura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básica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ponteiros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leitura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alocação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dinâmica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dos dados;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Determinar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variável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ordenação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que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apresentasse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resultados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úteis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teórica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algoritmo pela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literatura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Implementação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Quicksort para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comparação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Implementação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Counting Sort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objetivo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principal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ordenação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C7634A-5060-4F75-ADF4-A6240576D490}"/>
              </a:ext>
            </a:extLst>
          </p:cNvPr>
          <p:cNvSpPr/>
          <p:nvPr/>
        </p:nvSpPr>
        <p:spPr>
          <a:xfrm>
            <a:off x="2160093" y="4879724"/>
            <a:ext cx="6551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file"/>
              </a:rPr>
              <a:t>https://www.cs.usfca.edu/~galles/visualization/CountingSort.html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4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79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/>
              <a:t>Counting</a:t>
            </a:r>
            <a:r>
              <a:rPr lang="pt-BR" sz="4800" dirty="0"/>
              <a:t> </a:t>
            </a:r>
            <a:r>
              <a:rPr lang="pt-BR" sz="4800" dirty="0" err="1"/>
              <a:t>Sort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47" y="2187203"/>
            <a:ext cx="6259704" cy="310586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55936" y="1251099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A[ ] = (1..N)</a:t>
            </a:r>
          </a:p>
          <a:p>
            <a:pPr algn="ctr"/>
            <a:r>
              <a:rPr lang="en-US" sz="2800" dirty="0"/>
              <a:t>Entrada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508501" y="1251099"/>
            <a:ext cx="18421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B[ ] = (1..N)</a:t>
            </a:r>
            <a:br>
              <a:rPr lang="en-US" sz="2800" dirty="0"/>
            </a:br>
            <a:r>
              <a:rPr lang="en-US" sz="2800" dirty="0" err="1"/>
              <a:t>Saída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7361781" y="1251099"/>
            <a:ext cx="17908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C[ ] = (1..K)</a:t>
            </a:r>
          </a:p>
          <a:p>
            <a:pPr algn="ctr"/>
            <a:r>
              <a:rPr lang="en-US" sz="2800" dirty="0" err="1"/>
              <a:t>Contagem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75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err="1"/>
              <a:t>Comparação</a:t>
            </a:r>
            <a:r>
              <a:rPr lang="en-US" sz="4800" dirty="0"/>
              <a:t> e </a:t>
            </a:r>
            <a:r>
              <a:rPr lang="en-US" sz="4800" dirty="0" err="1"/>
              <a:t>Resultados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000" y="1326239"/>
            <a:ext cx="8279999" cy="4173331"/>
          </a:xfrm>
        </p:spPr>
        <p:txBody>
          <a:bodyPr/>
          <a:lstStyle/>
          <a:p>
            <a:r>
              <a:rPr lang="en-US" dirty="0" err="1"/>
              <a:t>Complexidade</a:t>
            </a:r>
            <a:r>
              <a:rPr lang="en-US" dirty="0"/>
              <a:t>:</a:t>
            </a:r>
          </a:p>
          <a:p>
            <a:pPr marL="108000" indent="0">
              <a:buNone/>
            </a:pPr>
            <a:r>
              <a:rPr lang="en-US" dirty="0"/>
              <a:t>Quicksort</a:t>
            </a:r>
          </a:p>
          <a:p>
            <a:pPr marL="108000" indent="0">
              <a:buNone/>
            </a:pPr>
            <a:r>
              <a:rPr lang="en-US" dirty="0"/>
              <a:t>Counting Sort</a:t>
            </a:r>
          </a:p>
          <a:p>
            <a:pPr marL="108000" indent="0">
              <a:buNone/>
            </a:pPr>
            <a:endParaRPr lang="en-US" dirty="0"/>
          </a:p>
          <a:p>
            <a:r>
              <a:rPr lang="en-US" dirty="0"/>
              <a:t>Testes e </a:t>
            </a:r>
            <a:r>
              <a:rPr lang="en-US" dirty="0" err="1"/>
              <a:t>Resultados</a:t>
            </a:r>
            <a:r>
              <a:rPr lang="en-US" dirty="0"/>
              <a:t>:</a:t>
            </a:r>
          </a:p>
          <a:p>
            <a:pPr marL="108000" indent="0">
              <a:buNone/>
            </a:pPr>
            <a:r>
              <a:rPr lang="en-US" dirty="0"/>
              <a:t>Tempo de </a:t>
            </a:r>
            <a:r>
              <a:rPr lang="en-US" dirty="0" err="1"/>
              <a:t>ordenação</a:t>
            </a:r>
            <a:r>
              <a:rPr lang="en-US" dirty="0"/>
              <a:t> (</a:t>
            </a:r>
            <a:r>
              <a:rPr lang="en-US" dirty="0" err="1"/>
              <a:t>Média</a:t>
            </a:r>
            <a:r>
              <a:rPr lang="en-US" dirty="0"/>
              <a:t> de 20x)</a:t>
            </a:r>
          </a:p>
          <a:p>
            <a:pPr marL="108000" indent="0">
              <a:buNone/>
            </a:pPr>
            <a:r>
              <a:rPr lang="en-US" dirty="0" err="1"/>
              <a:t>QuickSort</a:t>
            </a:r>
            <a:endParaRPr lang="en-US" dirty="0"/>
          </a:p>
          <a:p>
            <a:pPr marL="108000" indent="0">
              <a:buNone/>
            </a:pPr>
            <a:r>
              <a:rPr lang="en-US" dirty="0"/>
              <a:t>Counting Sort</a:t>
            </a:r>
          </a:p>
          <a:p>
            <a:pPr marL="108000" indent="0">
              <a:buNone/>
            </a:pPr>
            <a:endParaRPr lang="en-US" dirty="0"/>
          </a:p>
          <a:p>
            <a:pPr marL="108000" indent="0">
              <a:buNone/>
            </a:pP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3168104" y="1899171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564148" y="239484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170088" y="4419451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564148" y="495951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04208" y="177945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Melhor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: O(N.log N)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36256" y="230802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Sempre</a:t>
            </a:r>
            <a:r>
              <a:rPr lang="en-US" sz="2400" dirty="0"/>
              <a:t>: O(N + K)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176216" y="433263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</a:t>
            </a:r>
            <a:r>
              <a:rPr lang="en-US" sz="2400" dirty="0" err="1"/>
              <a:t>milisegundos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36256" y="486930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0.23 </a:t>
            </a:r>
            <a:r>
              <a:rPr lang="en-US" sz="2400" dirty="0" err="1"/>
              <a:t>milisegundos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34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err="1"/>
              <a:t>Conclusão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 tem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ordenação</a:t>
            </a:r>
            <a:r>
              <a:rPr lang="en-US" dirty="0"/>
              <a:t> linear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  <a:p>
            <a:r>
              <a:rPr lang="en-US" dirty="0" err="1"/>
              <a:t>Desvantagem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reais</a:t>
            </a:r>
            <a:r>
              <a:rPr lang="en-US" dirty="0"/>
              <a:t>.</a:t>
            </a:r>
          </a:p>
          <a:p>
            <a:r>
              <a:rPr lang="en-US" dirty="0"/>
              <a:t>GitHub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</a:t>
            </a:r>
            <a:r>
              <a:rPr lang="en-US" dirty="0" err="1"/>
              <a:t>essencial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</p:txBody>
      </p:sp>
      <p:pic>
        <p:nvPicPr>
          <p:cNvPr id="1028" name="Picture 4" descr="Resultado de imagem para ped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92" y="3537776"/>
            <a:ext cx="1661271" cy="16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Esquerda e para a Direita 3"/>
          <p:cNvSpPr/>
          <p:nvPr/>
        </p:nvSpPr>
        <p:spPr>
          <a:xfrm>
            <a:off x="4464248" y="4203427"/>
            <a:ext cx="1368152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120432" y="370662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Maior</a:t>
            </a:r>
            <a:r>
              <a:rPr lang="en-US" sz="3200" dirty="0"/>
              <a:t> Rocha Lunar 480 pixels de </a:t>
            </a:r>
            <a:r>
              <a:rPr lang="en-US" sz="3200" dirty="0" err="1"/>
              <a:t>detecção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2872835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249</Words>
  <Application>Microsoft Office PowerPoint</Application>
  <PresentationFormat>Personalizar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Times New Roman</vt:lpstr>
      <vt:lpstr>Padrão</vt:lpstr>
      <vt:lpstr>Apresentação do PowerPoint</vt:lpstr>
      <vt:lpstr>Objetivos</vt:lpstr>
      <vt:lpstr>Implementação</vt:lpstr>
      <vt:lpstr>Counting Sort</vt:lpstr>
      <vt:lpstr>Comparação e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Ordenação Counting sort</dc:title>
  <dc:creator>Mateus</dc:creator>
  <cp:lastModifiedBy>Rafaela C Souza</cp:lastModifiedBy>
  <cp:revision>26</cp:revision>
  <dcterms:created xsi:type="dcterms:W3CDTF">2017-07-04T15:55:48Z</dcterms:created>
  <dcterms:modified xsi:type="dcterms:W3CDTF">2019-12-06T12:29:41Z</dcterms:modified>
</cp:coreProperties>
</file>