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  <p:sldId id="268" r:id="rId14"/>
    <p:sldId id="269" r:id="rId15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31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138" d="100"/>
          <a:sy n="138" d="100"/>
        </p:scale>
        <p:origin x="294" y="126"/>
      </p:cViewPr>
      <p:guideLst>
        <p:guide orient="horz" pos="1786"/>
        <p:guide pos="31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0EF8171-F518-48B5-A291-6EACA6886381}" type="slidenum">
              <a:t>‹nº›</a:t>
            </a:fld>
            <a:endParaRPr lang="pt-B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22894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B633A345-BDB9-4692-8738-C1CB1AC1AEB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294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BR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633A345-BDB9-4692-8738-C1CB1AC1AEB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73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3" y="1762125"/>
            <a:ext cx="8569325" cy="12144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3213100"/>
            <a:ext cx="7056437" cy="1449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4950E6-591E-4E76-A916-226723B7095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01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C6D962-1BE1-429C-B4C7-74D128DCC91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5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505699" y="225431"/>
            <a:ext cx="2070100" cy="493871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225431"/>
            <a:ext cx="6057900" cy="493871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50206F-47E8-42A5-80D8-08070B47F8F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02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95E36F-5977-422D-B378-F7F01E659C1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21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7" y="3643319"/>
            <a:ext cx="8567739" cy="1127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7" y="2403475"/>
            <a:ext cx="8567739" cy="12398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45E1C0-DF03-45F3-8ADC-D9476DACA53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99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325569"/>
            <a:ext cx="4064000" cy="3838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511800" y="1325569"/>
            <a:ext cx="4064000" cy="3838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196B45-C63A-466F-AAF0-189C23161B0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88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9" y="227013"/>
            <a:ext cx="9072563" cy="944562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270000"/>
            <a:ext cx="4452938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6" indent="0">
              <a:buNone/>
              <a:defRPr sz="2000" b="1"/>
            </a:lvl2pPr>
            <a:lvl3pPr marL="914430" indent="0">
              <a:buNone/>
              <a:defRPr sz="1800" b="1"/>
            </a:lvl3pPr>
            <a:lvl4pPr marL="1371645" indent="0">
              <a:buNone/>
              <a:defRPr sz="1600" b="1"/>
            </a:lvl4pPr>
            <a:lvl5pPr marL="1828861" indent="0">
              <a:buNone/>
              <a:defRPr sz="1600" b="1"/>
            </a:lvl5pPr>
            <a:lvl6pPr marL="2286077" indent="0">
              <a:buNone/>
              <a:defRPr sz="1600" b="1"/>
            </a:lvl6pPr>
            <a:lvl7pPr marL="2743291" indent="0">
              <a:buNone/>
              <a:defRPr sz="1600" b="1"/>
            </a:lvl7pPr>
            <a:lvl8pPr marL="3200507" indent="0">
              <a:buNone/>
              <a:defRPr sz="1600" b="1"/>
            </a:lvl8pPr>
            <a:lvl9pPr marL="3657722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1798641"/>
            <a:ext cx="4452938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270000"/>
            <a:ext cx="4456113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6" indent="0">
              <a:buNone/>
              <a:defRPr sz="2000" b="1"/>
            </a:lvl2pPr>
            <a:lvl3pPr marL="914430" indent="0">
              <a:buNone/>
              <a:defRPr sz="1800" b="1"/>
            </a:lvl3pPr>
            <a:lvl4pPr marL="1371645" indent="0">
              <a:buNone/>
              <a:defRPr sz="1600" b="1"/>
            </a:lvl4pPr>
            <a:lvl5pPr marL="1828861" indent="0">
              <a:buNone/>
              <a:defRPr sz="1600" b="1"/>
            </a:lvl5pPr>
            <a:lvl6pPr marL="2286077" indent="0">
              <a:buNone/>
              <a:defRPr sz="1600" b="1"/>
            </a:lvl6pPr>
            <a:lvl7pPr marL="2743291" indent="0">
              <a:buNone/>
              <a:defRPr sz="1600" b="1"/>
            </a:lvl7pPr>
            <a:lvl8pPr marL="3200507" indent="0">
              <a:buNone/>
              <a:defRPr sz="1600" b="1"/>
            </a:lvl8pPr>
            <a:lvl9pPr marL="3657722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1798641"/>
            <a:ext cx="4456113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E05CB8-FEBB-4EF4-A0CF-62EA8A38754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5BCB3E-15FA-48BC-B5DA-1CAE0107B0F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64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A9DECF-9CEB-4E8D-B868-FFD2C520F34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01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6" y="225425"/>
            <a:ext cx="3316288" cy="9604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7" y="225425"/>
            <a:ext cx="5635625" cy="4840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6" y="1185863"/>
            <a:ext cx="3316288" cy="3879850"/>
          </a:xfrm>
        </p:spPr>
        <p:txBody>
          <a:bodyPr/>
          <a:lstStyle>
            <a:lvl1pPr marL="0" indent="0">
              <a:buNone/>
              <a:defRPr sz="1400"/>
            </a:lvl1pPr>
            <a:lvl2pPr marL="457216" indent="0">
              <a:buNone/>
              <a:defRPr sz="1200"/>
            </a:lvl2pPr>
            <a:lvl3pPr marL="914430" indent="0">
              <a:buNone/>
              <a:defRPr sz="1000"/>
            </a:lvl3pPr>
            <a:lvl4pPr marL="1371645" indent="0">
              <a:buNone/>
              <a:defRPr sz="900"/>
            </a:lvl4pPr>
            <a:lvl5pPr marL="1828861" indent="0">
              <a:buNone/>
              <a:defRPr sz="900"/>
            </a:lvl5pPr>
            <a:lvl6pPr marL="2286077" indent="0">
              <a:buNone/>
              <a:defRPr sz="900"/>
            </a:lvl6pPr>
            <a:lvl7pPr marL="2743291" indent="0">
              <a:buNone/>
              <a:defRPr sz="900"/>
            </a:lvl7pPr>
            <a:lvl8pPr marL="3200507" indent="0">
              <a:buNone/>
              <a:defRPr sz="900"/>
            </a:lvl8pPr>
            <a:lvl9pPr marL="3657722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585C7C-29A0-40A7-BE44-98AB4E4F051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39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3968750"/>
            <a:ext cx="6048375" cy="469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506413"/>
            <a:ext cx="6048375" cy="3402012"/>
          </a:xfrm>
        </p:spPr>
        <p:txBody>
          <a:bodyPr/>
          <a:lstStyle>
            <a:lvl1pPr marL="0" indent="0">
              <a:buNone/>
              <a:defRPr sz="3200"/>
            </a:lvl1pPr>
            <a:lvl2pPr marL="457216" indent="0">
              <a:buNone/>
              <a:defRPr sz="2800"/>
            </a:lvl2pPr>
            <a:lvl3pPr marL="914430" indent="0">
              <a:buNone/>
              <a:defRPr sz="2400"/>
            </a:lvl3pPr>
            <a:lvl4pPr marL="1371645" indent="0">
              <a:buNone/>
              <a:defRPr sz="2000"/>
            </a:lvl4pPr>
            <a:lvl5pPr marL="1828861" indent="0">
              <a:buNone/>
              <a:defRPr sz="2000"/>
            </a:lvl5pPr>
            <a:lvl6pPr marL="2286077" indent="0">
              <a:buNone/>
              <a:defRPr sz="2000"/>
            </a:lvl6pPr>
            <a:lvl7pPr marL="2743291" indent="0">
              <a:buNone/>
              <a:defRPr sz="2000"/>
            </a:lvl7pPr>
            <a:lvl8pPr marL="3200507" indent="0">
              <a:buNone/>
              <a:defRPr sz="2000"/>
            </a:lvl8pPr>
            <a:lvl9pPr marL="3657722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4438656"/>
            <a:ext cx="60483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16" indent="0">
              <a:buNone/>
              <a:defRPr sz="1200"/>
            </a:lvl2pPr>
            <a:lvl3pPr marL="914430" indent="0">
              <a:buNone/>
              <a:defRPr sz="1000"/>
            </a:lvl3pPr>
            <a:lvl4pPr marL="1371645" indent="0">
              <a:buNone/>
              <a:defRPr sz="900"/>
            </a:lvl4pPr>
            <a:lvl5pPr marL="1828861" indent="0">
              <a:buNone/>
              <a:defRPr sz="900"/>
            </a:lvl5pPr>
            <a:lvl6pPr marL="2286077" indent="0">
              <a:buNone/>
              <a:defRPr sz="900"/>
            </a:lvl6pPr>
            <a:lvl7pPr marL="2743291" indent="0">
              <a:buNone/>
              <a:defRPr sz="900"/>
            </a:lvl7pPr>
            <a:lvl8pPr marL="3200507" indent="0">
              <a:buNone/>
              <a:defRPr sz="900"/>
            </a:lvl8pPr>
            <a:lvl9pPr marL="3657722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008152-363D-4EDC-B3B9-4B0D2F15B6E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54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360"/>
            <a:ext cx="802476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ço Reservado para Título 2"/>
          <p:cNvSpPr txBox="1">
            <a:spLocks noGrp="1"/>
          </p:cNvSpPr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Clique para editar o formato do texto do título</a:t>
            </a:r>
          </a:p>
        </p:txBody>
      </p:sp>
      <p:sp>
        <p:nvSpPr>
          <p:cNvPr id="4" name="Espaço Reservado para Texto 3"/>
          <p:cNvSpPr txBox="1">
            <a:spLocks noGrp="1"/>
          </p:cNvSpPr>
          <p:nvPr>
            <p:ph type="body" idx="1"/>
          </p:nvPr>
        </p:nvSpPr>
        <p:spPr>
          <a:xfrm>
            <a:off x="1296000" y="1326240"/>
            <a:ext cx="8279999" cy="3838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054"/>
              </a:spcAft>
              <a:buSzPct val="45000"/>
              <a:buFont typeface="StarSymbol"/>
              <a:buNone/>
              <a:defRPr lang="pt-B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054"/>
              </a:spcAft>
              <a:buSzPct val="45000"/>
              <a:buFont typeface="StarSymbol"/>
              <a:buChar char="●"/>
              <a:defRPr lang="pt-B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2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629"/>
              </a:spcAft>
              <a:buSzPct val="45000"/>
              <a:buFont typeface="StarSymbol"/>
              <a:buChar char="●"/>
              <a:defRPr lang="pt-BR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417"/>
              </a:spcAft>
              <a:buSzPct val="75000"/>
              <a:buFont typeface="StarSymbol"/>
              <a:buChar char="–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04"/>
              </a:spcAft>
              <a:buSzPct val="45000"/>
              <a:buFont typeface="StarSymbol"/>
              <a:buChar char="●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04"/>
              </a:spcAft>
              <a:buSzPct val="45000"/>
              <a:buFont typeface="StarSymbol"/>
              <a:buChar char="●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04"/>
              </a:spcAft>
              <a:buSzPct val="45000"/>
              <a:buFont typeface="StarSymbol"/>
              <a:buChar char="●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04"/>
              </a:spcAft>
              <a:buSzPct val="45000"/>
              <a:buFont typeface="StarSymbol"/>
              <a:buChar char="●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04"/>
              </a:spcAft>
              <a:buSzPct val="45000"/>
              <a:buFont typeface="StarSymbol"/>
              <a:buChar char="●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sz="half" idx="2"/>
          </p:nvPr>
        </p:nvSpPr>
        <p:spPr>
          <a:xfrm>
            <a:off x="504001" y="51645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3"/>
          </p:nvPr>
        </p:nvSpPr>
        <p:spPr>
          <a:xfrm>
            <a:off x="3447359" y="51645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45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A11A0D72-7770-47F7-BD37-B1EB1ECD5612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lvl="0" algn="ctr" rtl="0" hangingPunct="0">
        <a:buNone/>
        <a:tabLst/>
        <a:defRPr lang="pt-BR" sz="3300" b="1" i="0" u="none" strike="noStrike" kern="1200">
          <a:ln>
            <a:noFill/>
          </a:ln>
          <a:solidFill>
            <a:srgbClr val="45982F"/>
          </a:solidFill>
          <a:latin typeface="Arial" pitchFamily="34"/>
          <a:ea typeface="Microsoft YaHei" pitchFamily="2"/>
          <a:cs typeface="Mang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055"/>
        </a:spcAft>
        <a:tabLst/>
        <a:defRPr lang="pt-BR" sz="2400" b="0" i="0" u="none" strike="noStrike" kern="1200">
          <a:ln>
            <a:noFill/>
          </a:ln>
          <a:latin typeface="Arial" pitchFamily="18"/>
          <a:ea typeface="Microsoft YaHei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miro.medium.com/max/5040/1*U-R58ahr5dtAvtSLGK2wX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0080625" cy="567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880070" y="2102034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World</a:t>
            </a:r>
            <a:endParaRPr lang="pt-BR" sz="5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087984" y="-11901"/>
            <a:ext cx="6336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In Any Language You Like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961968" y="5067523"/>
            <a:ext cx="658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Clóvis Kuhn e </a:t>
            </a:r>
            <a:r>
              <a:rPr lang="en-US" sz="2800" dirty="0" err="1" smtClean="0">
                <a:solidFill>
                  <a:schemeClr val="bg1"/>
                </a:solidFill>
              </a:rPr>
              <a:t>Matheus</a:t>
            </a:r>
            <a:r>
              <a:rPr lang="en-US" sz="2800" dirty="0" smtClean="0">
                <a:solidFill>
                  <a:schemeClr val="bg1"/>
                </a:solidFill>
              </a:rPr>
              <a:t> Rodrigues da Cunha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6782" y="170979"/>
            <a:ext cx="7991640" cy="946801"/>
          </a:xfrm>
        </p:spPr>
        <p:txBody>
          <a:bodyPr/>
          <a:lstStyle/>
          <a:p>
            <a:pPr>
              <a:buNone/>
            </a:pPr>
            <a:r>
              <a:rPr lang="pt-BR" sz="4800" dirty="0" err="1" smtClean="0"/>
              <a:t>Counting</a:t>
            </a:r>
            <a:r>
              <a:rPr lang="pt-BR" sz="4800" dirty="0" smtClean="0"/>
              <a:t> </a:t>
            </a:r>
            <a:r>
              <a:rPr lang="pt-BR" sz="4800" dirty="0" err="1" smtClean="0"/>
              <a:t>Sort</a:t>
            </a:r>
            <a:endParaRPr lang="pt-BR" sz="4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136" y="1611139"/>
            <a:ext cx="6676932" cy="275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1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6782" y="170979"/>
            <a:ext cx="7991640" cy="946801"/>
          </a:xfrm>
        </p:spPr>
        <p:txBody>
          <a:bodyPr/>
          <a:lstStyle/>
          <a:p>
            <a:pPr>
              <a:buNone/>
            </a:pPr>
            <a:r>
              <a:rPr lang="pt-BR" sz="4800" dirty="0" err="1" smtClean="0"/>
              <a:t>Counting</a:t>
            </a:r>
            <a:r>
              <a:rPr lang="pt-BR" sz="4800" dirty="0" smtClean="0"/>
              <a:t> </a:t>
            </a:r>
            <a:r>
              <a:rPr lang="pt-BR" sz="4800" dirty="0" err="1" smtClean="0"/>
              <a:t>Sort</a:t>
            </a:r>
            <a:endParaRPr lang="pt-BR" sz="4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239" y="1539131"/>
            <a:ext cx="6528725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0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179" y="170979"/>
            <a:ext cx="7991640" cy="946801"/>
          </a:xfrm>
        </p:spPr>
        <p:txBody>
          <a:bodyPr/>
          <a:lstStyle/>
          <a:p>
            <a:pPr>
              <a:buNone/>
            </a:pPr>
            <a:r>
              <a:rPr lang="pt-BR" sz="4800" dirty="0" err="1" smtClean="0"/>
              <a:t>Counting</a:t>
            </a:r>
            <a:r>
              <a:rPr lang="pt-BR" sz="4800" dirty="0" smtClean="0"/>
              <a:t> </a:t>
            </a:r>
            <a:r>
              <a:rPr lang="pt-BR" sz="4800" dirty="0" err="1" smtClean="0"/>
              <a:t>Sort</a:t>
            </a:r>
            <a:endParaRPr lang="pt-BR" sz="4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147" y="2187203"/>
            <a:ext cx="6259704" cy="310586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655936" y="1251099"/>
            <a:ext cx="194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A[ ] = (1..N)</a:t>
            </a:r>
          </a:p>
          <a:p>
            <a:pPr algn="ctr"/>
            <a:r>
              <a:rPr lang="en-US" sz="2800" dirty="0"/>
              <a:t>E</a:t>
            </a:r>
            <a:r>
              <a:rPr lang="en-US" sz="2800" dirty="0" smtClean="0"/>
              <a:t>ntrada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4508501" y="1251099"/>
            <a:ext cx="184217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B[ </a:t>
            </a:r>
            <a:r>
              <a:rPr lang="en-US" sz="2800" dirty="0"/>
              <a:t>] = (1..N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err="1" smtClean="0"/>
              <a:t>Saída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7361781" y="1251099"/>
            <a:ext cx="17908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C[ </a:t>
            </a:r>
            <a:r>
              <a:rPr lang="en-US" sz="2800" dirty="0"/>
              <a:t>] = (1</a:t>
            </a:r>
            <a:r>
              <a:rPr lang="en-US" sz="2800" dirty="0" smtClean="0"/>
              <a:t>..K)</a:t>
            </a:r>
          </a:p>
          <a:p>
            <a:pPr algn="ctr"/>
            <a:r>
              <a:rPr lang="en-US" sz="2800" dirty="0" err="1" smtClean="0"/>
              <a:t>Contagem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7757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z="4800" dirty="0" err="1" smtClean="0"/>
              <a:t>Comparação</a:t>
            </a:r>
            <a:r>
              <a:rPr lang="en-US" sz="4800" dirty="0" smtClean="0"/>
              <a:t> e </a:t>
            </a:r>
            <a:r>
              <a:rPr lang="en-US" sz="4800" dirty="0" err="1" smtClean="0"/>
              <a:t>Resultados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6000" y="1326239"/>
            <a:ext cx="8279999" cy="4173331"/>
          </a:xfrm>
        </p:spPr>
        <p:txBody>
          <a:bodyPr/>
          <a:lstStyle/>
          <a:p>
            <a:r>
              <a:rPr lang="en-US" dirty="0" err="1" smtClean="0"/>
              <a:t>Complexidade</a:t>
            </a:r>
            <a:r>
              <a:rPr lang="en-US" dirty="0" smtClean="0"/>
              <a:t>:</a:t>
            </a:r>
          </a:p>
          <a:p>
            <a:pPr marL="108000" indent="0">
              <a:buNone/>
            </a:pPr>
            <a:r>
              <a:rPr lang="en-US" dirty="0" smtClean="0"/>
              <a:t>Quicksort</a:t>
            </a:r>
          </a:p>
          <a:p>
            <a:pPr marL="108000" indent="0">
              <a:buNone/>
            </a:pPr>
            <a:r>
              <a:rPr lang="en-US" dirty="0" smtClean="0"/>
              <a:t>Counting Sort</a:t>
            </a:r>
          </a:p>
          <a:p>
            <a:pPr marL="108000" indent="0">
              <a:buNone/>
            </a:pPr>
            <a:endParaRPr lang="en-US" dirty="0"/>
          </a:p>
          <a:p>
            <a:r>
              <a:rPr lang="en-US" dirty="0" smtClean="0"/>
              <a:t>Testes e </a:t>
            </a:r>
            <a:r>
              <a:rPr lang="en-US" dirty="0" err="1" smtClean="0"/>
              <a:t>Resultados</a:t>
            </a:r>
            <a:r>
              <a:rPr lang="en-US" dirty="0" smtClean="0"/>
              <a:t>:</a:t>
            </a:r>
          </a:p>
          <a:p>
            <a:pPr marL="108000" indent="0">
              <a:buNone/>
            </a:pPr>
            <a:r>
              <a:rPr lang="en-US" dirty="0" smtClean="0"/>
              <a:t>Tempo de </a:t>
            </a:r>
            <a:r>
              <a:rPr lang="en-US" dirty="0" err="1" smtClean="0"/>
              <a:t>ordenação</a:t>
            </a:r>
            <a:r>
              <a:rPr lang="en-US" dirty="0" smtClean="0"/>
              <a:t> (</a:t>
            </a:r>
            <a:r>
              <a:rPr lang="en-US" dirty="0" err="1" smtClean="0"/>
              <a:t>Média</a:t>
            </a:r>
            <a:r>
              <a:rPr lang="en-US" dirty="0" smtClean="0"/>
              <a:t> de 20x)</a:t>
            </a:r>
          </a:p>
          <a:p>
            <a:pPr marL="108000" indent="0">
              <a:buNone/>
            </a:pPr>
            <a:r>
              <a:rPr lang="en-US" dirty="0" err="1" smtClean="0"/>
              <a:t>QuickSort</a:t>
            </a:r>
            <a:endParaRPr lang="en-US" dirty="0" smtClean="0"/>
          </a:p>
          <a:p>
            <a:pPr marL="108000" indent="0">
              <a:buNone/>
            </a:pPr>
            <a:r>
              <a:rPr lang="en-US" dirty="0" smtClean="0"/>
              <a:t>Counting Sort</a:t>
            </a:r>
          </a:p>
          <a:p>
            <a:pPr marL="108000" indent="0">
              <a:buNone/>
            </a:pPr>
            <a:endParaRPr lang="en-US" dirty="0"/>
          </a:p>
          <a:p>
            <a:pPr marL="108000" indent="0">
              <a:buNone/>
            </a:pPr>
            <a:endParaRPr lang="pt-BR" dirty="0"/>
          </a:p>
        </p:txBody>
      </p:sp>
      <p:sp>
        <p:nvSpPr>
          <p:cNvPr id="4" name="Seta para a Direita 3"/>
          <p:cNvSpPr/>
          <p:nvPr/>
        </p:nvSpPr>
        <p:spPr>
          <a:xfrm>
            <a:off x="3168104" y="1899171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>
            <a:off x="3564148" y="2394840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3170088" y="4419451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3564148" y="4959510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104208" y="1779456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Melhor</a:t>
            </a:r>
            <a:r>
              <a:rPr lang="en-US" sz="2400" dirty="0" smtClean="0"/>
              <a:t> </a:t>
            </a:r>
            <a:r>
              <a:rPr lang="en-US" sz="2400" dirty="0" err="1" smtClean="0"/>
              <a:t>caso</a:t>
            </a:r>
            <a:r>
              <a:rPr lang="en-US" sz="2400" dirty="0" smtClean="0"/>
              <a:t>: O(N.log </a:t>
            </a:r>
            <a:r>
              <a:rPr lang="en-US" sz="2400" dirty="0"/>
              <a:t>N</a:t>
            </a:r>
            <a:r>
              <a:rPr lang="en-US" sz="2400" dirty="0" smtClean="0"/>
              <a:t>)</a:t>
            </a:r>
            <a:endParaRPr lang="pt-BR" sz="2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536256" y="2308023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Sempre</a:t>
            </a:r>
            <a:r>
              <a:rPr lang="en-US" sz="2400" dirty="0" smtClean="0"/>
              <a:t>: O(N + K)</a:t>
            </a:r>
            <a:endParaRPr lang="pt-BR" sz="2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176216" y="4332634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2.1 </a:t>
            </a:r>
            <a:r>
              <a:rPr lang="en-US" sz="2400" dirty="0" err="1" smtClean="0"/>
              <a:t>milisegundos</a:t>
            </a:r>
            <a:endParaRPr lang="pt-BR" sz="2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536256" y="4869305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0.23 </a:t>
            </a:r>
            <a:r>
              <a:rPr lang="en-US" sz="2400" dirty="0" err="1" smtClean="0"/>
              <a:t>milisegundos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7343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z="4800" dirty="0" err="1" smtClean="0"/>
              <a:t>Conclusão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Counting Sort tem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ordenação</a:t>
            </a:r>
            <a:r>
              <a:rPr lang="en-US" dirty="0" smtClean="0"/>
              <a:t> linear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Desvantagem</a:t>
            </a:r>
            <a:r>
              <a:rPr lang="en-US" dirty="0" smtClean="0"/>
              <a:t> de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diretamente</a:t>
            </a:r>
            <a:r>
              <a:rPr lang="en-US" dirty="0" smtClean="0"/>
              <a:t>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negativos</a:t>
            </a:r>
            <a:r>
              <a:rPr lang="en-US" dirty="0"/>
              <a:t> </a:t>
            </a:r>
            <a:r>
              <a:rPr lang="en-US" dirty="0" smtClean="0"/>
              <a:t>e/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reais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GitHub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ferramenta</a:t>
            </a:r>
            <a:r>
              <a:rPr lang="en-US" dirty="0" smtClean="0"/>
              <a:t> </a:t>
            </a:r>
            <a:r>
              <a:rPr lang="en-US" dirty="0" err="1" smtClean="0"/>
              <a:t>essencial</a:t>
            </a:r>
            <a:r>
              <a:rPr lang="en-US" dirty="0" smtClean="0"/>
              <a:t> para </a:t>
            </a:r>
            <a:r>
              <a:rPr lang="en-US" dirty="0" err="1" smtClean="0"/>
              <a:t>implementação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.</a:t>
            </a:r>
          </a:p>
        </p:txBody>
      </p:sp>
      <p:pic>
        <p:nvPicPr>
          <p:cNvPr id="1028" name="Picture 4" descr="Resultado de imagem para pedr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992" y="3537776"/>
            <a:ext cx="1661271" cy="166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 para a Esquerda e para a Direita 3"/>
          <p:cNvSpPr/>
          <p:nvPr/>
        </p:nvSpPr>
        <p:spPr>
          <a:xfrm>
            <a:off x="4464248" y="4203427"/>
            <a:ext cx="1368152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120432" y="3706629"/>
            <a:ext cx="36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Maior</a:t>
            </a:r>
            <a:r>
              <a:rPr lang="en-US" sz="3200" dirty="0" smtClean="0"/>
              <a:t> Rocha Lunar 480 Metros de </a:t>
            </a:r>
            <a:r>
              <a:rPr lang="en-US" sz="3200" dirty="0" err="1" smtClean="0"/>
              <a:t>Altura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9287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6059" y="242987"/>
            <a:ext cx="7991640" cy="946800"/>
          </a:xfrm>
        </p:spPr>
        <p:txBody>
          <a:bodyPr/>
          <a:lstStyle/>
          <a:p>
            <a:pPr>
              <a:buNone/>
            </a:pPr>
            <a:r>
              <a:rPr lang="pt-BR" sz="4800" dirty="0" smtClean="0"/>
              <a:t>Objetivos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1880" y="1326240"/>
            <a:ext cx="8279999" cy="1581043"/>
          </a:xfrm>
        </p:spPr>
        <p:txBody>
          <a:bodyPr/>
          <a:lstStyle/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ados estatísticos ordenados pelo algoritmo de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Counting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Sort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Comparação temporal do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lgoritmo principal com o Quicksort.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Resultado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maior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altura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rochas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solo lunar.</a:t>
            </a:r>
          </a:p>
          <a:p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endParaRPr lang="pt-BR" sz="1800" dirty="0">
              <a:latin typeface="Times New Roman" pitchFamily="18" charset="0"/>
              <a:cs typeface="Times New Roman" pitchFamily="18" charset="0"/>
            </a:endParaRPr>
          </a:p>
          <a:p>
            <a:endParaRPr lang="pt-BR" sz="1800" dirty="0">
              <a:latin typeface="Times New Roman" pitchFamily="18" charset="0"/>
              <a:cs typeface="Times New Roman" pitchFamily="18" charset="0"/>
            </a:endParaRPr>
          </a:p>
          <a:p>
            <a:endParaRPr lang="pt-BR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96059" y="27720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pt-BR" sz="3300" b="1" i="0" u="none" strike="noStrike" kern="1200">
                <a:ln>
                  <a:noFill/>
                </a:ln>
                <a:solidFill>
                  <a:srgbClr val="45982F"/>
                </a:solidFill>
                <a:latin typeface="Arial" pitchFamily="34"/>
                <a:ea typeface="Microsoft YaHei" pitchFamily="2"/>
                <a:cs typeface="Mangal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sz="4800" dirty="0" smtClean="0"/>
              <a:t>Algoritmos</a:t>
            </a:r>
            <a:endParaRPr lang="pt-BR" sz="48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067743" y="3718800"/>
            <a:ext cx="2448272" cy="15810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054"/>
              </a:spcAft>
              <a:buSzPct val="45000"/>
              <a:buFont typeface="StarSymbol"/>
              <a:buNone/>
              <a:defRPr lang="pt-B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 rtl="0" hangingPunct="0">
              <a:spcBef>
                <a:spcPts val="0"/>
              </a:spcBef>
              <a:spcAft>
                <a:spcPts val="1054"/>
              </a:spcAft>
              <a:buSzPct val="45000"/>
              <a:buFont typeface="StarSymbol"/>
              <a:buChar char="●"/>
              <a:tabLst/>
              <a:defRPr lang="pt-B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2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629"/>
              </a:spcAft>
              <a:buSzPct val="45000"/>
              <a:buFont typeface="StarSymbol"/>
              <a:buChar char="●"/>
              <a:defRPr lang="pt-BR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417"/>
              </a:spcAft>
              <a:buSzPct val="75000"/>
              <a:buFont typeface="StarSymbol"/>
              <a:buChar char="–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04"/>
              </a:spcAft>
              <a:buSzPct val="45000"/>
              <a:buFont typeface="StarSymbol"/>
              <a:buChar char="●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04"/>
              </a:spcAft>
              <a:buSzPct val="45000"/>
              <a:buFont typeface="StarSymbol"/>
              <a:buChar char="●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04"/>
              </a:spcAft>
              <a:buSzPct val="45000"/>
              <a:buFont typeface="StarSymbol"/>
              <a:buChar char="●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04"/>
              </a:spcAft>
              <a:buSzPct val="45000"/>
              <a:buFont typeface="StarSymbol"/>
              <a:buChar char="●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04"/>
              </a:spcAft>
              <a:buSzPct val="45000"/>
              <a:buFont typeface="StarSymbol"/>
              <a:buChar char="●"/>
              <a:defRPr lang="pt-BR" sz="15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108000" indent="0" algn="ctr">
              <a:buNone/>
            </a:pPr>
            <a:r>
              <a:rPr lang="pt-BR" sz="2800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Counting</a:t>
            </a:r>
            <a:r>
              <a:rPr lang="pt-BR" sz="28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Sort</a:t>
            </a:r>
            <a:endParaRPr lang="pt-BR" sz="28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8000" indent="0" algn="ctr">
              <a:buNone/>
            </a:pPr>
            <a:r>
              <a:rPr lang="en-US" sz="2800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QuickSort</a:t>
            </a:r>
            <a:endParaRPr lang="pt-BR" sz="20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pt-BR" sz="18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7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179" y="242987"/>
            <a:ext cx="7991640" cy="946800"/>
          </a:xfrm>
        </p:spPr>
        <p:txBody>
          <a:bodyPr/>
          <a:lstStyle/>
          <a:p>
            <a:pPr>
              <a:buNone/>
            </a:pPr>
            <a:r>
              <a:rPr lang="pt-BR" sz="4800" dirty="0" smtClean="0"/>
              <a:t>Implementação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587" y="1755155"/>
            <a:ext cx="8352824" cy="3309235"/>
          </a:xfrm>
        </p:spPr>
        <p:txBody>
          <a:bodyPr/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Escolha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arquivo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.csv com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números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inteiros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reais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não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negativos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Implementação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estrutura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básica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vetor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ponteiros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para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leitura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alocação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dinâmica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dos dados;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Determinar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variável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ordenação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que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apresentasse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resultados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úteis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Análise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teórica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do algoritmo pela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literatura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Implementação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do Quicksort para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comparação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Implementação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do Counting Sort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como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objetivo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principal 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ordenação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1744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13318" y="124278"/>
            <a:ext cx="4392488" cy="946801"/>
          </a:xfrm>
        </p:spPr>
        <p:txBody>
          <a:bodyPr/>
          <a:lstStyle/>
          <a:p>
            <a:pPr>
              <a:buNone/>
            </a:pPr>
            <a:r>
              <a:rPr lang="pt-BR" sz="4800" dirty="0" err="1" smtClean="0"/>
              <a:t>Counting</a:t>
            </a:r>
            <a:r>
              <a:rPr lang="pt-BR" sz="4800" dirty="0" smtClean="0"/>
              <a:t> </a:t>
            </a:r>
            <a:r>
              <a:rPr lang="pt-BR" sz="4800" dirty="0" err="1" smtClean="0"/>
              <a:t>Sort</a:t>
            </a:r>
            <a:endParaRPr lang="pt-BR" sz="4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941" y="1611139"/>
            <a:ext cx="6414116" cy="100811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133" y="3699371"/>
            <a:ext cx="6051731" cy="931036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7632600" y="1765852"/>
            <a:ext cx="936104" cy="864096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133" y="3341375"/>
            <a:ext cx="1008112" cy="36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5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6782" y="170979"/>
            <a:ext cx="7991640" cy="946801"/>
          </a:xfrm>
        </p:spPr>
        <p:txBody>
          <a:bodyPr/>
          <a:lstStyle/>
          <a:p>
            <a:pPr>
              <a:buNone/>
            </a:pPr>
            <a:r>
              <a:rPr lang="pt-BR" sz="4800" dirty="0" err="1" smtClean="0"/>
              <a:t>Counting</a:t>
            </a:r>
            <a:r>
              <a:rPr lang="pt-BR" sz="4800" dirty="0" smtClean="0"/>
              <a:t> </a:t>
            </a:r>
            <a:r>
              <a:rPr lang="pt-BR" sz="4800" dirty="0" err="1" smtClean="0"/>
              <a:t>Sort</a:t>
            </a:r>
            <a:endParaRPr lang="pt-BR" sz="4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60" y="1467123"/>
            <a:ext cx="725170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9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6782" y="170979"/>
            <a:ext cx="7991640" cy="946801"/>
          </a:xfrm>
        </p:spPr>
        <p:txBody>
          <a:bodyPr/>
          <a:lstStyle/>
          <a:p>
            <a:pPr>
              <a:buNone/>
            </a:pPr>
            <a:r>
              <a:rPr lang="pt-BR" sz="4800" dirty="0" err="1" smtClean="0"/>
              <a:t>Counting</a:t>
            </a:r>
            <a:r>
              <a:rPr lang="pt-BR" sz="4800" dirty="0" smtClean="0"/>
              <a:t> </a:t>
            </a:r>
            <a:r>
              <a:rPr lang="pt-BR" sz="4800" dirty="0" err="1" smtClean="0"/>
              <a:t>Sort</a:t>
            </a:r>
            <a:endParaRPr lang="pt-BR" sz="4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52" y="1539131"/>
            <a:ext cx="731006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2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6782" y="170979"/>
            <a:ext cx="7991640" cy="946801"/>
          </a:xfrm>
        </p:spPr>
        <p:txBody>
          <a:bodyPr/>
          <a:lstStyle/>
          <a:p>
            <a:pPr>
              <a:buNone/>
            </a:pPr>
            <a:r>
              <a:rPr lang="pt-BR" sz="4800" dirty="0" err="1" smtClean="0"/>
              <a:t>Counting</a:t>
            </a:r>
            <a:r>
              <a:rPr lang="pt-BR" sz="4800" dirty="0" smtClean="0"/>
              <a:t> </a:t>
            </a:r>
            <a:r>
              <a:rPr lang="pt-BR" sz="4800" dirty="0" err="1" smtClean="0"/>
              <a:t>Sort</a:t>
            </a:r>
            <a:endParaRPr lang="pt-BR" sz="4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944" y="1539131"/>
            <a:ext cx="732619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2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6782" y="170979"/>
            <a:ext cx="7991640" cy="946801"/>
          </a:xfrm>
        </p:spPr>
        <p:txBody>
          <a:bodyPr/>
          <a:lstStyle/>
          <a:p>
            <a:pPr>
              <a:buNone/>
            </a:pPr>
            <a:r>
              <a:rPr lang="pt-BR" sz="4800" dirty="0" err="1" smtClean="0"/>
              <a:t>Counting</a:t>
            </a:r>
            <a:r>
              <a:rPr lang="pt-BR" sz="4800" dirty="0" smtClean="0"/>
              <a:t> </a:t>
            </a:r>
            <a:r>
              <a:rPr lang="pt-BR" sz="4800" dirty="0" err="1" smtClean="0"/>
              <a:t>Sort</a:t>
            </a:r>
            <a:endParaRPr lang="pt-BR" sz="4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543" y="1323107"/>
            <a:ext cx="7025193" cy="318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3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6782" y="170979"/>
            <a:ext cx="7991640" cy="946801"/>
          </a:xfrm>
        </p:spPr>
        <p:txBody>
          <a:bodyPr/>
          <a:lstStyle/>
          <a:p>
            <a:pPr>
              <a:buNone/>
            </a:pPr>
            <a:r>
              <a:rPr lang="pt-BR" sz="4800" dirty="0" err="1" smtClean="0"/>
              <a:t>Counting</a:t>
            </a:r>
            <a:r>
              <a:rPr lang="pt-BR" sz="4800" dirty="0" smtClean="0"/>
              <a:t> </a:t>
            </a:r>
            <a:r>
              <a:rPr lang="pt-BR" sz="4800" dirty="0" err="1" smtClean="0"/>
              <a:t>Sort</a:t>
            </a:r>
            <a:endParaRPr lang="pt-BR" sz="4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711" y="1611139"/>
            <a:ext cx="6385781" cy="270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231</Words>
  <Application>Microsoft Office PowerPoint</Application>
  <PresentationFormat>Personalizar</PresentationFormat>
  <Paragraphs>52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Microsoft YaHei</vt:lpstr>
      <vt:lpstr>Arial</vt:lpstr>
      <vt:lpstr>Calibri</vt:lpstr>
      <vt:lpstr>Mangal</vt:lpstr>
      <vt:lpstr>Segoe UI</vt:lpstr>
      <vt:lpstr>StarSymbol</vt:lpstr>
      <vt:lpstr>Tahoma</vt:lpstr>
      <vt:lpstr>Times New Roman</vt:lpstr>
      <vt:lpstr>Padrão</vt:lpstr>
      <vt:lpstr>Apresentação do PowerPoint</vt:lpstr>
      <vt:lpstr>Objetivos</vt:lpstr>
      <vt:lpstr>Implementação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Comparação e Resultados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Ordenação Counting sort</dc:title>
  <dc:creator>Mateus</dc:creator>
  <cp:lastModifiedBy>Clóvis Kuhn</cp:lastModifiedBy>
  <cp:revision>23</cp:revision>
  <dcterms:created xsi:type="dcterms:W3CDTF">2017-07-04T15:55:48Z</dcterms:created>
  <dcterms:modified xsi:type="dcterms:W3CDTF">2019-12-05T22:31:07Z</dcterms:modified>
</cp:coreProperties>
</file>