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418" r:id="rId2"/>
    <p:sldId id="326" r:id="rId3"/>
    <p:sldId id="420" r:id="rId4"/>
    <p:sldId id="402" r:id="rId5"/>
    <p:sldId id="328" r:id="rId6"/>
    <p:sldId id="385" r:id="rId7"/>
    <p:sldId id="386" r:id="rId8"/>
    <p:sldId id="404" r:id="rId9"/>
    <p:sldId id="388" r:id="rId10"/>
    <p:sldId id="406" r:id="rId11"/>
    <p:sldId id="423" r:id="rId12"/>
    <p:sldId id="407" r:id="rId13"/>
    <p:sldId id="338" r:id="rId14"/>
    <p:sldId id="394" r:id="rId15"/>
    <p:sldId id="421" r:id="rId16"/>
    <p:sldId id="422" r:id="rId17"/>
    <p:sldId id="348" r:id="rId18"/>
    <p:sldId id="395" r:id="rId19"/>
    <p:sldId id="417" r:id="rId20"/>
    <p:sldId id="384" r:id="rId21"/>
    <p:sldId id="396" r:id="rId22"/>
    <p:sldId id="351" r:id="rId23"/>
    <p:sldId id="408" r:id="rId24"/>
    <p:sldId id="360" r:id="rId25"/>
    <p:sldId id="3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A6E591-5201-4B04-B128-AA881623399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94363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CF398D-0244-47AC-AB39-BCC1DCC5BE30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4265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2A7A4CA-3066-4085-BEB9-E66D5E6ACC81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85236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D41EE5-2BB3-4164-A837-D739273DADA6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31248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Physics 2426: Electricity, Magnetism and Light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Dr. David </a:t>
            </a:r>
            <a:r>
              <a:rPr lang="en-US" dirty="0" err="1" smtClean="0">
                <a:solidFill>
                  <a:srgbClr val="FF0000"/>
                </a:solidFill>
              </a:rPr>
              <a:t>Stancato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" y="3733800"/>
            <a:ext cx="8279086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Conservation of Charge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Experimental Fact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 total amount of electric charge in a closed system is conserved!!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Charge can neither be created or destroyed!!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4800"/>
            <a:ext cx="55911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8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Plastic and Glass Rods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 Unit of Charge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 unit of charge is the </a:t>
                </a:r>
                <a:r>
                  <a:rPr lang="en-US" u="sng" dirty="0" smtClean="0">
                    <a:solidFill>
                      <a:srgbClr val="00B050"/>
                    </a:solidFill>
                  </a:rPr>
                  <a:t>Coulomb C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Proton: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1.6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−19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C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𝑒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Electron: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𝑒𝑙𝑒𝑐𝑡𝑟𝑜𝑛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=−1.6×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i="1">
                        <a:latin typeface="Cambria Math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protons or electrons!!</a:t>
                </a: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		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Materials: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Conductors and Insulators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34" y="2438400"/>
            <a:ext cx="497593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Basic Properties of the Electric Force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larger the charges, the larger the force!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force weakens with distance between the charges!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77" y="3497264"/>
            <a:ext cx="3505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276600" y="2978946"/>
            <a:ext cx="1295400" cy="8842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Polarization in a Conductor Visualized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22" name="Picture 2" descr="conduct.gif (20150 bytes)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85" y="1676400"/>
            <a:ext cx="646322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3999" y="51816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DEMO: Soda Can</a:t>
            </a:r>
          </a:p>
        </p:txBody>
      </p:sp>
    </p:spTree>
    <p:extLst>
      <p:ext uri="{BB962C8B-B14F-4D97-AF65-F5344CB8AC3E}">
        <p14:creationId xmlns:p14="http://schemas.microsoft.com/office/powerpoint/2010/main" val="11054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:\Documents and Settings\Administrator.CABRILLO-E9NJ6H\My Documents\Cabrillo\Animated Gifs\Electrostatics\insulato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981200"/>
            <a:ext cx="56769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381000"/>
            <a:ext cx="76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dirty="0" smtClean="0">
                <a:solidFill>
                  <a:srgbClr val="FF0000"/>
                </a:solidFill>
              </a:rPr>
              <a:t>Polarization in an Insulator Visualized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2" t="30324" r="39479" b="19908"/>
          <a:stretch>
            <a:fillRect/>
          </a:stretch>
        </p:blipFill>
        <p:spPr bwMode="auto">
          <a:xfrm>
            <a:off x="1623060" y="1371600"/>
            <a:ext cx="589788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100">
                <a:latin typeface="Times" charset="0"/>
                <a:cs typeface="Times New Roman" pitchFamily="18" charset="0"/>
              </a:rPr>
              <a:t>            </a:t>
            </a:r>
            <a:endParaRPr lang="en-US" sz="180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100">
                <a:latin typeface="Times" charset="0"/>
                <a:cs typeface="Times New Roman" pitchFamily="18" charset="0"/>
              </a:rPr>
              <a:t>               </a:t>
            </a:r>
            <a:endParaRPr lang="en-US" sz="18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3713" y="228600"/>
            <a:ext cx="8229600" cy="11430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48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Polarization of Water: Demo</a:t>
            </a:r>
            <a:endParaRPr lang="en-US" sz="4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06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4572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DEMO: Van de </a:t>
            </a:r>
            <a:r>
              <a:rPr lang="en-US" sz="2800" b="1" dirty="0" err="1" smtClean="0">
                <a:solidFill>
                  <a:srgbClr val="FF0000"/>
                </a:solidFill>
              </a:rPr>
              <a:t>Graaff</a:t>
            </a:r>
            <a:r>
              <a:rPr lang="en-US" sz="2800" b="1" dirty="0" smtClean="0">
                <a:solidFill>
                  <a:srgbClr val="FF0000"/>
                </a:solidFill>
              </a:rPr>
              <a:t> Generator!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11307"/>
            <a:ext cx="21431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Electric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Introductions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d.umn.edu/~jschwetm/fall2009/cla1001/images/People_Group_Stud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226854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</a:rPr>
              <a:t>Quick Math (Vector) Review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1626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Vector Operations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vectors</a:t>
            </a:r>
          </a:p>
          <a:p>
            <a:r>
              <a:rPr lang="en-US" dirty="0" smtClean="0"/>
              <a:t>Subtracting vectors</a:t>
            </a:r>
          </a:p>
          <a:p>
            <a:r>
              <a:rPr lang="en-US" dirty="0" smtClean="0"/>
              <a:t>Vector Components</a:t>
            </a:r>
          </a:p>
          <a:p>
            <a:r>
              <a:rPr lang="en-US" dirty="0" smtClean="0"/>
              <a:t>Constructing Unit Vectors</a:t>
            </a:r>
          </a:p>
          <a:p>
            <a:r>
              <a:rPr lang="en-US" dirty="0" smtClean="0"/>
              <a:t>Scalar (dot) product</a:t>
            </a:r>
          </a:p>
          <a:p>
            <a:r>
              <a:rPr lang="en-US" dirty="0" smtClean="0"/>
              <a:t>Vector (cross) product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Getting Quantitative: Coulomb’s Law and Electrostatics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" y="1557840"/>
            <a:ext cx="3019425" cy="354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21976" y="51054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Charles-Augustin de </a:t>
            </a:r>
            <a:r>
              <a:rPr lang="en-US" sz="3200" dirty="0" smtClean="0">
                <a:solidFill>
                  <a:srgbClr val="FF0000"/>
                </a:solidFill>
              </a:rPr>
              <a:t>Coulomb: 1736-1806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2667000" cy="269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1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Coulomb’s Law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200" y="4114800"/>
                <a:ext cx="4357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=8.988×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m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14800"/>
                <a:ext cx="435786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4809131"/>
                <a:ext cx="4833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=8.854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−12</m:t>
                          </m:r>
                        </m:sup>
                      </m:sSup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C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m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09131"/>
                <a:ext cx="48335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895717"/>
                  </p:ext>
                </p:extLst>
              </p:nvPr>
            </p:nvGraphicFramePr>
            <p:xfrm>
              <a:off x="533400" y="934016"/>
              <a:ext cx="8093076" cy="4708524"/>
            </p:xfrm>
            <a:graphic>
              <a:graphicData uri="http://schemas.openxmlformats.org/drawingml/2006/table">
                <a:tbl>
                  <a:tblPr/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82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95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96793"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Gravitational Force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Electric Force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057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CAUSE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Mass (one type)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CAUSE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Charge (positive</a:t>
                          </a:r>
                          <a:r>
                            <a:rPr lang="en-US" sz="2000" baseline="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 and negative)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7057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TYPE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Inverse Square: Attractive Only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TYPE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Inverse Square: Both Attractive and Repulsive 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7057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LAW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 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𝐹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LAW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</a:rPr>
                                  <m:t>𝐹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</a:rPr>
                                  <m:t>𝑘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Arial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895717"/>
                  </p:ext>
                </p:extLst>
              </p:nvPr>
            </p:nvGraphicFramePr>
            <p:xfrm>
              <a:off x="533400" y="934016"/>
              <a:ext cx="8093076" cy="4708524"/>
            </p:xfrm>
            <a:graphic>
              <a:graphicData uri="http://schemas.openxmlformats.org/drawingml/2006/table">
                <a:tbl>
                  <a:tblPr/>
                  <a:tblGrid>
                    <a:gridCol w="1600200"/>
                    <a:gridCol w="2514600"/>
                    <a:gridCol w="1782762"/>
                    <a:gridCol w="2195514"/>
                  </a:tblGrid>
                  <a:tr h="896793"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Gravitational Force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Electric Force</a:t>
                          </a:r>
                          <a:endParaRPr lang="en-US" sz="32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latin typeface="Arial"/>
                              <a:ea typeface="Times New Roman"/>
                              <a:cs typeface="Times New Roman"/>
                            </a:rPr>
                            <a:t> </a:t>
                          </a: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32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7057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CAUSE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Mass (one type)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CAUSE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Charge (positive</a:t>
                          </a:r>
                          <a:r>
                            <a:rPr lang="en-US" sz="2000" baseline="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 and negative)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7057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TYPE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Inverse Square: Attractive </a:t>
                          </a: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Only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TYPE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latin typeface="Arial"/>
                              <a:ea typeface="Times New Roman"/>
                              <a:cs typeface="Times New Roman"/>
                            </a:rPr>
                            <a:t>Inverse Square: Both Attractive and Repulsive </a:t>
                          </a:r>
                          <a:endParaRPr lang="en-US" sz="2800" dirty="0"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7057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LAW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3923" t="-270335" r="-158596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latin typeface="Arial"/>
                              <a:ea typeface="Times New Roman"/>
                              <a:cs typeface="Times New Roman"/>
                            </a:rPr>
                            <a:t>LAW</a:t>
                          </a:r>
                          <a:endParaRPr lang="en-US" sz="2800" dirty="0">
                            <a:solidFill>
                              <a:srgbClr val="FF0000"/>
                            </a:solidFill>
                            <a:latin typeface="Times"/>
                            <a:ea typeface="Times New Roman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68421" t="-270335" r="-554" b="-9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100">
                <a:ea typeface="Times New Roman" pitchFamily="18" charset="0"/>
                <a:cs typeface="Arial" pitchFamily="34" charset="0"/>
              </a:rPr>
              <a:t>		</a:t>
            </a:r>
            <a:endParaRPr lang="en-US" sz="180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178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368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30019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Activity: Section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Models (handout)</a:t>
            </a:r>
          </a:p>
          <a:p>
            <a:pPr lvl="1"/>
            <a:r>
              <a:rPr lang="en-US" sz="3600" dirty="0"/>
              <a:t>Constructs</a:t>
            </a:r>
          </a:p>
          <a:p>
            <a:pPr lvl="1"/>
            <a:r>
              <a:rPr lang="en-US" sz="3600" dirty="0"/>
              <a:t>Representations</a:t>
            </a:r>
          </a:p>
          <a:p>
            <a:pPr lvl="1"/>
            <a:r>
              <a:rPr lang="en-US" sz="3600" dirty="0"/>
              <a:t>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33600"/>
            <a:ext cx="2828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71800" y="1600200"/>
            <a:ext cx="2971800" cy="2819400"/>
          </a:xfrm>
          <a:prstGeom prst="ellipse">
            <a:avLst/>
          </a:prstGeom>
          <a:noFill/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Physics: Theories and Experiments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4323" y="3795786"/>
            <a:ext cx="2861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Models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4442" y="2892959"/>
            <a:ext cx="3886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Predictions from the Models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82570" y="1850014"/>
            <a:ext cx="23418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Experiments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493129" y="1681172"/>
            <a:ext cx="458708" cy="240937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81528" y="3520440"/>
            <a:ext cx="195072" cy="389615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91200" y="3282621"/>
            <a:ext cx="175034" cy="374979"/>
          </a:xfrm>
          <a:prstGeom prst="straightConnector1">
            <a:avLst/>
          </a:prstGeom>
          <a:ln w="7302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Electricity, Magnetism and Light: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An 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46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2431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4478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91000"/>
            <a:ext cx="2818258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Electricity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1904999"/>
          </a:xfrm>
        </p:spPr>
        <p:txBody>
          <a:bodyPr/>
          <a:lstStyle/>
          <a:p>
            <a:r>
              <a:rPr lang="en-US" dirty="0" smtClean="0"/>
              <a:t>A fundamental force of nature</a:t>
            </a:r>
          </a:p>
        </p:txBody>
      </p:sp>
      <p:pic>
        <p:nvPicPr>
          <p:cNvPr id="95234" name="Picture 2" descr="http://www.astrosurf.com/luxorion/Decors/logo-lightn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534924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Electric Charge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4525963"/>
          </a:xfrm>
        </p:spPr>
        <p:txBody>
          <a:bodyPr/>
          <a:lstStyle/>
          <a:p>
            <a:r>
              <a:rPr lang="en-US" sz="2800" dirty="0" smtClean="0"/>
              <a:t>A property of objects</a:t>
            </a:r>
          </a:p>
          <a:p>
            <a:r>
              <a:rPr lang="en-US" sz="2800" dirty="0" smtClean="0"/>
              <a:t>Two types of electric charge!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ositive (+) and negative (-)</a:t>
            </a:r>
          </a:p>
          <a:p>
            <a:pPr lvl="1"/>
            <a:r>
              <a:rPr lang="en-US" sz="2400" dirty="0" smtClean="0"/>
              <a:t>Benjamin Franklin, 1747</a:t>
            </a:r>
            <a:endParaRPr lang="en-US" sz="2400" dirty="0"/>
          </a:p>
        </p:txBody>
      </p:sp>
      <p:pic>
        <p:nvPicPr>
          <p:cNvPr id="4" name="Picture 5" descr="http://upload.wikimedia.org/wikipedia/commons/2/2f/Benjamin_Franklin_by_Jean-Baptiste_Greuz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96" y="1752600"/>
            <a:ext cx="27432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66800" y="228600"/>
          <a:ext cx="2122488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1" name="Photo Editor Photo" r:id="rId4" imgW="4086795" imgH="12317544" progId="MSPhotoEd.3">
                  <p:embed/>
                </p:oleObj>
              </mc:Choice>
              <mc:Fallback>
                <p:oleObj name="Photo Editor Photo" r:id="rId4" imgW="4086795" imgH="123175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"/>
                        <a:ext cx="2122488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6"/>
          <p:cNvSpPr txBox="1">
            <a:spLocks noChangeArrowheads="1"/>
          </p:cNvSpPr>
          <p:nvPr/>
        </p:nvSpPr>
        <p:spPr bwMode="auto">
          <a:xfrm>
            <a:off x="3581400" y="914400"/>
            <a:ext cx="5105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hlink"/>
                </a:solidFill>
              </a:rPr>
              <a:t>opposite</a:t>
            </a:r>
            <a:r>
              <a:rPr lang="en-US" sz="4000" dirty="0"/>
              <a:t> charges </a:t>
            </a:r>
            <a:r>
              <a:rPr lang="en-US" sz="4000" dirty="0" smtClean="0">
                <a:solidFill>
                  <a:schemeClr val="hlink"/>
                </a:solidFill>
              </a:rPr>
              <a:t>attract (attractive force)</a:t>
            </a:r>
            <a:endParaRPr lang="en-US" sz="4000" dirty="0">
              <a:solidFill>
                <a:schemeClr val="hlink"/>
              </a:solidFill>
            </a:endParaRPr>
          </a:p>
        </p:txBody>
      </p:sp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3581400" y="4038600"/>
            <a:ext cx="411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hlink"/>
                </a:solidFill>
              </a:rPr>
              <a:t>like</a:t>
            </a:r>
            <a:r>
              <a:rPr lang="en-US" sz="4000" dirty="0"/>
              <a:t> charges </a:t>
            </a:r>
            <a:r>
              <a:rPr lang="en-US" sz="4000" dirty="0" smtClean="0">
                <a:solidFill>
                  <a:schemeClr val="hlink"/>
                </a:solidFill>
              </a:rPr>
              <a:t>repel (repulsive force)</a:t>
            </a:r>
            <a:endParaRPr lang="en-US" sz="4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Fundamental Carriers of Charge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4571999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Atoms consist of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Electrons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Protons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Neutrons</a:t>
            </a:r>
          </a:p>
          <a:p>
            <a:endParaRPr lang="en-US" dirty="0"/>
          </a:p>
        </p:txBody>
      </p:sp>
      <p:pic>
        <p:nvPicPr>
          <p:cNvPr id="4" name="Picture 5" descr="21_Figure03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"/>
          <a:stretch>
            <a:fillRect/>
          </a:stretch>
        </p:blipFill>
        <p:spPr bwMode="auto">
          <a:xfrm>
            <a:off x="5181600" y="1219199"/>
            <a:ext cx="2971800" cy="51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292</Words>
  <Application>Microsoft Office PowerPoint</Application>
  <PresentationFormat>On-screen Show (4:3)</PresentationFormat>
  <Paragraphs>89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Times</vt:lpstr>
      <vt:lpstr>Times New Roman</vt:lpstr>
      <vt:lpstr>1_Office Theme</vt:lpstr>
      <vt:lpstr>Photo Editor Photo</vt:lpstr>
      <vt:lpstr>Physics 2426: Electricity, Magnetism and Light</vt:lpstr>
      <vt:lpstr>Class Introductions</vt:lpstr>
      <vt:lpstr>Science</vt:lpstr>
      <vt:lpstr>Physics: Theories and Experiments</vt:lpstr>
      <vt:lpstr>Electricity, Magnetism and Light: An Introduction</vt:lpstr>
      <vt:lpstr>Electricity</vt:lpstr>
      <vt:lpstr>Electric Charge</vt:lpstr>
      <vt:lpstr>PowerPoint Presentation</vt:lpstr>
      <vt:lpstr>Fundamental Carriers of Charge</vt:lpstr>
      <vt:lpstr>Conservation of Charge</vt:lpstr>
      <vt:lpstr>Demo: Plastic and Glass Rods</vt:lpstr>
      <vt:lpstr>SI Unit of Charge</vt:lpstr>
      <vt:lpstr>Types of Materials:  Conductors and Insulators</vt:lpstr>
      <vt:lpstr>Basic Properties of the Electric Force</vt:lpstr>
      <vt:lpstr>Polarization in a Conductor Visualized</vt:lpstr>
      <vt:lpstr>PowerPoint Presentation</vt:lpstr>
      <vt:lpstr>PowerPoint Presentation</vt:lpstr>
      <vt:lpstr>PowerPoint Presentation</vt:lpstr>
      <vt:lpstr>Lab 1: Electric Charge</vt:lpstr>
      <vt:lpstr>Quick Math (Vector) Review</vt:lpstr>
      <vt:lpstr>Vector Operations</vt:lpstr>
      <vt:lpstr>Getting Quantitative: Coulomb’s Law and Electrostatics</vt:lpstr>
      <vt:lpstr>Coulomb’s Law</vt:lpstr>
      <vt:lpstr>PowerPoint Presentation</vt:lpstr>
      <vt:lpstr>Activity: Section 1 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165</cp:revision>
  <dcterms:created xsi:type="dcterms:W3CDTF">2011-08-26T22:00:09Z</dcterms:created>
  <dcterms:modified xsi:type="dcterms:W3CDTF">2019-01-16T22:09:30Z</dcterms:modified>
</cp:coreProperties>
</file>