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27"/>
  </p:notesMasterIdLst>
  <p:sldIdLst>
    <p:sldId id="293" r:id="rId4"/>
    <p:sldId id="294" r:id="rId5"/>
    <p:sldId id="302" r:id="rId6"/>
    <p:sldId id="299" r:id="rId7"/>
    <p:sldId id="304" r:id="rId8"/>
    <p:sldId id="305" r:id="rId9"/>
    <p:sldId id="306" r:id="rId10"/>
    <p:sldId id="307" r:id="rId11"/>
    <p:sldId id="310" r:id="rId12"/>
    <p:sldId id="337" r:id="rId13"/>
    <p:sldId id="312" r:id="rId14"/>
    <p:sldId id="313" r:id="rId15"/>
    <p:sldId id="327" r:id="rId16"/>
    <p:sldId id="334" r:id="rId17"/>
    <p:sldId id="315" r:id="rId18"/>
    <p:sldId id="322" r:id="rId19"/>
    <p:sldId id="328" r:id="rId20"/>
    <p:sldId id="329" r:id="rId21"/>
    <p:sldId id="330" r:id="rId22"/>
    <p:sldId id="321" r:id="rId23"/>
    <p:sldId id="333" r:id="rId24"/>
    <p:sldId id="332" r:id="rId25"/>
    <p:sldId id="33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543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  <a:latin typeface="Times New Roman" pitchFamily="1" charset="0"/>
              </a:rPr>
              <a:t>PowerPoint</a:t>
            </a:r>
            <a:r>
              <a:rPr lang="en-US" baseline="30000">
                <a:solidFill>
                  <a:srgbClr val="D33325"/>
                </a:solidFill>
                <a:latin typeface="Times New Roman" pitchFamily="1" charset="0"/>
              </a:rPr>
              <a:t>®</a:t>
            </a:r>
            <a:r>
              <a:rPr lang="en-US">
                <a:solidFill>
                  <a:srgbClr val="D33325"/>
                </a:solidFill>
                <a:latin typeface="Times New Roman" pitchFamily="1" charset="0"/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3180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27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04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4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99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8825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4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3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639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970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720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543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  <a:latin typeface="Times New Roman" pitchFamily="1" charset="0"/>
              </a:rPr>
              <a:t>PowerPoint</a:t>
            </a:r>
            <a:r>
              <a:rPr lang="en-US" baseline="30000">
                <a:solidFill>
                  <a:srgbClr val="D33325"/>
                </a:solidFill>
                <a:latin typeface="Times New Roman" pitchFamily="1" charset="0"/>
              </a:rPr>
              <a:t>®</a:t>
            </a:r>
            <a:r>
              <a:rPr lang="en-US">
                <a:solidFill>
                  <a:srgbClr val="D33325"/>
                </a:solidFill>
                <a:latin typeface="Times New Roman" pitchFamily="1" charset="0"/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7480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78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54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479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063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156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26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741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503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261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3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j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j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j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8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1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j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j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j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Section 10: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Sources of Magnetic Field</a:t>
            </a:r>
          </a:p>
        </p:txBody>
      </p:sp>
      <p:pic>
        <p:nvPicPr>
          <p:cNvPr id="1029" name="Picture 5" descr="http://www.superconductors.solidchem.net/sites/default/files/users/user1/MagnetSchoolFSU-Electromag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51054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RHR for a Circular Current Loop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43" y="1600200"/>
            <a:ext cx="80533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Ampere’s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943600" cy="4525963"/>
              </a:xfrm>
            </p:spPr>
            <p:txBody>
              <a:bodyPr/>
              <a:lstStyle/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·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𝑒𝑛𝑐𝑙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943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09600"/>
            <a:ext cx="26638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95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useful in situations with lots of symmetry!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Infinite straight conductor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Infinite Solenoid</a:t>
            </a:r>
          </a:p>
        </p:txBody>
      </p:sp>
    </p:spTree>
    <p:extLst>
      <p:ext uri="{BB962C8B-B14F-4D97-AF65-F5344CB8AC3E}">
        <p14:creationId xmlns:p14="http://schemas.microsoft.com/office/powerpoint/2010/main" val="117698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Ampere’s Law: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 Infinite 1D Wire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Ampere’s Law: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Infinite Solenoid</a:t>
            </a:r>
          </a:p>
        </p:txBody>
      </p:sp>
    </p:spTree>
    <p:extLst>
      <p:ext uri="{BB962C8B-B14F-4D97-AF65-F5344CB8AC3E}">
        <p14:creationId xmlns:p14="http://schemas.microsoft.com/office/powerpoint/2010/main" val="273351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Magnetic Materials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general types of 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Paramagnetic 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Diamagnetic 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Ferromagnetic materials</a:t>
            </a:r>
          </a:p>
        </p:txBody>
      </p:sp>
    </p:spTree>
    <p:extLst>
      <p:ext uri="{BB962C8B-B14F-4D97-AF65-F5344CB8AC3E}">
        <p14:creationId xmlns:p14="http://schemas.microsoft.com/office/powerpoint/2010/main" val="207553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Paramagnets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2567781"/>
            <a:ext cx="5153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71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Diamagnets</a:t>
            </a:r>
            <a:r>
              <a:rPr lang="en-US" dirty="0">
                <a:solidFill>
                  <a:srgbClr val="FF0000"/>
                </a:solidFill>
              </a:rPr>
              <a:t> vs. Paramagnets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3019425" cy="289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06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Ferromagnets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9721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19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5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causes magnetic fields?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057650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38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Magnetization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on applied magnetic field?</a:t>
            </a:r>
          </a:p>
          <a:p>
            <a:pPr lvl="1"/>
            <a:r>
              <a:rPr lang="en-US" dirty="0"/>
              <a:t>Paramagnets = small increase</a:t>
            </a:r>
          </a:p>
          <a:p>
            <a:pPr lvl="1"/>
            <a:r>
              <a:rPr lang="en-US" dirty="0" err="1"/>
              <a:t>Diamagnets</a:t>
            </a:r>
            <a:r>
              <a:rPr lang="en-US" dirty="0"/>
              <a:t> = small decrease</a:t>
            </a:r>
          </a:p>
          <a:p>
            <a:pPr lvl="1"/>
            <a:r>
              <a:rPr lang="en-US" dirty="0" err="1"/>
              <a:t>Ferromagnets</a:t>
            </a:r>
            <a:r>
              <a:rPr lang="en-US" dirty="0"/>
              <a:t> = HUGE increase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Relative Permeability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1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Relative Permeability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838076"/>
                  </p:ext>
                </p:extLst>
              </p:nvPr>
            </p:nvGraphicFramePr>
            <p:xfrm>
              <a:off x="1524000" y="1295400"/>
              <a:ext cx="6347796" cy="4633920"/>
            </p:xfrm>
            <a:graphic>
              <a:graphicData uri="http://schemas.openxmlformats.org/drawingml/2006/table">
                <a:tbl>
                  <a:tblPr/>
                  <a:tblGrid>
                    <a:gridCol w="21159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159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159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b="1" dirty="0">
                              <a:solidFill>
                                <a:srgbClr val="002060"/>
                              </a:solidFill>
                              <a:effectLst/>
                            </a:rPr>
                            <a:t>Material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b="1">
                              <a:solidFill>
                                <a:srgbClr val="002060"/>
                              </a:solidFill>
                              <a:effectLst/>
                            </a:rPr>
                            <a:t>Type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b="1" dirty="0">
                              <a:solidFill>
                                <a:srgbClr val="002060"/>
                              </a:solidFill>
                              <a:effectLst/>
                            </a:rPr>
                            <a:t>Relative permeability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sz="1100" b="1" dirty="0">
                            <a:solidFill>
                              <a:srgbClr val="002060"/>
                            </a:solidFill>
                            <a:effectLst/>
                          </a:endParaRP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Bismuth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0.99983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Silver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0.99998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Copper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0.999991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Lead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0.999983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Water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0.999991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Vacuum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Nonmagnetic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Air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Paramagnetic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1.0000004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Aluminum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Paramagnetic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1.00002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Palladium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1.0008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Cobalt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250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Nickel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600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Mild Steel (0.2 C)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Iron (0.2 impurity)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5,000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Silicon Iron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7,000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Mumetal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100,000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Purified iron (0.05 impurity)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51442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Supermalloy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1,000,000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838076"/>
                  </p:ext>
                </p:extLst>
              </p:nvPr>
            </p:nvGraphicFramePr>
            <p:xfrm>
              <a:off x="1524000" y="1295400"/>
              <a:ext cx="6347796" cy="4633920"/>
            </p:xfrm>
            <a:graphic>
              <a:graphicData uri="http://schemas.openxmlformats.org/drawingml/2006/table">
                <a:tbl>
                  <a:tblPr/>
                  <a:tblGrid>
                    <a:gridCol w="2115932"/>
                    <a:gridCol w="2115932"/>
                    <a:gridCol w="2115932"/>
                  </a:tblGrid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b="1" dirty="0">
                              <a:solidFill>
                                <a:srgbClr val="002060"/>
                              </a:solidFill>
                              <a:effectLst/>
                            </a:rPr>
                            <a:t>Material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b="1">
                              <a:solidFill>
                                <a:srgbClr val="002060"/>
                              </a:solidFill>
                              <a:effectLst/>
                            </a:rPr>
                            <a:t>Type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381" r="-288" b="-1726190"/>
                          </a:stretch>
                        </a:blip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Bismuth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0.99983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Silver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0.99998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Copper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0.999991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Lead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0.999983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Water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Diamagnetic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0.999991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Vacuum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Nonmagnetic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Air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Paramagnetic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1.0000004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Aluminum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Paramagnetic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1.00002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Palladium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1.0008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Cobalt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250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Nickel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600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Mild Steel (0.2 C)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Iron (0.2 impurity)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5,000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Silicon Iron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7,000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Mumetal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100,000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Purified iron (0.05 impurity)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200,000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  <a:tr h="25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Supermalloy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>
                              <a:solidFill>
                                <a:srgbClr val="002060"/>
                              </a:solidFill>
                              <a:effectLst/>
                            </a:rPr>
                            <a:t>Ferromagnetic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100" dirty="0">
                              <a:solidFill>
                                <a:srgbClr val="002060"/>
                              </a:solidFill>
                              <a:effectLst/>
                            </a:rPr>
                            <a:t>1,000,000</a:t>
                          </a:r>
                        </a:p>
                      </a:txBody>
                      <a:tcPr marL="44900" marR="44900" marT="44900" marB="44900">
                        <a:lnL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CFC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447800" y="6169352"/>
            <a:ext cx="6324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http://www.microwaves101.com/microwave-encyclopedia/382-magnetic-materials</a:t>
            </a:r>
          </a:p>
        </p:txBody>
      </p:sp>
    </p:spTree>
    <p:extLst>
      <p:ext uri="{BB962C8B-B14F-4D97-AF65-F5344CB8AC3E}">
        <p14:creationId xmlns:p14="http://schemas.microsoft.com/office/powerpoint/2010/main" val="259638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Permeability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8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dirty="0"/>
                  <a:t>Inside a material,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Magnetic Field of a Steady Current: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The Law of </a:t>
            </a:r>
            <a:r>
              <a:rPr lang="en-US" dirty="0" err="1">
                <a:solidFill>
                  <a:srgbClr val="00B050"/>
                </a:solidFill>
              </a:rPr>
              <a:t>Biot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Savart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40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acc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</a:t>
                </a:r>
                <a:r>
                  <a:rPr lang="en-US" b="1" i="1" dirty="0"/>
                  <a:t> exact</a:t>
                </a:r>
                <a:r>
                  <a:rPr lang="en-US" dirty="0"/>
                  <a:t> for a constant (steady) current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1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Proportionality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−7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T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·</m:t>
                      </m:r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m</m:t>
                      </m:r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40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A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Something to think about for later: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=2.99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Magnetic Field: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Infinite Straight Wire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419600" cy="3657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Magnitude: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Direction: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Use the RHR!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419600" cy="3657599"/>
              </a:xfrm>
              <a:blipFill rotWithShape="1">
                <a:blip r:embed="rId2" cstate="print"/>
                <a:stretch>
                  <a:fillRect l="-3448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Media\Chapter28\Images\28_Figure06-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35506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4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Problem: Infinite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Magnetic Fields due to two wires</a:t>
            </a:r>
          </a:p>
        </p:txBody>
      </p:sp>
    </p:spTree>
    <p:extLst>
      <p:ext uri="{BB962C8B-B14F-4D97-AF65-F5344CB8AC3E}">
        <p14:creationId xmlns:p14="http://schemas.microsoft.com/office/powerpoint/2010/main" val="400406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7831"/>
          </a:xfrm>
        </p:spPr>
        <p:txBody>
          <a:bodyPr/>
          <a:lstStyle/>
          <a:p>
            <a:r>
              <a:rPr lang="en-US" dirty="0"/>
              <a:t>Two wires and the magnetic force!</a:t>
            </a:r>
            <a:endParaRPr lang="en-US" sz="2800" dirty="0"/>
          </a:p>
        </p:txBody>
      </p:sp>
      <p:pic>
        <p:nvPicPr>
          <p:cNvPr id="377862" name="Picture 6" descr="28_Figure09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2819400" y="685800"/>
            <a:ext cx="27781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/>
              <a:t>Magnetic field of a circular current loop</a:t>
            </a:r>
          </a:p>
        </p:txBody>
      </p:sp>
      <p:pic>
        <p:nvPicPr>
          <p:cNvPr id="378887" name="Picture 7" descr="28_Figure11-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1398" r="1120" b="3712"/>
          <a:stretch>
            <a:fillRect/>
          </a:stretch>
        </p:blipFill>
        <p:spPr bwMode="auto">
          <a:xfrm>
            <a:off x="2667000" y="1371600"/>
            <a:ext cx="39401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212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1_Office Theme</vt:lpstr>
      <vt:lpstr>2_C6eActiveLectureQuestions</vt:lpstr>
      <vt:lpstr>3_C6eActiveLectureQuestions</vt:lpstr>
      <vt:lpstr>Section 10:  Sources of Magnetic Field</vt:lpstr>
      <vt:lpstr>What causes magnetic fields?</vt:lpstr>
      <vt:lpstr>Magnetic Field of a Steady Current: The Law of Biot and Savart</vt:lpstr>
      <vt:lpstr>The Proportionality Constant</vt:lpstr>
      <vt:lpstr>The Magnetic Field: Infinite Straight Wire</vt:lpstr>
      <vt:lpstr>Example Problem: Infinite Wire</vt:lpstr>
      <vt:lpstr>Activity: Magnetic Fields due to two wires</vt:lpstr>
      <vt:lpstr>Two wires and the magnetic force!</vt:lpstr>
      <vt:lpstr>Magnetic field of a circular current loop</vt:lpstr>
      <vt:lpstr>RHR for a Circular Current Loop</vt:lpstr>
      <vt:lpstr>Ampere’s Law</vt:lpstr>
      <vt:lpstr>Ampere’s Law</vt:lpstr>
      <vt:lpstr>Example of Ampere’s Law:  An Infinite 1D Wire</vt:lpstr>
      <vt:lpstr>Activity: Ampere’s Law</vt:lpstr>
      <vt:lpstr>Example of Ampere’s Law:  Infinite Solenoid</vt:lpstr>
      <vt:lpstr>Magnetic Materials</vt:lpstr>
      <vt:lpstr>Paramagnets</vt:lpstr>
      <vt:lpstr>Diamagnets vs. Paramagnets</vt:lpstr>
      <vt:lpstr>Ferromagnets</vt:lpstr>
      <vt:lpstr>Magnetization Summary</vt:lpstr>
      <vt:lpstr>Relative Permeability</vt:lpstr>
      <vt:lpstr>Relative Permeability Values</vt:lpstr>
      <vt:lpstr>Permeability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265</cp:revision>
  <dcterms:created xsi:type="dcterms:W3CDTF">2011-08-26T22:00:09Z</dcterms:created>
  <dcterms:modified xsi:type="dcterms:W3CDTF">2019-03-18T15:14:31Z</dcterms:modified>
</cp:coreProperties>
</file>