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3" r:id="rId2"/>
    <p:sldId id="297" r:id="rId3"/>
    <p:sldId id="301" r:id="rId4"/>
    <p:sldId id="302" r:id="rId5"/>
    <p:sldId id="304" r:id="rId6"/>
    <p:sldId id="308" r:id="rId7"/>
    <p:sldId id="310" r:id="rId8"/>
    <p:sldId id="307" r:id="rId9"/>
    <p:sldId id="306" r:id="rId10"/>
    <p:sldId id="311" r:id="rId11"/>
    <p:sldId id="313" r:id="rId12"/>
    <p:sldId id="314" r:id="rId13"/>
    <p:sldId id="322" r:id="rId14"/>
    <p:sldId id="326" r:id="rId15"/>
    <p:sldId id="315" r:id="rId16"/>
    <p:sldId id="317" r:id="rId17"/>
    <p:sldId id="323" r:id="rId18"/>
    <p:sldId id="327" r:id="rId19"/>
    <p:sldId id="320" r:id="rId20"/>
    <p:sldId id="32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186" autoAdjust="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Section 12: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Inductance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814762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Inductors in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circuits can we build??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An R circuit (done in Sections 7, 8)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An R-C circuit (done in Section 8)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An R-L circuit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An L-C circuit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An R-L-C circuit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Current Growth in the R-L Circuit</a:t>
            </a:r>
          </a:p>
        </p:txBody>
      </p:sp>
      <p:pic>
        <p:nvPicPr>
          <p:cNvPr id="6" name="Picture 9" descr="30_Figure12-I"/>
          <p:cNvPicPr>
            <a:picLocks noChangeAspect="1" noChangeArrowheads="1"/>
          </p:cNvPicPr>
          <p:nvPr/>
        </p:nvPicPr>
        <p:blipFill rotWithShape="1">
          <a:blip r:embed="rId2" cstate="print"/>
          <a:srcRect t="-1" r="3007" b="57236"/>
          <a:stretch/>
        </p:blipFill>
        <p:spPr bwMode="auto">
          <a:xfrm>
            <a:off x="750276" y="1417638"/>
            <a:ext cx="3529830" cy="254476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276" y="4495800"/>
                <a:ext cx="7784124" cy="970797"/>
              </a:xfrm>
            </p:spPr>
            <p:txBody>
              <a:bodyPr/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276" y="4495800"/>
                <a:ext cx="7784124" cy="97079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417638"/>
            <a:ext cx="3116947" cy="2727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Current Decay in the R-L Circuit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5800" y="1905000"/>
            <a:ext cx="2990850" cy="2209800"/>
            <a:chOff x="1066800" y="2362200"/>
            <a:chExt cx="3733800" cy="2667000"/>
          </a:xfrm>
        </p:grpSpPr>
        <p:pic>
          <p:nvPicPr>
            <p:cNvPr id="4" name="Picture 8" descr="30_Figure13-I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134" b="55645"/>
            <a:stretch/>
          </p:blipFill>
          <p:spPr bwMode="auto">
            <a:xfrm>
              <a:off x="1219200" y="2362200"/>
              <a:ext cx="3581400" cy="22098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1066800" y="3962400"/>
              <a:ext cx="914400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81600" y="1447970"/>
            <a:ext cx="2971800" cy="2479108"/>
            <a:chOff x="4648200" y="2227707"/>
            <a:chExt cx="3886200" cy="32357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34376"/>
            <a:stretch/>
          </p:blipFill>
          <p:spPr>
            <a:xfrm>
              <a:off x="4648200" y="2262876"/>
              <a:ext cx="3584759" cy="320061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486400" y="2227707"/>
              <a:ext cx="30480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8400" y="4495800"/>
                <a:ext cx="3962400" cy="95510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8400" y="4495800"/>
                <a:ext cx="3962400" cy="95510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The RL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L-C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New behavior → Oscillating current and charge!</a:t>
            </a:r>
          </a:p>
        </p:txBody>
      </p:sp>
      <p:pic>
        <p:nvPicPr>
          <p:cNvPr id="4" name="Picture 8" descr="30_Figure14-I"/>
          <p:cNvPicPr>
            <a:picLocks noChangeAspect="1" noChangeArrowheads="1"/>
          </p:cNvPicPr>
          <p:nvPr/>
        </p:nvPicPr>
        <p:blipFill>
          <a:blip r:embed="rId2" cstate="print"/>
          <a:srcRect b="2780"/>
          <a:stretch>
            <a:fillRect/>
          </a:stretch>
        </p:blipFill>
        <p:spPr bwMode="auto">
          <a:xfrm>
            <a:off x="1295400" y="2438400"/>
            <a:ext cx="6858000" cy="387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L-C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endParaRPr lang="en-US" i="1" dirty="0">
                  <a:solidFill>
                    <a:schemeClr val="tx1"/>
                  </a:solidFill>
                  <a:latin typeface="Cambria Math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4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4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 = </m:t>
                      </m:r>
                      <m:r>
                        <a:rPr lang="en-US" sz="4000" i="1" dirty="0" err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𝑄</m:t>
                      </m:r>
                      <m:func>
                        <m:funcPr>
                          <m:ctrlPr>
                            <a:rPr lang="en-US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algn="ctr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𝐿𝐶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The LC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L-R-C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218"/>
            <a:ext cx="5181600" cy="4525963"/>
          </a:xfrm>
        </p:spPr>
        <p:txBody>
          <a:bodyPr/>
          <a:lstStyle/>
          <a:p>
            <a:r>
              <a:rPr lang="en-US" dirty="0"/>
              <a:t>Add a resistor</a:t>
            </a:r>
          </a:p>
          <a:p>
            <a:r>
              <a:rPr lang="en-US" dirty="0"/>
              <a:t>What happens??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971800"/>
            <a:ext cx="4010025" cy="27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Mutual Inductance</a:t>
            </a:r>
          </a:p>
        </p:txBody>
      </p:sp>
      <p:pic>
        <p:nvPicPr>
          <p:cNvPr id="2050" name="Picture 2" descr="D:\Media\Chapter30\Images\30_Figure02-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3093706" cy="41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L-R-C Circuit</a:t>
            </a:r>
          </a:p>
        </p:txBody>
      </p:sp>
      <p:pic>
        <p:nvPicPr>
          <p:cNvPr id="5" name="Picture 7" descr="30_Figure16-I"/>
          <p:cNvPicPr>
            <a:picLocks noChangeAspect="1" noChangeArrowheads="1"/>
          </p:cNvPicPr>
          <p:nvPr/>
        </p:nvPicPr>
        <p:blipFill>
          <a:blip r:embed="rId2" cstate="print"/>
          <a:srcRect b="2449"/>
          <a:stretch>
            <a:fillRect/>
          </a:stretch>
        </p:blipFill>
        <p:spPr bwMode="auto">
          <a:xfrm>
            <a:off x="3352800" y="1066800"/>
            <a:ext cx="2438400" cy="5270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Self-Inductance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09800"/>
            <a:ext cx="357396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7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Self-Inductance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6400"/>
                <a:ext cx="3581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4800" i="1" dirty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𝐿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𝑑𝑖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6400"/>
                <a:ext cx="35814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C1D5E5-3A75-4F44-8C0E-D361C615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596" y="2270266"/>
            <a:ext cx="2895600" cy="23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0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Self-Inductance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Ferromagnet</a:t>
            </a:r>
            <a:r>
              <a:rPr lang="en-US" dirty="0"/>
              <a:t> → Increased Inductance!</a:t>
            </a:r>
          </a:p>
          <a:p>
            <a:r>
              <a:rPr lang="en-US" dirty="0"/>
              <a:t>Application: Traffic light sensors!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62400"/>
            <a:ext cx="3200400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67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Energy Stored in an Inductor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4648200" cy="4525963"/>
              </a:xfrm>
            </p:spPr>
            <p:txBody>
              <a:bodyPr/>
              <a:lstStyle/>
              <a:p>
                <a:pPr>
                  <a:buNone/>
                </a:pPr>
                <a:endParaRPr lang="en-US" b="0" dirty="0"/>
              </a:p>
              <a:p>
                <a:pPr>
                  <a:buNone/>
                </a:pPr>
                <a:endParaRPr lang="en-US" b="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46482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49452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Magnetic Field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Capacitor → Stores energy in the electric field</a:t>
                </a:r>
              </a:p>
              <a:p>
                <a:r>
                  <a:rPr lang="en-US" sz="2800" dirty="0"/>
                  <a:t>Inductor → Stores energy in the magnetic field!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The magnetic field stores an energy density of </a:t>
                </a:r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𝑚𝑎𝑔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Voltage in Circuits: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Battery: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n-US" dirty="0"/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Resistor: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Capacitor: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Inductor: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571500" indent="-571500">
                  <a:buFont typeface="+mj-lt"/>
                  <a:buAutoNum type="romanLcPeriod"/>
                </a:pPr>
                <a:endParaRPr lang="en-US" dirty="0"/>
              </a:p>
              <a:p>
                <a:pPr marL="571500" indent="-571500">
                  <a:buNone/>
                </a:pPr>
                <a:r>
                  <a:rPr lang="en-US" dirty="0"/>
                  <a:t>Power through each: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Inductors in Circuits: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Direction of EMF</a:t>
            </a:r>
          </a:p>
        </p:txBody>
      </p:sp>
      <p:pic>
        <p:nvPicPr>
          <p:cNvPr id="4" name="Picture 11" descr="30_Figure06-I"/>
          <p:cNvPicPr>
            <a:picLocks noChangeAspect="1" noChangeArrowheads="1"/>
          </p:cNvPicPr>
          <p:nvPr/>
        </p:nvPicPr>
        <p:blipFill rotWithShape="1">
          <a:blip r:embed="rId2" cstate="print"/>
          <a:srcRect t="22615" r="-1031" b="53154"/>
          <a:stretch/>
        </p:blipFill>
        <p:spPr bwMode="auto">
          <a:xfrm>
            <a:off x="2743200" y="1746311"/>
            <a:ext cx="3657600" cy="1524000"/>
          </a:xfrm>
          <a:prstGeom prst="rect">
            <a:avLst/>
          </a:prstGeom>
          <a:noFill/>
        </p:spPr>
      </p:pic>
      <p:pic>
        <p:nvPicPr>
          <p:cNvPr id="5" name="Picture 11" descr="30_Figure06-I"/>
          <p:cNvPicPr>
            <a:picLocks noChangeAspect="1" noChangeArrowheads="1"/>
          </p:cNvPicPr>
          <p:nvPr/>
        </p:nvPicPr>
        <p:blipFill rotWithShape="1">
          <a:blip r:embed="rId2" cstate="print"/>
          <a:srcRect t="46846" r="-1031" b="27308"/>
          <a:stretch/>
        </p:blipFill>
        <p:spPr bwMode="auto">
          <a:xfrm>
            <a:off x="457200" y="3610381"/>
            <a:ext cx="3810000" cy="1693333"/>
          </a:xfrm>
          <a:prstGeom prst="rect">
            <a:avLst/>
          </a:prstGeom>
          <a:noFill/>
        </p:spPr>
      </p:pic>
      <p:pic>
        <p:nvPicPr>
          <p:cNvPr id="6" name="Picture 11" descr="30_Figure06-I"/>
          <p:cNvPicPr>
            <a:picLocks noChangeAspect="1" noChangeArrowheads="1"/>
          </p:cNvPicPr>
          <p:nvPr/>
        </p:nvPicPr>
        <p:blipFill rotWithShape="1">
          <a:blip r:embed="rId2" cstate="print"/>
          <a:srcRect t="73624" b="2168"/>
          <a:stretch/>
        </p:blipFill>
        <p:spPr bwMode="auto">
          <a:xfrm>
            <a:off x="4660372" y="3610381"/>
            <a:ext cx="4026428" cy="1693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203</Words>
  <Application>Microsoft Office PowerPoint</Application>
  <PresentationFormat>On-screen Show (4:3)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Section 12: Inductance</vt:lpstr>
      <vt:lpstr>Activity:  Mutual Inductance</vt:lpstr>
      <vt:lpstr>Self-Inductance</vt:lpstr>
      <vt:lpstr>Self-Inductance</vt:lpstr>
      <vt:lpstr>Self-Inductance</vt:lpstr>
      <vt:lpstr>Energy Stored in an Inductor</vt:lpstr>
      <vt:lpstr>Magnetic Field Energy</vt:lpstr>
      <vt:lpstr>Voltage in Circuits: Summary</vt:lpstr>
      <vt:lpstr>Inductors in Circuits:  Direction of EMF</vt:lpstr>
      <vt:lpstr>Inductors in Circuits</vt:lpstr>
      <vt:lpstr>Current Growth in the R-L Circuit</vt:lpstr>
      <vt:lpstr>Current Decay in the R-L Circuit</vt:lpstr>
      <vt:lpstr>Activity: The RL Circuit</vt:lpstr>
      <vt:lpstr>Example: RL Circuit</vt:lpstr>
      <vt:lpstr>The L-C circuit</vt:lpstr>
      <vt:lpstr>The L-C Circuit</vt:lpstr>
      <vt:lpstr>Activity: The LC Circuit</vt:lpstr>
      <vt:lpstr>Example: LC Circuit</vt:lpstr>
      <vt:lpstr>The L-R-C Circuit</vt:lpstr>
      <vt:lpstr>The L-R-C Circuit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DSTANCATO</cp:lastModifiedBy>
  <cp:revision>306</cp:revision>
  <dcterms:created xsi:type="dcterms:W3CDTF">2011-08-26T22:00:09Z</dcterms:created>
  <dcterms:modified xsi:type="dcterms:W3CDTF">2019-03-25T21:42:39Z</dcterms:modified>
</cp:coreProperties>
</file>