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  <p:sldMasterId id="2147483732" r:id="rId3"/>
    <p:sldMasterId id="2147483744" r:id="rId4"/>
    <p:sldMasterId id="2147483756" r:id="rId5"/>
    <p:sldMasterId id="2147483768" r:id="rId6"/>
  </p:sldMasterIdLst>
  <p:notesMasterIdLst>
    <p:notesMasterId r:id="rId27"/>
  </p:notesMasterIdLst>
  <p:sldIdLst>
    <p:sldId id="293" r:id="rId7"/>
    <p:sldId id="294" r:id="rId8"/>
    <p:sldId id="323" r:id="rId9"/>
    <p:sldId id="297" r:id="rId10"/>
    <p:sldId id="324" r:id="rId11"/>
    <p:sldId id="330" r:id="rId12"/>
    <p:sldId id="302" r:id="rId13"/>
    <p:sldId id="325" r:id="rId14"/>
    <p:sldId id="305" r:id="rId15"/>
    <p:sldId id="306" r:id="rId16"/>
    <p:sldId id="310" r:id="rId17"/>
    <p:sldId id="309" r:id="rId18"/>
    <p:sldId id="328" r:id="rId19"/>
    <p:sldId id="326" r:id="rId20"/>
    <p:sldId id="315" r:id="rId21"/>
    <p:sldId id="329" r:id="rId22"/>
    <p:sldId id="311" r:id="rId23"/>
    <p:sldId id="313" r:id="rId24"/>
    <p:sldId id="327" r:id="rId25"/>
    <p:sldId id="31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18" autoAdjust="0"/>
  </p:normalViewPr>
  <p:slideViewPr>
    <p:cSldViewPr>
      <p:cViewPr varScale="1">
        <p:scale>
          <a:sx n="108" d="100"/>
          <a:sy n="108" d="100"/>
        </p:scale>
        <p:origin x="17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652C8-57AB-4853-968B-FEB380C89D65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12E8C-F920-4B4D-B4B5-DA897232A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0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12E8C-F920-4B4D-B4B5-DA897232AAC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9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DECDE-8AA6-4926-8CF7-26B31AE693F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2E64D-87C6-499B-9EE7-64A0AFB15E4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2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34F06-47A8-4505-8D2B-A4AD869971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53A32-542D-4178-8501-C59D83D96ED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4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ABB7F-CC1E-4123-9D7D-DCF6E281F58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D7C8A-489D-4068-AD00-5DEC8584202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83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90" name="Picture 22" descr="cover slide ghost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3175"/>
            <a:ext cx="9147175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125" y="2441575"/>
            <a:ext cx="8677275" cy="1752600"/>
          </a:xfrm>
        </p:spPr>
        <p:txBody>
          <a:bodyPr/>
          <a:lstStyle>
            <a:lvl1pPr algn="r">
              <a:defRPr sz="5500">
                <a:solidFill>
                  <a:srgbClr val="D33325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76225" y="6537325"/>
            <a:ext cx="46767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Times New Roman" pitchFamily="1" charset="0"/>
              </a:rPr>
              <a:t>Copyright © 2008 Pearson Education Inc., publishing as Pearson Addison-Wesley</a:t>
            </a:r>
          </a:p>
        </p:txBody>
      </p:sp>
      <p:sp>
        <p:nvSpPr>
          <p:cNvPr id="583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06375" y="1066800"/>
            <a:ext cx="8709025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 userDrawn="1"/>
        </p:nvSpPr>
        <p:spPr bwMode="auto">
          <a:xfrm>
            <a:off x="260350" y="5029200"/>
            <a:ext cx="8686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25399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D33325"/>
                </a:solidFill>
              </a:rPr>
              <a:t>PowerPoint</a:t>
            </a:r>
            <a:r>
              <a:rPr lang="en-US" baseline="30000">
                <a:solidFill>
                  <a:srgbClr val="D33325"/>
                </a:solidFill>
              </a:rPr>
              <a:t>®</a:t>
            </a:r>
            <a:r>
              <a:rPr lang="en-US">
                <a:solidFill>
                  <a:srgbClr val="D33325"/>
                </a:solidFill>
              </a:rPr>
              <a:t> Lectures for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</a:rPr>
              <a:t>University Physics, Twelfth Edition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  <a:latin typeface="Times New Roman" pitchFamily="1" charset="0"/>
              </a:rPr>
              <a:t>   – Hugh D. Young and Roger A. Freedman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 userDrawn="1"/>
        </p:nvSpPr>
        <p:spPr bwMode="auto">
          <a:xfrm>
            <a:off x="254000" y="6096000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D33325"/>
                </a:solidFill>
                <a:latin typeface="Times New Roman" pitchFamily="1" charset="0"/>
              </a:rPr>
              <a:t>Lectures by James Pazun</a:t>
            </a:r>
          </a:p>
        </p:txBody>
      </p:sp>
    </p:spTree>
    <p:extLst>
      <p:ext uri="{BB962C8B-B14F-4D97-AF65-F5344CB8AC3E}">
        <p14:creationId xmlns:p14="http://schemas.microsoft.com/office/powerpoint/2010/main" val="2792997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4537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2842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7818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727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3586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7468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993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CAE41-0274-43E6-8C6F-75D1DEE5F43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95647-8D1B-4644-ACD2-9547674915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66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5285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505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152650" cy="39227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05550" cy="39227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53658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90" name="Picture 22" descr="cover slide ghost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3175"/>
            <a:ext cx="9147175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125" y="2441575"/>
            <a:ext cx="8677275" cy="1752600"/>
          </a:xfrm>
        </p:spPr>
        <p:txBody>
          <a:bodyPr/>
          <a:lstStyle>
            <a:lvl1pPr algn="r">
              <a:defRPr sz="5500">
                <a:solidFill>
                  <a:srgbClr val="D33325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76225" y="6537325"/>
            <a:ext cx="46767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Times New Roman" pitchFamily="1" charset="0"/>
              </a:rPr>
              <a:t>Copyright © 2008 Pearson Education Inc., publishing as Pearson Addison-Wesley</a:t>
            </a:r>
          </a:p>
        </p:txBody>
      </p:sp>
      <p:sp>
        <p:nvSpPr>
          <p:cNvPr id="583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06375" y="1066800"/>
            <a:ext cx="8709025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 userDrawn="1"/>
        </p:nvSpPr>
        <p:spPr bwMode="auto">
          <a:xfrm>
            <a:off x="260350" y="5029200"/>
            <a:ext cx="8686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25399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D33325"/>
                </a:solidFill>
              </a:rPr>
              <a:t>PowerPoint</a:t>
            </a:r>
            <a:r>
              <a:rPr lang="en-US" baseline="30000">
                <a:solidFill>
                  <a:srgbClr val="D33325"/>
                </a:solidFill>
              </a:rPr>
              <a:t>®</a:t>
            </a:r>
            <a:r>
              <a:rPr lang="en-US">
                <a:solidFill>
                  <a:srgbClr val="D33325"/>
                </a:solidFill>
              </a:rPr>
              <a:t> Lectures for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</a:rPr>
              <a:t>University Physics, Twelfth Edition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  <a:latin typeface="Times New Roman" pitchFamily="1" charset="0"/>
              </a:rPr>
              <a:t>   – Hugh D. Young and Roger A. Freedman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 userDrawn="1"/>
        </p:nvSpPr>
        <p:spPr bwMode="auto">
          <a:xfrm>
            <a:off x="254000" y="6096000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D33325"/>
                </a:solidFill>
                <a:latin typeface="Times New Roman" pitchFamily="1" charset="0"/>
              </a:rPr>
              <a:t>Lectures by James Pazun</a:t>
            </a:r>
          </a:p>
        </p:txBody>
      </p:sp>
    </p:spTree>
    <p:extLst>
      <p:ext uri="{BB962C8B-B14F-4D97-AF65-F5344CB8AC3E}">
        <p14:creationId xmlns:p14="http://schemas.microsoft.com/office/powerpoint/2010/main" val="39269241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27037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4934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54054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1124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81300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66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7ADBB-C684-40CA-B232-7BA15BC5266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50BEE-DAAD-403C-B6FA-E714DDB841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50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72853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78488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33145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152650" cy="39227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05550" cy="39227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55841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90" name="Picture 22" descr="cover slide ghost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3175"/>
            <a:ext cx="9147175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125" y="2441575"/>
            <a:ext cx="8677275" cy="1752600"/>
          </a:xfrm>
        </p:spPr>
        <p:txBody>
          <a:bodyPr/>
          <a:lstStyle>
            <a:lvl1pPr algn="r">
              <a:defRPr sz="5500">
                <a:solidFill>
                  <a:srgbClr val="D33325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76225" y="6537325"/>
            <a:ext cx="46767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Times New Roman" pitchFamily="1" charset="0"/>
              </a:rPr>
              <a:t>Copyright © 2008 Pearson Education Inc., publishing as Pearson Addison-Wesley</a:t>
            </a:r>
          </a:p>
        </p:txBody>
      </p:sp>
      <p:sp>
        <p:nvSpPr>
          <p:cNvPr id="583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06375" y="1066800"/>
            <a:ext cx="8709025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 userDrawn="1"/>
        </p:nvSpPr>
        <p:spPr bwMode="auto">
          <a:xfrm>
            <a:off x="260350" y="5029200"/>
            <a:ext cx="8686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25399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D33325"/>
                </a:solidFill>
              </a:rPr>
              <a:t>PowerPoint</a:t>
            </a:r>
            <a:r>
              <a:rPr lang="en-US" baseline="30000">
                <a:solidFill>
                  <a:srgbClr val="D33325"/>
                </a:solidFill>
              </a:rPr>
              <a:t>®</a:t>
            </a:r>
            <a:r>
              <a:rPr lang="en-US">
                <a:solidFill>
                  <a:srgbClr val="D33325"/>
                </a:solidFill>
              </a:rPr>
              <a:t> Lectures for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</a:rPr>
              <a:t>University Physics, Twelfth Edition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  <a:latin typeface="Times New Roman" pitchFamily="1" charset="0"/>
              </a:rPr>
              <a:t>   – Hugh D. Young and Roger A. Freedman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 userDrawn="1"/>
        </p:nvSpPr>
        <p:spPr bwMode="auto">
          <a:xfrm>
            <a:off x="254000" y="6096000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D33325"/>
                </a:solidFill>
                <a:latin typeface="Times New Roman" pitchFamily="1" charset="0"/>
              </a:rPr>
              <a:t>Lectures by James Pazun</a:t>
            </a:r>
          </a:p>
        </p:txBody>
      </p:sp>
    </p:spTree>
    <p:extLst>
      <p:ext uri="{BB962C8B-B14F-4D97-AF65-F5344CB8AC3E}">
        <p14:creationId xmlns:p14="http://schemas.microsoft.com/office/powerpoint/2010/main" val="39488172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92938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27550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70939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47376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197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9486D-1950-4692-B4E9-5C4AA771180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87AD5-B49B-4C5C-84EC-822E5A3926B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752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5880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85825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85366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31559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152650" cy="39227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05550" cy="39227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68775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90" name="Picture 22" descr="cover slide ghost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3175"/>
            <a:ext cx="9147175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125" y="2441575"/>
            <a:ext cx="8677275" cy="1752600"/>
          </a:xfrm>
        </p:spPr>
        <p:txBody>
          <a:bodyPr/>
          <a:lstStyle>
            <a:lvl1pPr algn="r">
              <a:defRPr sz="5500">
                <a:solidFill>
                  <a:srgbClr val="D33325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76225" y="6537325"/>
            <a:ext cx="46767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Times New Roman" pitchFamily="1" charset="0"/>
              </a:rPr>
              <a:t>Copyright © 2008 Pearson Education Inc., publishing as Pearson Addison-Wesley</a:t>
            </a:r>
          </a:p>
        </p:txBody>
      </p:sp>
      <p:sp>
        <p:nvSpPr>
          <p:cNvPr id="583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06375" y="1066800"/>
            <a:ext cx="8709025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 userDrawn="1"/>
        </p:nvSpPr>
        <p:spPr bwMode="auto">
          <a:xfrm>
            <a:off x="260350" y="5029200"/>
            <a:ext cx="8686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25399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D33325"/>
                </a:solidFill>
              </a:rPr>
              <a:t>PowerPoint</a:t>
            </a:r>
            <a:r>
              <a:rPr lang="en-US" baseline="30000">
                <a:solidFill>
                  <a:srgbClr val="D33325"/>
                </a:solidFill>
              </a:rPr>
              <a:t>®</a:t>
            </a:r>
            <a:r>
              <a:rPr lang="en-US">
                <a:solidFill>
                  <a:srgbClr val="D33325"/>
                </a:solidFill>
              </a:rPr>
              <a:t> Lectures for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</a:rPr>
              <a:t>University Physics, Twelfth Edition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  <a:latin typeface="Times New Roman" pitchFamily="1" charset="0"/>
              </a:rPr>
              <a:t>   – Hugh D. Young and Roger A. Freedman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 userDrawn="1"/>
        </p:nvSpPr>
        <p:spPr bwMode="auto">
          <a:xfrm>
            <a:off x="254000" y="6096000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D33325"/>
                </a:solidFill>
                <a:latin typeface="Times New Roman" pitchFamily="1" charset="0"/>
              </a:rPr>
              <a:t>Lectures by James Pazun</a:t>
            </a:r>
          </a:p>
        </p:txBody>
      </p:sp>
    </p:spTree>
    <p:extLst>
      <p:ext uri="{BB962C8B-B14F-4D97-AF65-F5344CB8AC3E}">
        <p14:creationId xmlns:p14="http://schemas.microsoft.com/office/powerpoint/2010/main" val="13338567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76791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31068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01633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659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D2270-1627-43E0-94B8-5C09FAB0F92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E5643-8044-4B0C-ADD1-D580AF0B46F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3365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1697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079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94578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305116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01909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152650" cy="39227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05550" cy="39227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13156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90" name="Picture 22" descr="cover slide ghost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3175"/>
            <a:ext cx="9147175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125" y="2441575"/>
            <a:ext cx="8677275" cy="1752600"/>
          </a:xfrm>
        </p:spPr>
        <p:txBody>
          <a:bodyPr/>
          <a:lstStyle>
            <a:lvl1pPr algn="r">
              <a:defRPr sz="5500">
                <a:solidFill>
                  <a:srgbClr val="D33325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76225" y="6537325"/>
            <a:ext cx="46767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Times New Roman" pitchFamily="1" charset="0"/>
              </a:rPr>
              <a:t>Copyright © 2008 Pearson Education Inc., publishing as Pearson Addison-Wesley</a:t>
            </a:r>
          </a:p>
        </p:txBody>
      </p:sp>
      <p:sp>
        <p:nvSpPr>
          <p:cNvPr id="583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06375" y="1066800"/>
            <a:ext cx="8709025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 userDrawn="1"/>
        </p:nvSpPr>
        <p:spPr bwMode="auto">
          <a:xfrm>
            <a:off x="260350" y="5029200"/>
            <a:ext cx="8686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25399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D33325"/>
                </a:solidFill>
              </a:rPr>
              <a:t>PowerPoint</a:t>
            </a:r>
            <a:r>
              <a:rPr lang="en-US" baseline="30000">
                <a:solidFill>
                  <a:srgbClr val="D33325"/>
                </a:solidFill>
              </a:rPr>
              <a:t>®</a:t>
            </a:r>
            <a:r>
              <a:rPr lang="en-US">
                <a:solidFill>
                  <a:srgbClr val="D33325"/>
                </a:solidFill>
              </a:rPr>
              <a:t> Lectures for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</a:rPr>
              <a:t>University Physics, Twelfth Edition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  <a:latin typeface="Times New Roman" pitchFamily="1" charset="0"/>
              </a:rPr>
              <a:t>   – Hugh D. Young and Roger A. Freedman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 userDrawn="1"/>
        </p:nvSpPr>
        <p:spPr bwMode="auto">
          <a:xfrm>
            <a:off x="254000" y="6096000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D33325"/>
                </a:solidFill>
                <a:latin typeface="Times New Roman" pitchFamily="1" charset="0"/>
              </a:rPr>
              <a:t>Lectures by James Pazun</a:t>
            </a:r>
          </a:p>
        </p:txBody>
      </p:sp>
    </p:spTree>
    <p:extLst>
      <p:ext uri="{BB962C8B-B14F-4D97-AF65-F5344CB8AC3E}">
        <p14:creationId xmlns:p14="http://schemas.microsoft.com/office/powerpoint/2010/main" val="329346176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959090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167999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41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437B-46E7-4B69-A30A-46583C7E1BE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09262-1EDA-4E3B-A418-B9CA57658DA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4310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05804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929801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4918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016367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18669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429944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152650" cy="39227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05550" cy="39227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24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21E02-8D71-438D-B2DE-99348BE9A40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5E86E-4653-47B7-926A-C3C3D78ABA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5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BB863-FE13-4061-8E03-25870581C56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91EDB-3823-4659-AE15-D021982D982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34A74-8BE0-4230-9C18-6C2C70FF554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819C1-F96D-4930-B038-10D16E516A6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56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540968-B38F-4D43-B638-3AF7FB66F2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934CE1-51C7-4BE6-BA46-F9EE0DB0C52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25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534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28600" y="6537325"/>
            <a:ext cx="5486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Times New Roman" pitchFamily="1" charset="0"/>
              </a:rPr>
              <a:t>Copyright © 2008 Pearson Education Inc., publishing as Pearson Addison-Wesley</a:t>
            </a: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304800" y="6553200"/>
            <a:ext cx="8534400" cy="0"/>
          </a:xfrm>
          <a:prstGeom prst="line">
            <a:avLst/>
          </a:prstGeom>
          <a:noFill/>
          <a:ln w="25400">
            <a:solidFill>
              <a:srgbClr val="0048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304800" y="609600"/>
            <a:ext cx="8534400" cy="0"/>
          </a:xfrm>
          <a:prstGeom prst="line">
            <a:avLst/>
          </a:prstGeom>
          <a:noFill/>
          <a:ln w="50800">
            <a:solidFill>
              <a:srgbClr val="0048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685800"/>
            <a:ext cx="8610600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922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+mj-lt"/>
          <a:ea typeface="+mj-ea"/>
          <a:cs typeface="+mj-cs"/>
        </a:defRPr>
      </a:lvl1pPr>
      <a:lvl2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2pPr>
      <a:lvl3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3pPr>
      <a:lvl4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4pPr>
      <a:lvl5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5pPr>
      <a:lvl6pPr marL="9080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6pPr>
      <a:lvl7pPr marL="13652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7pPr>
      <a:lvl8pPr marL="18224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8pPr>
      <a:lvl9pPr marL="22796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9pPr>
    </p:titleStyle>
    <p:bodyStyle>
      <a:lvl1pPr algn="l" rtl="0" fontAlgn="base">
        <a:spcBef>
          <a:spcPct val="45000"/>
        </a:spcBef>
        <a:spcAft>
          <a:spcPct val="20000"/>
        </a:spcAft>
        <a:buClr>
          <a:srgbClr val="0066CC"/>
        </a:buClr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4000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3000">
          <a:solidFill>
            <a:schemeClr val="tx1"/>
          </a:solidFill>
          <a:latin typeface="+mn-lt"/>
        </a:defRPr>
      </a:lvl2pPr>
      <a:lvl3pPr marL="1254125" indent="-4508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3pPr>
      <a:lvl4pPr marL="1828800" indent="-34290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2600">
          <a:solidFill>
            <a:schemeClr val="tx1"/>
          </a:solidFill>
          <a:latin typeface="+mn-lt"/>
        </a:defRPr>
      </a:lvl4pPr>
      <a:lvl5pPr marL="22860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5pPr>
      <a:lvl6pPr marL="27432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6pPr>
      <a:lvl7pPr marL="32004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7pPr>
      <a:lvl8pPr marL="36576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8pPr>
      <a:lvl9pPr marL="41148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534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28600" y="6537325"/>
            <a:ext cx="5486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Times New Roman" pitchFamily="1" charset="0"/>
              </a:rPr>
              <a:t>Copyright © 2008 Pearson Education Inc., publishing as Pearson Addison-Wesley</a:t>
            </a: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304800" y="6553200"/>
            <a:ext cx="8534400" cy="0"/>
          </a:xfrm>
          <a:prstGeom prst="line">
            <a:avLst/>
          </a:prstGeom>
          <a:noFill/>
          <a:ln w="25400">
            <a:solidFill>
              <a:srgbClr val="0048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304800" y="609600"/>
            <a:ext cx="8534400" cy="0"/>
          </a:xfrm>
          <a:prstGeom prst="line">
            <a:avLst/>
          </a:prstGeom>
          <a:noFill/>
          <a:ln w="50800">
            <a:solidFill>
              <a:srgbClr val="0048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685800"/>
            <a:ext cx="8610600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53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+mj-lt"/>
          <a:ea typeface="+mj-ea"/>
          <a:cs typeface="+mj-cs"/>
        </a:defRPr>
      </a:lvl1pPr>
      <a:lvl2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2pPr>
      <a:lvl3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3pPr>
      <a:lvl4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4pPr>
      <a:lvl5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5pPr>
      <a:lvl6pPr marL="9080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6pPr>
      <a:lvl7pPr marL="13652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7pPr>
      <a:lvl8pPr marL="18224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8pPr>
      <a:lvl9pPr marL="22796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9pPr>
    </p:titleStyle>
    <p:bodyStyle>
      <a:lvl1pPr algn="l" rtl="0" fontAlgn="base">
        <a:spcBef>
          <a:spcPct val="45000"/>
        </a:spcBef>
        <a:spcAft>
          <a:spcPct val="20000"/>
        </a:spcAft>
        <a:buClr>
          <a:srgbClr val="0066CC"/>
        </a:buClr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4000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3000">
          <a:solidFill>
            <a:schemeClr val="tx1"/>
          </a:solidFill>
          <a:latin typeface="+mn-lt"/>
        </a:defRPr>
      </a:lvl2pPr>
      <a:lvl3pPr marL="1254125" indent="-4508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3pPr>
      <a:lvl4pPr marL="1828800" indent="-34290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2600">
          <a:solidFill>
            <a:schemeClr val="tx1"/>
          </a:solidFill>
          <a:latin typeface="+mn-lt"/>
        </a:defRPr>
      </a:lvl4pPr>
      <a:lvl5pPr marL="22860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5pPr>
      <a:lvl6pPr marL="27432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6pPr>
      <a:lvl7pPr marL="32004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7pPr>
      <a:lvl8pPr marL="36576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8pPr>
      <a:lvl9pPr marL="41148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534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28600" y="6537325"/>
            <a:ext cx="5486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Times New Roman" pitchFamily="1" charset="0"/>
              </a:rPr>
              <a:t>Copyright © 2008 Pearson Education Inc., publishing as Pearson Addison-Wesley</a:t>
            </a: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304800" y="6553200"/>
            <a:ext cx="8534400" cy="0"/>
          </a:xfrm>
          <a:prstGeom prst="line">
            <a:avLst/>
          </a:prstGeom>
          <a:noFill/>
          <a:ln w="25400">
            <a:solidFill>
              <a:srgbClr val="0048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304800" y="609600"/>
            <a:ext cx="8534400" cy="0"/>
          </a:xfrm>
          <a:prstGeom prst="line">
            <a:avLst/>
          </a:prstGeom>
          <a:noFill/>
          <a:ln w="50800">
            <a:solidFill>
              <a:srgbClr val="0048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685800"/>
            <a:ext cx="8610600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01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+mj-lt"/>
          <a:ea typeface="+mj-ea"/>
          <a:cs typeface="+mj-cs"/>
        </a:defRPr>
      </a:lvl1pPr>
      <a:lvl2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2pPr>
      <a:lvl3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3pPr>
      <a:lvl4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4pPr>
      <a:lvl5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5pPr>
      <a:lvl6pPr marL="9080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6pPr>
      <a:lvl7pPr marL="13652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7pPr>
      <a:lvl8pPr marL="18224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8pPr>
      <a:lvl9pPr marL="22796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9pPr>
    </p:titleStyle>
    <p:bodyStyle>
      <a:lvl1pPr algn="l" rtl="0" fontAlgn="base">
        <a:spcBef>
          <a:spcPct val="45000"/>
        </a:spcBef>
        <a:spcAft>
          <a:spcPct val="20000"/>
        </a:spcAft>
        <a:buClr>
          <a:srgbClr val="0066CC"/>
        </a:buClr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4000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3000">
          <a:solidFill>
            <a:schemeClr val="tx1"/>
          </a:solidFill>
          <a:latin typeface="+mn-lt"/>
        </a:defRPr>
      </a:lvl2pPr>
      <a:lvl3pPr marL="1254125" indent="-4508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3pPr>
      <a:lvl4pPr marL="1828800" indent="-34290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2600">
          <a:solidFill>
            <a:schemeClr val="tx1"/>
          </a:solidFill>
          <a:latin typeface="+mn-lt"/>
        </a:defRPr>
      </a:lvl4pPr>
      <a:lvl5pPr marL="22860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5pPr>
      <a:lvl6pPr marL="27432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6pPr>
      <a:lvl7pPr marL="32004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7pPr>
      <a:lvl8pPr marL="36576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8pPr>
      <a:lvl9pPr marL="41148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534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28600" y="6537325"/>
            <a:ext cx="5486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Times New Roman" pitchFamily="1" charset="0"/>
              </a:rPr>
              <a:t>Copyright © 2008 Pearson Education Inc., publishing as Pearson Addison-Wesley</a:t>
            </a: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304800" y="6553200"/>
            <a:ext cx="8534400" cy="0"/>
          </a:xfrm>
          <a:prstGeom prst="line">
            <a:avLst/>
          </a:prstGeom>
          <a:noFill/>
          <a:ln w="25400">
            <a:solidFill>
              <a:srgbClr val="0048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304800" y="609600"/>
            <a:ext cx="8534400" cy="0"/>
          </a:xfrm>
          <a:prstGeom prst="line">
            <a:avLst/>
          </a:prstGeom>
          <a:noFill/>
          <a:ln w="50800">
            <a:solidFill>
              <a:srgbClr val="0048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685800"/>
            <a:ext cx="8610600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85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+mj-lt"/>
          <a:ea typeface="+mj-ea"/>
          <a:cs typeface="+mj-cs"/>
        </a:defRPr>
      </a:lvl1pPr>
      <a:lvl2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2pPr>
      <a:lvl3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3pPr>
      <a:lvl4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4pPr>
      <a:lvl5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5pPr>
      <a:lvl6pPr marL="9080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6pPr>
      <a:lvl7pPr marL="13652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7pPr>
      <a:lvl8pPr marL="18224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8pPr>
      <a:lvl9pPr marL="22796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9pPr>
    </p:titleStyle>
    <p:bodyStyle>
      <a:lvl1pPr algn="l" rtl="0" fontAlgn="base">
        <a:spcBef>
          <a:spcPct val="45000"/>
        </a:spcBef>
        <a:spcAft>
          <a:spcPct val="20000"/>
        </a:spcAft>
        <a:buClr>
          <a:srgbClr val="0066CC"/>
        </a:buClr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4000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3000">
          <a:solidFill>
            <a:schemeClr val="tx1"/>
          </a:solidFill>
          <a:latin typeface="+mn-lt"/>
        </a:defRPr>
      </a:lvl2pPr>
      <a:lvl3pPr marL="1254125" indent="-4508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3pPr>
      <a:lvl4pPr marL="1828800" indent="-34290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2600">
          <a:solidFill>
            <a:schemeClr val="tx1"/>
          </a:solidFill>
          <a:latin typeface="+mn-lt"/>
        </a:defRPr>
      </a:lvl4pPr>
      <a:lvl5pPr marL="22860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5pPr>
      <a:lvl6pPr marL="27432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6pPr>
      <a:lvl7pPr marL="32004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7pPr>
      <a:lvl8pPr marL="36576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8pPr>
      <a:lvl9pPr marL="41148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534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28600" y="6537325"/>
            <a:ext cx="5486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Times New Roman" pitchFamily="1" charset="0"/>
              </a:rPr>
              <a:t>Copyright © 2008 Pearson Education Inc., publishing as Pearson Addison-Wesley</a:t>
            </a: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304800" y="6553200"/>
            <a:ext cx="8534400" cy="0"/>
          </a:xfrm>
          <a:prstGeom prst="line">
            <a:avLst/>
          </a:prstGeom>
          <a:noFill/>
          <a:ln w="25400">
            <a:solidFill>
              <a:srgbClr val="0048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304800" y="609600"/>
            <a:ext cx="8534400" cy="0"/>
          </a:xfrm>
          <a:prstGeom prst="line">
            <a:avLst/>
          </a:prstGeom>
          <a:noFill/>
          <a:ln w="50800">
            <a:solidFill>
              <a:srgbClr val="0048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685800"/>
            <a:ext cx="8610600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61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+mj-lt"/>
          <a:ea typeface="+mj-ea"/>
          <a:cs typeface="+mj-cs"/>
        </a:defRPr>
      </a:lvl1pPr>
      <a:lvl2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2pPr>
      <a:lvl3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3pPr>
      <a:lvl4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4pPr>
      <a:lvl5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5pPr>
      <a:lvl6pPr marL="9080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6pPr>
      <a:lvl7pPr marL="13652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7pPr>
      <a:lvl8pPr marL="18224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8pPr>
      <a:lvl9pPr marL="22796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9pPr>
    </p:titleStyle>
    <p:bodyStyle>
      <a:lvl1pPr algn="l" rtl="0" fontAlgn="base">
        <a:spcBef>
          <a:spcPct val="45000"/>
        </a:spcBef>
        <a:spcAft>
          <a:spcPct val="20000"/>
        </a:spcAft>
        <a:buClr>
          <a:srgbClr val="0066CC"/>
        </a:buClr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4000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3000">
          <a:solidFill>
            <a:schemeClr val="tx1"/>
          </a:solidFill>
          <a:latin typeface="+mn-lt"/>
        </a:defRPr>
      </a:lvl2pPr>
      <a:lvl3pPr marL="1254125" indent="-4508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3pPr>
      <a:lvl4pPr marL="1828800" indent="-34290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2600">
          <a:solidFill>
            <a:schemeClr val="tx1"/>
          </a:solidFill>
          <a:latin typeface="+mn-lt"/>
        </a:defRPr>
      </a:lvl4pPr>
      <a:lvl5pPr marL="22860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5pPr>
      <a:lvl6pPr marL="27432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6pPr>
      <a:lvl7pPr marL="32004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7pPr>
      <a:lvl8pPr marL="36576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8pPr>
      <a:lvl9pPr marL="41148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ime.com/time/video/player/0,32068,102216874001_2000826,00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Section 13: Alternating Current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711388" y="5181600"/>
            <a:ext cx="190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The Current Wars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76400"/>
            <a:ext cx="4165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476250"/>
          </a:xfrm>
        </p:spPr>
        <p:txBody>
          <a:bodyPr/>
          <a:lstStyle/>
          <a:p>
            <a:r>
              <a:rPr lang="en-US" sz="2800" dirty="0">
                <a:latin typeface="Times New Roman" pitchFamily="1" charset="0"/>
              </a:rPr>
              <a:t>The L-R-C circuit: Everything together!</a:t>
            </a:r>
          </a:p>
        </p:txBody>
      </p:sp>
      <p:pic>
        <p:nvPicPr>
          <p:cNvPr id="2050" name="Picture 2" descr="D:\Media\Chapter31\Images\31_Figure13a-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14500"/>
            <a:ext cx="31730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A9BF4CE-36F6-430F-820E-7EFEBDABD425}"/>
                  </a:ext>
                </a:extLst>
              </p:cNvPr>
              <p:cNvSpPr/>
              <p:nvPr/>
            </p:nvSpPr>
            <p:spPr>
              <a:xfrm>
                <a:off x="3858825" y="2353064"/>
                <a:ext cx="4892190" cy="21384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𝑉</m:t>
                      </m:r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</m:t>
                      </m:r>
                      <m:r>
                        <a:rPr kumimoji="0" lang="en-US" sz="3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𝐼</m:t>
                      </m:r>
                      <m:rad>
                        <m:radPr>
                          <m:degHide m:val="on"/>
                          <m:ctrlPr>
                            <a:rPr kumimoji="0" lang="en-US" sz="3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0" lang="en-US" sz="3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3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kumimoji="0" lang="en-US" sz="3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3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sz="3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sz="36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36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36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0" lang="en-US" sz="36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r>
                                    <a:rPr kumimoji="0" lang="en-US" sz="36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US" sz="36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36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0" lang="en-US" sz="36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3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000" kern="0" dirty="0">
                  <a:solidFill>
                    <a:sysClr val="windowText" lastClr="000000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</m:func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den>
                          </m:f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A9BF4CE-36F6-430F-820E-7EFEBDABD4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825" y="2353064"/>
                <a:ext cx="4892190" cy="2138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944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476250"/>
          </a:xfrm>
        </p:spPr>
        <p:txBody>
          <a:bodyPr/>
          <a:lstStyle/>
          <a:p>
            <a:r>
              <a:rPr lang="en-US" sz="2800" dirty="0">
                <a:latin typeface="Times New Roman" pitchFamily="1" charset="0"/>
              </a:rPr>
              <a:t>An L-R-C circuit: All voltages</a:t>
            </a:r>
          </a:p>
        </p:txBody>
      </p:sp>
      <p:pic>
        <p:nvPicPr>
          <p:cNvPr id="366598" name="Picture 6" descr="31_Figure15-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9"/>
          <a:stretch>
            <a:fillRect/>
          </a:stretch>
        </p:blipFill>
        <p:spPr bwMode="auto">
          <a:xfrm>
            <a:off x="1752600" y="914400"/>
            <a:ext cx="5791200" cy="494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1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Phasors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useful tool for analysis!</a:t>
            </a:r>
          </a:p>
        </p:txBody>
      </p:sp>
      <p:pic>
        <p:nvPicPr>
          <p:cNvPr id="1026" name="Picture 2" descr="Image result for phasors circuits">
            <a:extLst>
              <a:ext uri="{FF2B5EF4-FFF2-40B4-BE49-F238E27FC236}">
                <a16:creationId xmlns:a16="http://schemas.microsoft.com/office/drawing/2014/main" id="{05652049-1C7E-4260-9422-B1791425A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256" y="2590800"/>
            <a:ext cx="5805488" cy="299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249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Phasors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34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Group Problem: Pre-Lab 8 Part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80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476250"/>
          </a:xfrm>
        </p:spPr>
        <p:txBody>
          <a:bodyPr/>
          <a:lstStyle/>
          <a:p>
            <a:r>
              <a:rPr lang="en-US" sz="2800" dirty="0">
                <a:latin typeface="Times New Roman" pitchFamily="1" charset="0"/>
              </a:rPr>
              <a:t>RESONANCE</a:t>
            </a:r>
          </a:p>
        </p:txBody>
      </p:sp>
      <p:pic>
        <p:nvPicPr>
          <p:cNvPr id="398345" name="Picture 9" descr="31_Figure18b-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8"/>
          <a:stretch/>
        </p:blipFill>
        <p:spPr bwMode="auto">
          <a:xfrm>
            <a:off x="2209800" y="918795"/>
            <a:ext cx="4572000" cy="502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622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Group Problem: Lab 8 Part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26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Power in Alternating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𝑠𝑜𝑢𝑟𝑐𝑒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𝑣𝑖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  <m:func>
                            <m:func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𝐼</m:t>
                          </m:r>
                          <m:func>
                            <m:func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419" y="3200400"/>
            <a:ext cx="37909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439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Power in Alternating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𝑎𝑣𝑔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𝑠𝑜𝑢𝑟𝑐𝑒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𝑎𝑣𝑔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𝑉𝐼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</m:func>
                  </m:oMath>
                </a14:m>
                <a:r>
                  <a:rPr lang="en-US" sz="2800" dirty="0"/>
                  <a:t> is called the “Power Factor”.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302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Power in an AC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Alternating Voltage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     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𝑉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286000"/>
            <a:ext cx="3200400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5800" y="4114800"/>
                <a:ext cx="4876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sz="2400" dirty="0"/>
                  <a:t> is the amplitude (max voltage)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en-US" sz="2400" dirty="0"/>
                  <a:t> is the angular frequency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sz="2400" dirty="0"/>
                  <a:t> is the “phase angle”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114800"/>
                <a:ext cx="4876800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1750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072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476250"/>
          </a:xfrm>
        </p:spPr>
        <p:txBody>
          <a:bodyPr/>
          <a:lstStyle/>
          <a:p>
            <a:r>
              <a:rPr lang="en-US" sz="2800">
                <a:latin typeface="Times New Roman" pitchFamily="1" charset="0"/>
              </a:rPr>
              <a:t>Transformers 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700088"/>
            <a:ext cx="4953000" cy="701731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Char char="•"/>
            </a:pPr>
            <a:r>
              <a:rPr lang="en-US" sz="2200" dirty="0">
                <a:latin typeface="Times New Roman" pitchFamily="1" charset="0"/>
              </a:rPr>
              <a:t>We drive by them, carry them, and sit in front of them.</a:t>
            </a:r>
          </a:p>
        </p:txBody>
      </p:sp>
      <p:pic>
        <p:nvPicPr>
          <p:cNvPr id="400394" name="Picture 10" descr="31_Figure22-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7"/>
          <a:stretch>
            <a:fillRect/>
          </a:stretch>
        </p:blipFill>
        <p:spPr bwMode="auto">
          <a:xfrm>
            <a:off x="5867400" y="719138"/>
            <a:ext cx="226218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0395" name="Picture 11" descr="31_Figure23-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5"/>
          <a:stretch>
            <a:fillRect/>
          </a:stretch>
        </p:blipFill>
        <p:spPr bwMode="auto">
          <a:xfrm>
            <a:off x="5881688" y="4333875"/>
            <a:ext cx="2257425" cy="206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0396" name="Picture 12" descr="31_Figure21-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3"/>
          <a:stretch>
            <a:fillRect/>
          </a:stretch>
        </p:blipFill>
        <p:spPr bwMode="auto">
          <a:xfrm>
            <a:off x="838200" y="1549457"/>
            <a:ext cx="3886200" cy="442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46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Alternating Current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𝐼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sz="2400" dirty="0"/>
                  <a:t> is the amplitude (max current)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en-US" sz="2400" dirty="0"/>
                  <a:t> is the angular frequency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05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RMS Current and Voltage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" t="8418" r="-1"/>
          <a:stretch/>
        </p:blipFill>
        <p:spPr bwMode="auto">
          <a:xfrm>
            <a:off x="2667000" y="1066800"/>
            <a:ext cx="3810000" cy="514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856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Activity: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Current and Voltage Functions</a:t>
            </a:r>
          </a:p>
        </p:txBody>
      </p:sp>
    </p:spTree>
    <p:extLst>
      <p:ext uri="{BB962C8B-B14F-4D97-AF65-F5344CB8AC3E}">
        <p14:creationId xmlns:p14="http://schemas.microsoft.com/office/powerpoint/2010/main" val="230471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D79A-F55B-4DCA-BF52-22BE5769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Voltages in the LRC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4D0AD3-FBD7-4B04-8644-717FEECE7A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6192" y="1472760"/>
                <a:ext cx="2743200" cy="53339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𝐼𝑅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4D0AD3-FBD7-4B04-8644-717FEECE7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6192" y="1472760"/>
                <a:ext cx="2743200" cy="53339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F1BF185-00CC-4AFE-935C-A2A3E2350E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07" t="12600" r="10355" b="19069"/>
          <a:stretch/>
        </p:blipFill>
        <p:spPr>
          <a:xfrm>
            <a:off x="1334792" y="2040554"/>
            <a:ext cx="2480200" cy="1984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7701D65-82AB-4D23-AC8B-3C5F3EBB09A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017735" y="1338478"/>
                <a:ext cx="3505200" cy="685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7701D65-82AB-4D23-AC8B-3C5F3EBB0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17735" y="1338478"/>
                <a:ext cx="35052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63F21DC-0121-4E3B-B153-CA7930A5B98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09701" y="4701381"/>
                <a:ext cx="3429000" cy="9445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63F21DC-0121-4E3B-B153-CA7930A5B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9701" y="4701381"/>
                <a:ext cx="3429000" cy="9445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46F9461-C34F-4F74-AD15-E0C89FD4BDB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440" t="9495" r="6801" b="15168"/>
          <a:stretch/>
        </p:blipFill>
        <p:spPr>
          <a:xfrm>
            <a:off x="5741634" y="1942317"/>
            <a:ext cx="2212729" cy="2133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F2EC4B-6AF6-4A17-A95D-1A84DB4AE9E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214" t="11539" r="19379" b="14709"/>
          <a:stretch/>
        </p:blipFill>
        <p:spPr>
          <a:xfrm>
            <a:off x="5017735" y="4162125"/>
            <a:ext cx="2342594" cy="20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3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Reactance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36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3600" i="1">
                        <a:solidFill>
                          <a:srgbClr val="FF000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	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36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36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36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𝐿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sz="36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𝐶</m:t>
                        </m:r>
                      </m:den>
                    </m:f>
                  </m:oMath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382000" cy="4525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9" descr="31_Figure11-I">
            <a:extLst>
              <a:ext uri="{FF2B5EF4-FFF2-40B4-BE49-F238E27FC236}">
                <a16:creationId xmlns:a16="http://schemas.microsoft.com/office/drawing/2014/main" id="{ADFD9E1F-A88B-4018-A5F4-97798B5B6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8"/>
          <a:stretch>
            <a:fillRect/>
          </a:stretch>
        </p:blipFill>
        <p:spPr bwMode="auto">
          <a:xfrm>
            <a:off x="2819400" y="2743200"/>
            <a:ext cx="3505200" cy="287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44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Activity: Reactance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4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476250"/>
          </a:xfrm>
        </p:spPr>
        <p:txBody>
          <a:bodyPr/>
          <a:lstStyle/>
          <a:p>
            <a:r>
              <a:rPr lang="en-US" sz="2800">
                <a:latin typeface="Times New Roman" pitchFamily="1" charset="0"/>
              </a:rPr>
              <a:t>The loudspeaker, a useful application</a:t>
            </a:r>
          </a:p>
        </p:txBody>
      </p:sp>
      <p:pic>
        <p:nvPicPr>
          <p:cNvPr id="380937" name="Picture 9" descr="31_Figure12a-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043" y="1022514"/>
            <a:ext cx="3697288" cy="481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0938" name="Picture 10" descr="31_Figure12b-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69" y="1143000"/>
            <a:ext cx="39147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7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4_C6eActiveLectureQuestions">
  <a:themeElements>
    <a:clrScheme name="C6eActiveLectureQuestions 14">
      <a:dk1>
        <a:srgbClr val="000000"/>
      </a:dk1>
      <a:lt1>
        <a:srgbClr val="FFFFFF"/>
      </a:lt1>
      <a:dk2>
        <a:srgbClr val="333399"/>
      </a:dk2>
      <a:lt2>
        <a:srgbClr val="000000"/>
      </a:lt2>
      <a:accent1>
        <a:srgbClr val="B7DAB8"/>
      </a:accent1>
      <a:accent2>
        <a:srgbClr val="005472"/>
      </a:accent2>
      <a:accent3>
        <a:srgbClr val="FFFFFF"/>
      </a:accent3>
      <a:accent4>
        <a:srgbClr val="000000"/>
      </a:accent4>
      <a:accent5>
        <a:srgbClr val="D8EAD8"/>
      </a:accent5>
      <a:accent6>
        <a:srgbClr val="004B67"/>
      </a:accent6>
      <a:hlink>
        <a:srgbClr val="009999"/>
      </a:hlink>
      <a:folHlink>
        <a:srgbClr val="99CC00"/>
      </a:folHlink>
    </a:clrScheme>
    <a:fontScheme name="C6eActiveLecture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6eActiveLectureQuestio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3">
        <a:dk1>
          <a:srgbClr val="000000"/>
        </a:dk1>
        <a:lt1>
          <a:srgbClr val="FFFFFF"/>
        </a:lt1>
        <a:dk2>
          <a:srgbClr val="005472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14">
        <a:dk1>
          <a:srgbClr val="000000"/>
        </a:dk1>
        <a:lt1>
          <a:srgbClr val="FFFFFF"/>
        </a:lt1>
        <a:dk2>
          <a:srgbClr val="333399"/>
        </a:dk2>
        <a:lt2>
          <a:srgbClr val="000000"/>
        </a:lt2>
        <a:accent1>
          <a:srgbClr val="B7DAB8"/>
        </a:accent1>
        <a:accent2>
          <a:srgbClr val="005472"/>
        </a:accent2>
        <a:accent3>
          <a:srgbClr val="FFFFFF"/>
        </a:accent3>
        <a:accent4>
          <a:srgbClr val="000000"/>
        </a:accent4>
        <a:accent5>
          <a:srgbClr val="D8EAD8"/>
        </a:accent5>
        <a:accent6>
          <a:srgbClr val="004B6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C6eActiveLectureQuestions">
  <a:themeElements>
    <a:clrScheme name="C6eActiveLectureQuestions 14">
      <a:dk1>
        <a:srgbClr val="000000"/>
      </a:dk1>
      <a:lt1>
        <a:srgbClr val="FFFFFF"/>
      </a:lt1>
      <a:dk2>
        <a:srgbClr val="333399"/>
      </a:dk2>
      <a:lt2>
        <a:srgbClr val="000000"/>
      </a:lt2>
      <a:accent1>
        <a:srgbClr val="B7DAB8"/>
      </a:accent1>
      <a:accent2>
        <a:srgbClr val="005472"/>
      </a:accent2>
      <a:accent3>
        <a:srgbClr val="FFFFFF"/>
      </a:accent3>
      <a:accent4>
        <a:srgbClr val="000000"/>
      </a:accent4>
      <a:accent5>
        <a:srgbClr val="D8EAD8"/>
      </a:accent5>
      <a:accent6>
        <a:srgbClr val="004B67"/>
      </a:accent6>
      <a:hlink>
        <a:srgbClr val="009999"/>
      </a:hlink>
      <a:folHlink>
        <a:srgbClr val="99CC00"/>
      </a:folHlink>
    </a:clrScheme>
    <a:fontScheme name="C6eActiveLecture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6eActiveLectureQuestio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3">
        <a:dk1>
          <a:srgbClr val="000000"/>
        </a:dk1>
        <a:lt1>
          <a:srgbClr val="FFFFFF"/>
        </a:lt1>
        <a:dk2>
          <a:srgbClr val="005472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14">
        <a:dk1>
          <a:srgbClr val="000000"/>
        </a:dk1>
        <a:lt1>
          <a:srgbClr val="FFFFFF"/>
        </a:lt1>
        <a:dk2>
          <a:srgbClr val="333399"/>
        </a:dk2>
        <a:lt2>
          <a:srgbClr val="000000"/>
        </a:lt2>
        <a:accent1>
          <a:srgbClr val="B7DAB8"/>
        </a:accent1>
        <a:accent2>
          <a:srgbClr val="005472"/>
        </a:accent2>
        <a:accent3>
          <a:srgbClr val="FFFFFF"/>
        </a:accent3>
        <a:accent4>
          <a:srgbClr val="000000"/>
        </a:accent4>
        <a:accent5>
          <a:srgbClr val="D8EAD8"/>
        </a:accent5>
        <a:accent6>
          <a:srgbClr val="004B6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C6eActiveLectureQuestions">
  <a:themeElements>
    <a:clrScheme name="C6eActiveLectureQuestions 14">
      <a:dk1>
        <a:srgbClr val="000000"/>
      </a:dk1>
      <a:lt1>
        <a:srgbClr val="FFFFFF"/>
      </a:lt1>
      <a:dk2>
        <a:srgbClr val="333399"/>
      </a:dk2>
      <a:lt2>
        <a:srgbClr val="000000"/>
      </a:lt2>
      <a:accent1>
        <a:srgbClr val="B7DAB8"/>
      </a:accent1>
      <a:accent2>
        <a:srgbClr val="005472"/>
      </a:accent2>
      <a:accent3>
        <a:srgbClr val="FFFFFF"/>
      </a:accent3>
      <a:accent4>
        <a:srgbClr val="000000"/>
      </a:accent4>
      <a:accent5>
        <a:srgbClr val="D8EAD8"/>
      </a:accent5>
      <a:accent6>
        <a:srgbClr val="004B67"/>
      </a:accent6>
      <a:hlink>
        <a:srgbClr val="009999"/>
      </a:hlink>
      <a:folHlink>
        <a:srgbClr val="99CC00"/>
      </a:folHlink>
    </a:clrScheme>
    <a:fontScheme name="C6eActiveLecture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6eActiveLectureQuestio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3">
        <a:dk1>
          <a:srgbClr val="000000"/>
        </a:dk1>
        <a:lt1>
          <a:srgbClr val="FFFFFF"/>
        </a:lt1>
        <a:dk2>
          <a:srgbClr val="005472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14">
        <a:dk1>
          <a:srgbClr val="000000"/>
        </a:dk1>
        <a:lt1>
          <a:srgbClr val="FFFFFF"/>
        </a:lt1>
        <a:dk2>
          <a:srgbClr val="333399"/>
        </a:dk2>
        <a:lt2>
          <a:srgbClr val="000000"/>
        </a:lt2>
        <a:accent1>
          <a:srgbClr val="B7DAB8"/>
        </a:accent1>
        <a:accent2>
          <a:srgbClr val="005472"/>
        </a:accent2>
        <a:accent3>
          <a:srgbClr val="FFFFFF"/>
        </a:accent3>
        <a:accent4>
          <a:srgbClr val="000000"/>
        </a:accent4>
        <a:accent5>
          <a:srgbClr val="D8EAD8"/>
        </a:accent5>
        <a:accent6>
          <a:srgbClr val="004B6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C6eActiveLectureQuestions">
  <a:themeElements>
    <a:clrScheme name="C6eActiveLectureQuestions 14">
      <a:dk1>
        <a:srgbClr val="000000"/>
      </a:dk1>
      <a:lt1>
        <a:srgbClr val="FFFFFF"/>
      </a:lt1>
      <a:dk2>
        <a:srgbClr val="333399"/>
      </a:dk2>
      <a:lt2>
        <a:srgbClr val="000000"/>
      </a:lt2>
      <a:accent1>
        <a:srgbClr val="B7DAB8"/>
      </a:accent1>
      <a:accent2>
        <a:srgbClr val="005472"/>
      </a:accent2>
      <a:accent3>
        <a:srgbClr val="FFFFFF"/>
      </a:accent3>
      <a:accent4>
        <a:srgbClr val="000000"/>
      </a:accent4>
      <a:accent5>
        <a:srgbClr val="D8EAD8"/>
      </a:accent5>
      <a:accent6>
        <a:srgbClr val="004B67"/>
      </a:accent6>
      <a:hlink>
        <a:srgbClr val="009999"/>
      </a:hlink>
      <a:folHlink>
        <a:srgbClr val="99CC00"/>
      </a:folHlink>
    </a:clrScheme>
    <a:fontScheme name="C6eActiveLecture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6eActiveLectureQuestio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3">
        <a:dk1>
          <a:srgbClr val="000000"/>
        </a:dk1>
        <a:lt1>
          <a:srgbClr val="FFFFFF"/>
        </a:lt1>
        <a:dk2>
          <a:srgbClr val="005472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14">
        <a:dk1>
          <a:srgbClr val="000000"/>
        </a:dk1>
        <a:lt1>
          <a:srgbClr val="FFFFFF"/>
        </a:lt1>
        <a:dk2>
          <a:srgbClr val="333399"/>
        </a:dk2>
        <a:lt2>
          <a:srgbClr val="000000"/>
        </a:lt2>
        <a:accent1>
          <a:srgbClr val="B7DAB8"/>
        </a:accent1>
        <a:accent2>
          <a:srgbClr val="005472"/>
        </a:accent2>
        <a:accent3>
          <a:srgbClr val="FFFFFF"/>
        </a:accent3>
        <a:accent4>
          <a:srgbClr val="000000"/>
        </a:accent4>
        <a:accent5>
          <a:srgbClr val="D8EAD8"/>
        </a:accent5>
        <a:accent6>
          <a:srgbClr val="004B6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C6eActiveLectureQuestions">
  <a:themeElements>
    <a:clrScheme name="C6eActiveLectureQuestions 14">
      <a:dk1>
        <a:srgbClr val="000000"/>
      </a:dk1>
      <a:lt1>
        <a:srgbClr val="FFFFFF"/>
      </a:lt1>
      <a:dk2>
        <a:srgbClr val="333399"/>
      </a:dk2>
      <a:lt2>
        <a:srgbClr val="000000"/>
      </a:lt2>
      <a:accent1>
        <a:srgbClr val="B7DAB8"/>
      </a:accent1>
      <a:accent2>
        <a:srgbClr val="005472"/>
      </a:accent2>
      <a:accent3>
        <a:srgbClr val="FFFFFF"/>
      </a:accent3>
      <a:accent4>
        <a:srgbClr val="000000"/>
      </a:accent4>
      <a:accent5>
        <a:srgbClr val="D8EAD8"/>
      </a:accent5>
      <a:accent6>
        <a:srgbClr val="004B67"/>
      </a:accent6>
      <a:hlink>
        <a:srgbClr val="009999"/>
      </a:hlink>
      <a:folHlink>
        <a:srgbClr val="99CC00"/>
      </a:folHlink>
    </a:clrScheme>
    <a:fontScheme name="C6eActiveLecture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6eActiveLectureQuestio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3">
        <a:dk1>
          <a:srgbClr val="000000"/>
        </a:dk1>
        <a:lt1>
          <a:srgbClr val="FFFFFF"/>
        </a:lt1>
        <a:dk2>
          <a:srgbClr val="005472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14">
        <a:dk1>
          <a:srgbClr val="000000"/>
        </a:dk1>
        <a:lt1>
          <a:srgbClr val="FFFFFF"/>
        </a:lt1>
        <a:dk2>
          <a:srgbClr val="333399"/>
        </a:dk2>
        <a:lt2>
          <a:srgbClr val="000000"/>
        </a:lt2>
        <a:accent1>
          <a:srgbClr val="B7DAB8"/>
        </a:accent1>
        <a:accent2>
          <a:srgbClr val="005472"/>
        </a:accent2>
        <a:accent3>
          <a:srgbClr val="FFFFFF"/>
        </a:accent3>
        <a:accent4>
          <a:srgbClr val="000000"/>
        </a:accent4>
        <a:accent5>
          <a:srgbClr val="D8EAD8"/>
        </a:accent5>
        <a:accent6>
          <a:srgbClr val="004B6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3639</TotalTime>
  <Words>196</Words>
  <Application>Microsoft Office PowerPoint</Application>
  <PresentationFormat>On-screen Show (4:3)</PresentationFormat>
  <Paragraphs>52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Cambria Math</vt:lpstr>
      <vt:lpstr>Times New Roman</vt:lpstr>
      <vt:lpstr>1_Office Theme</vt:lpstr>
      <vt:lpstr>4_C6eActiveLectureQuestions</vt:lpstr>
      <vt:lpstr>5_C6eActiveLectureQuestions</vt:lpstr>
      <vt:lpstr>6_C6eActiveLectureQuestions</vt:lpstr>
      <vt:lpstr>7_C6eActiveLectureQuestions</vt:lpstr>
      <vt:lpstr>8_C6eActiveLectureQuestions</vt:lpstr>
      <vt:lpstr>Section 13: Alternating Current</vt:lpstr>
      <vt:lpstr>Alternating Voltage Source</vt:lpstr>
      <vt:lpstr>Alternating Current</vt:lpstr>
      <vt:lpstr>RMS Current and Voltage</vt:lpstr>
      <vt:lpstr>Activity:  Current and Voltage Functions</vt:lpstr>
      <vt:lpstr>Voltages in the LRC Circuit</vt:lpstr>
      <vt:lpstr>Reactance</vt:lpstr>
      <vt:lpstr>Activity: Reactance</vt:lpstr>
      <vt:lpstr>The loudspeaker, a useful application</vt:lpstr>
      <vt:lpstr>The L-R-C circuit: Everything together!</vt:lpstr>
      <vt:lpstr>An L-R-C circuit: All voltages</vt:lpstr>
      <vt:lpstr>Phasors</vt:lpstr>
      <vt:lpstr>Activity: Phasors</vt:lpstr>
      <vt:lpstr>Group Problem: Pre-Lab 8 Part I</vt:lpstr>
      <vt:lpstr>RESONANCE</vt:lpstr>
      <vt:lpstr>Group Problem: Lab 8 Part II</vt:lpstr>
      <vt:lpstr>Power in Alternating Circuits</vt:lpstr>
      <vt:lpstr>Power in Alternating Circuits</vt:lpstr>
      <vt:lpstr>Example: Power in an AC Circuit</vt:lpstr>
      <vt:lpstr>Transformers </vt:lpstr>
    </vt:vector>
  </TitlesOfParts>
  <Company>Lone Star College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Stancato, David</dc:creator>
  <cp:lastModifiedBy>Stancato, David</cp:lastModifiedBy>
  <cp:revision>314</cp:revision>
  <dcterms:created xsi:type="dcterms:W3CDTF">2011-08-26T22:00:09Z</dcterms:created>
  <dcterms:modified xsi:type="dcterms:W3CDTF">2019-10-30T20:11:46Z</dcterms:modified>
</cp:coreProperties>
</file>