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96" r:id="rId3"/>
  </p:sldMasterIdLst>
  <p:notesMasterIdLst>
    <p:notesMasterId r:id="rId27"/>
  </p:notesMasterIdLst>
  <p:sldIdLst>
    <p:sldId id="293" r:id="rId4"/>
    <p:sldId id="294" r:id="rId5"/>
    <p:sldId id="296" r:id="rId6"/>
    <p:sldId id="320" r:id="rId7"/>
    <p:sldId id="299" r:id="rId8"/>
    <p:sldId id="322" r:id="rId9"/>
    <p:sldId id="300" r:id="rId10"/>
    <p:sldId id="301" r:id="rId11"/>
    <p:sldId id="325" r:id="rId12"/>
    <p:sldId id="305" r:id="rId13"/>
    <p:sldId id="330" r:id="rId14"/>
    <p:sldId id="329" r:id="rId15"/>
    <p:sldId id="310" r:id="rId16"/>
    <p:sldId id="311" r:id="rId17"/>
    <p:sldId id="312" r:id="rId18"/>
    <p:sldId id="313" r:id="rId19"/>
    <p:sldId id="314" r:id="rId20"/>
    <p:sldId id="321" r:id="rId21"/>
    <p:sldId id="315" r:id="rId22"/>
    <p:sldId id="328" r:id="rId23"/>
    <p:sldId id="307" r:id="rId24"/>
    <p:sldId id="308" r:id="rId25"/>
    <p:sldId id="33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18" autoAdjust="0"/>
  </p:normalViewPr>
  <p:slideViewPr>
    <p:cSldViewPr>
      <p:cViewPr varScale="1">
        <p:scale>
          <a:sx n="108" d="100"/>
          <a:sy n="108" d="100"/>
        </p:scale>
        <p:origin x="171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652C8-57AB-4853-968B-FEB380C89D65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12E8C-F920-4B4D-B4B5-DA897232AA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02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DECDE-8AA6-4926-8CF7-26B31AE693F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2E64D-87C6-499B-9EE7-64A0AFB15E4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82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34F06-47A8-4505-8D2B-A4AD8699714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53A32-542D-4178-8501-C59D83D96ED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74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ABB7F-CC1E-4123-9D7D-DCF6E281F58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D7C8A-489D-4068-AD00-5DEC8584202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883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90" name="Picture 22" descr="cover slide ghoste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75" y="-3175"/>
            <a:ext cx="9147175" cy="6861175"/>
          </a:xfrm>
          <a:prstGeom prst="rect">
            <a:avLst/>
          </a:prstGeom>
          <a:noFill/>
        </p:spPr>
      </p:pic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8125" y="2441575"/>
            <a:ext cx="8677275" cy="1752600"/>
          </a:xfrm>
        </p:spPr>
        <p:txBody>
          <a:bodyPr/>
          <a:lstStyle>
            <a:lvl1pPr algn="r">
              <a:defRPr sz="5500">
                <a:solidFill>
                  <a:srgbClr val="D33325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76225" y="6537325"/>
            <a:ext cx="46767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Times New Roman" pitchFamily="18" charset="0"/>
              </a:rPr>
              <a:t>Copyright © 2008 Pearson Education Inc., publishing as Pearson Addison-Wesley</a:t>
            </a:r>
          </a:p>
        </p:txBody>
      </p:sp>
      <p:sp>
        <p:nvSpPr>
          <p:cNvPr id="583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06375" y="1066800"/>
            <a:ext cx="8709025" cy="1143000"/>
          </a:xfrm>
        </p:spPr>
        <p:txBody>
          <a:bodyPr anchor="ctr"/>
          <a:lstStyle>
            <a:lvl1pPr marL="0" indent="0">
              <a:defRPr sz="5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 userDrawn="1"/>
        </p:nvSpPr>
        <p:spPr bwMode="auto">
          <a:xfrm>
            <a:off x="260350" y="5029200"/>
            <a:ext cx="8686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D33325"/>
                </a:solidFill>
              </a:rPr>
              <a:t>PowerPoint</a:t>
            </a:r>
            <a:r>
              <a:rPr lang="en-US" baseline="30000">
                <a:solidFill>
                  <a:srgbClr val="D33325"/>
                </a:solidFill>
              </a:rPr>
              <a:t>®</a:t>
            </a:r>
            <a:r>
              <a:rPr lang="en-US">
                <a:solidFill>
                  <a:srgbClr val="D33325"/>
                </a:solidFill>
              </a:rPr>
              <a:t> Lectures for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D33325"/>
                </a:solidFill>
              </a:rPr>
              <a:t>University Physics, Twelfth Edition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D33325"/>
                </a:solidFill>
                <a:latin typeface="Times New Roman" pitchFamily="18" charset="0"/>
              </a:rPr>
              <a:t>   – Hugh D. Young and Roger A. Freedman</a:t>
            </a:r>
          </a:p>
        </p:txBody>
      </p:sp>
      <p:sp>
        <p:nvSpPr>
          <p:cNvPr id="58391" name="Text Box 23"/>
          <p:cNvSpPr txBox="1">
            <a:spLocks noChangeArrowheads="1"/>
          </p:cNvSpPr>
          <p:nvPr userDrawn="1"/>
        </p:nvSpPr>
        <p:spPr bwMode="auto">
          <a:xfrm>
            <a:off x="254000" y="6096000"/>
            <a:ext cx="2667000" cy="366713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D33325"/>
                </a:solidFill>
                <a:latin typeface="Times New Roman" pitchFamily="18" charset="0"/>
              </a:rPr>
              <a:t>Lectures by James Pazun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685800"/>
            <a:ext cx="4229100" cy="3233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685800"/>
            <a:ext cx="4229100" cy="3233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CAE41-0274-43E6-8C6F-75D1DEE5F43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95647-8D1B-4644-ACD2-95476749151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466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152650" cy="3843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05550" cy="3843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90" name="Picture 22" descr="cover slide ghoste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75" y="-3175"/>
            <a:ext cx="9147175" cy="6861175"/>
          </a:xfrm>
          <a:prstGeom prst="rect">
            <a:avLst/>
          </a:prstGeom>
          <a:noFill/>
        </p:spPr>
      </p:pic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8125" y="2441575"/>
            <a:ext cx="8677275" cy="1752600"/>
          </a:xfrm>
        </p:spPr>
        <p:txBody>
          <a:bodyPr/>
          <a:lstStyle>
            <a:lvl1pPr algn="r">
              <a:defRPr sz="5500">
                <a:solidFill>
                  <a:srgbClr val="D33325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76225" y="6537325"/>
            <a:ext cx="46767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Times New Roman" pitchFamily="18" charset="0"/>
              </a:rPr>
              <a:t>Copyright © 2008 Pearson Education Inc., publishing as Pearson Addison-Wesley</a:t>
            </a:r>
          </a:p>
        </p:txBody>
      </p:sp>
      <p:sp>
        <p:nvSpPr>
          <p:cNvPr id="583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06375" y="1066800"/>
            <a:ext cx="8709025" cy="1143000"/>
          </a:xfrm>
        </p:spPr>
        <p:txBody>
          <a:bodyPr anchor="ctr"/>
          <a:lstStyle>
            <a:lvl1pPr marL="0" indent="0">
              <a:defRPr sz="5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 userDrawn="1"/>
        </p:nvSpPr>
        <p:spPr bwMode="auto">
          <a:xfrm>
            <a:off x="260350" y="5029200"/>
            <a:ext cx="8686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D33325"/>
                </a:solidFill>
              </a:rPr>
              <a:t>PowerPoint</a:t>
            </a:r>
            <a:r>
              <a:rPr lang="en-US" baseline="30000">
                <a:solidFill>
                  <a:srgbClr val="D33325"/>
                </a:solidFill>
              </a:rPr>
              <a:t>®</a:t>
            </a:r>
            <a:r>
              <a:rPr lang="en-US">
                <a:solidFill>
                  <a:srgbClr val="D33325"/>
                </a:solidFill>
              </a:rPr>
              <a:t> Lectures for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D33325"/>
                </a:solidFill>
              </a:rPr>
              <a:t>University Physics, Twelfth Edition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D33325"/>
                </a:solidFill>
                <a:latin typeface="Times New Roman" pitchFamily="18" charset="0"/>
              </a:rPr>
              <a:t>   – Hugh D. Young and Roger A. Freedman</a:t>
            </a:r>
          </a:p>
        </p:txBody>
      </p:sp>
      <p:sp>
        <p:nvSpPr>
          <p:cNvPr id="58391" name="Text Box 23"/>
          <p:cNvSpPr txBox="1">
            <a:spLocks noChangeArrowheads="1"/>
          </p:cNvSpPr>
          <p:nvPr userDrawn="1"/>
        </p:nvSpPr>
        <p:spPr bwMode="auto">
          <a:xfrm>
            <a:off x="254000" y="6096000"/>
            <a:ext cx="2667000" cy="366713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D33325"/>
                </a:solidFill>
                <a:latin typeface="Times New Roman" pitchFamily="18" charset="0"/>
              </a:rPr>
              <a:t>Lectures by James Pazun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685800"/>
            <a:ext cx="4229100" cy="3233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685800"/>
            <a:ext cx="4229100" cy="3233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7ADBB-C684-40CA-B232-7BA15BC5266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50BEE-DAAD-403C-B6FA-E714DDB841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450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152650" cy="3843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05550" cy="3843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9486D-1950-4692-B4E9-5C4AA771180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87AD5-B49B-4C5C-84EC-822E5A3926B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87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D2270-1627-43E0-94B8-5C09FAB0F92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E5643-8044-4B0C-ADD1-D580AF0B46F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33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437B-46E7-4B69-A30A-46583C7E1BE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09262-1EDA-4E3B-A418-B9CA57658DA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4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21E02-8D71-438D-B2DE-99348BE9A40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5E86E-4653-47B7-926A-C3C3D78ABA8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15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BB863-FE13-4061-8E03-25870581C56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91EDB-3823-4659-AE15-D021982D982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0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34A74-8BE0-4230-9C18-6C2C70FF554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819C1-F96D-4930-B038-10D16E516A6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56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540968-B38F-4D43-B638-3AF7FB66F2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934CE1-51C7-4BE6-BA46-F9EE0DB0C52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25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534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28600" y="6537325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Times New Roman" pitchFamily="18" charset="0"/>
              </a:rPr>
              <a:t>Copyright © 2008 Pearson Education Inc., publishing as Pearson Addison-Wesley</a:t>
            </a:r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304800" y="6553200"/>
            <a:ext cx="8534400" cy="0"/>
          </a:xfrm>
          <a:prstGeom prst="line">
            <a:avLst/>
          </a:prstGeom>
          <a:noFill/>
          <a:ln w="25400">
            <a:solidFill>
              <a:srgbClr val="00487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304800" y="609600"/>
            <a:ext cx="8534400" cy="0"/>
          </a:xfrm>
          <a:prstGeom prst="line">
            <a:avLst/>
          </a:prstGeom>
          <a:noFill/>
          <a:ln w="50800">
            <a:solidFill>
              <a:srgbClr val="00487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685800"/>
            <a:ext cx="8610600" cy="323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/>
              <a:t>Click to 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+mj-lt"/>
          <a:ea typeface="+mj-ea"/>
          <a:cs typeface="+mj-cs"/>
        </a:defRPr>
      </a:lvl1pPr>
      <a:lvl2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2pPr>
      <a:lvl3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3pPr>
      <a:lvl4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4pPr>
      <a:lvl5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5pPr>
      <a:lvl6pPr marL="9080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6pPr>
      <a:lvl7pPr marL="13652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7pPr>
      <a:lvl8pPr marL="18224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8pPr>
      <a:lvl9pPr marL="22796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9pPr>
    </p:titleStyle>
    <p:bodyStyle>
      <a:lvl1pPr algn="l" rtl="0" fontAlgn="base">
        <a:spcBef>
          <a:spcPct val="45000"/>
        </a:spcBef>
        <a:spcAft>
          <a:spcPct val="20000"/>
        </a:spcAft>
        <a:buClr>
          <a:srgbClr val="0066CC"/>
        </a:buClr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40005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•"/>
        <a:defRPr sz="3000">
          <a:solidFill>
            <a:schemeClr val="tx1"/>
          </a:solidFill>
          <a:latin typeface="+mn-lt"/>
        </a:defRPr>
      </a:lvl2pPr>
      <a:lvl3pPr marL="1254125" indent="-45085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800">
          <a:solidFill>
            <a:schemeClr val="tx1"/>
          </a:solidFill>
          <a:latin typeface="+mn-lt"/>
        </a:defRPr>
      </a:lvl3pPr>
      <a:lvl4pPr marL="1828800" indent="-34290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•"/>
        <a:defRPr sz="2600">
          <a:solidFill>
            <a:schemeClr val="tx1"/>
          </a:solidFill>
          <a:latin typeface="+mn-lt"/>
        </a:defRPr>
      </a:lvl4pPr>
      <a:lvl5pPr marL="22860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5pPr>
      <a:lvl6pPr marL="27432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6pPr>
      <a:lvl7pPr marL="32004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7pPr>
      <a:lvl8pPr marL="36576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8pPr>
      <a:lvl9pPr marL="41148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534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28600" y="6537325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Times New Roman" pitchFamily="18" charset="0"/>
              </a:rPr>
              <a:t>Copyright © 2008 Pearson Education Inc., publishing as Pearson Addison-Wesley</a:t>
            </a:r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304800" y="6553200"/>
            <a:ext cx="8534400" cy="0"/>
          </a:xfrm>
          <a:prstGeom prst="line">
            <a:avLst/>
          </a:prstGeom>
          <a:noFill/>
          <a:ln w="25400">
            <a:solidFill>
              <a:srgbClr val="00487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304800" y="609600"/>
            <a:ext cx="8534400" cy="0"/>
          </a:xfrm>
          <a:prstGeom prst="line">
            <a:avLst/>
          </a:prstGeom>
          <a:noFill/>
          <a:ln w="50800">
            <a:solidFill>
              <a:srgbClr val="00487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685800"/>
            <a:ext cx="8610600" cy="323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/>
              <a:t>Click to 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+mj-lt"/>
          <a:ea typeface="+mj-ea"/>
          <a:cs typeface="+mj-cs"/>
        </a:defRPr>
      </a:lvl1pPr>
      <a:lvl2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2pPr>
      <a:lvl3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3pPr>
      <a:lvl4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4pPr>
      <a:lvl5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5pPr>
      <a:lvl6pPr marL="9080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6pPr>
      <a:lvl7pPr marL="13652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7pPr>
      <a:lvl8pPr marL="18224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8pPr>
      <a:lvl9pPr marL="22796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9pPr>
    </p:titleStyle>
    <p:bodyStyle>
      <a:lvl1pPr algn="l" rtl="0" fontAlgn="base">
        <a:spcBef>
          <a:spcPct val="45000"/>
        </a:spcBef>
        <a:spcAft>
          <a:spcPct val="20000"/>
        </a:spcAft>
        <a:buClr>
          <a:srgbClr val="0066CC"/>
        </a:buClr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40005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•"/>
        <a:defRPr sz="3000">
          <a:solidFill>
            <a:schemeClr val="tx1"/>
          </a:solidFill>
          <a:latin typeface="+mn-lt"/>
        </a:defRPr>
      </a:lvl2pPr>
      <a:lvl3pPr marL="1254125" indent="-45085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800">
          <a:solidFill>
            <a:schemeClr val="tx1"/>
          </a:solidFill>
          <a:latin typeface="+mn-lt"/>
        </a:defRPr>
      </a:lvl3pPr>
      <a:lvl4pPr marL="1828800" indent="-34290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•"/>
        <a:defRPr sz="2600">
          <a:solidFill>
            <a:schemeClr val="tx1"/>
          </a:solidFill>
          <a:latin typeface="+mn-lt"/>
        </a:defRPr>
      </a:lvl4pPr>
      <a:lvl5pPr marL="22860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5pPr>
      <a:lvl6pPr marL="27432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6pPr>
      <a:lvl7pPr marL="32004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7pPr>
      <a:lvl8pPr marL="36576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8pPr>
      <a:lvl9pPr marL="41148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Albert_Michelson" TargetMode="External"/><Relationship Id="rId3" Type="http://schemas.openxmlformats.org/officeDocument/2006/relationships/hyperlink" Target="http://en.wikipedia.org/wiki/Christiaan_Huygens" TargetMode="External"/><Relationship Id="rId7" Type="http://schemas.openxmlformats.org/officeDocument/2006/relationships/hyperlink" Target="http://en.wikipedia.org/wiki/L%C3%A9on_Foucault" TargetMode="External"/><Relationship Id="rId2" Type="http://schemas.openxmlformats.org/officeDocument/2006/relationships/hyperlink" Target="http://en.wikipedia.org/wiki/Ole_R%C3%B8m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Hippolyte_Fizeau" TargetMode="External"/><Relationship Id="rId5" Type="http://schemas.openxmlformats.org/officeDocument/2006/relationships/hyperlink" Target="http://en.wikipedia.org/wiki/James_Bradley" TargetMode="External"/><Relationship Id="rId4" Type="http://schemas.openxmlformats.org/officeDocument/2006/relationships/hyperlink" Target="http://en.wikipedia.org/wiki/Speed_of_ligh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DOBNo654pwQ&amp;playnext=1&amp;list=PLA41D38537DE854AB&amp;feature=results_vide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1470025"/>
          </a:xfrm>
        </p:spPr>
        <p:txBody>
          <a:bodyPr/>
          <a:lstStyle/>
          <a:p>
            <a:r>
              <a:rPr lang="en-US" sz="5400">
                <a:solidFill>
                  <a:srgbClr val="0070C0"/>
                </a:solidFill>
              </a:rPr>
              <a:t>Section 14:</a:t>
            </a:r>
            <a:br>
              <a:rPr lang="en-US" sz="5400" dirty="0">
                <a:solidFill>
                  <a:srgbClr val="0070C0"/>
                </a:solidFill>
              </a:rPr>
            </a:br>
            <a:r>
              <a:rPr lang="en-US" sz="5400" dirty="0">
                <a:solidFill>
                  <a:srgbClr val="0070C0"/>
                </a:solidFill>
              </a:rPr>
              <a:t>Electromagnetic Waves</a:t>
            </a:r>
          </a:p>
        </p:txBody>
      </p:sp>
      <p:pic>
        <p:nvPicPr>
          <p:cNvPr id="28674" name="Picture 2" descr="http://burro.cwru.edu/Academics/Astr201/Light/spectru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819400"/>
            <a:ext cx="4334774" cy="2057400"/>
          </a:xfrm>
          <a:prstGeom prst="rect">
            <a:avLst/>
          </a:prstGeom>
          <a:noFill/>
        </p:spPr>
      </p:pic>
      <p:pic>
        <p:nvPicPr>
          <p:cNvPr id="28676" name="Picture 4" descr="http://www.ecm.ub.es/condensed/eduard/termo/who/maxwel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209800"/>
            <a:ext cx="2686050" cy="3114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Electromagnetic Plane Wave</a:t>
            </a:r>
          </a:p>
        </p:txBody>
      </p:sp>
      <p:pic>
        <p:nvPicPr>
          <p:cNvPr id="5" name="Picture 8" descr="32_Figure13-I"/>
          <p:cNvPicPr>
            <a:picLocks noChangeAspect="1" noChangeArrowheads="1"/>
          </p:cNvPicPr>
          <p:nvPr/>
        </p:nvPicPr>
        <p:blipFill>
          <a:blip r:embed="rId2" cstate="print"/>
          <a:srcRect b="2646"/>
          <a:stretch>
            <a:fillRect/>
          </a:stretch>
        </p:blipFill>
        <p:spPr bwMode="auto">
          <a:xfrm>
            <a:off x="1752600" y="1295400"/>
            <a:ext cx="4953000" cy="46484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0781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Activity: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Understanding EM Waves and EM Wave Propagation</a:t>
            </a:r>
          </a:p>
        </p:txBody>
      </p:sp>
    </p:spTree>
    <p:extLst>
      <p:ext uri="{BB962C8B-B14F-4D97-AF65-F5344CB8AC3E}">
        <p14:creationId xmlns:p14="http://schemas.microsoft.com/office/powerpoint/2010/main" val="1756338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Wave Function for an EM Wave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0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Energy Density in an EM Wave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)=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114800"/>
            <a:ext cx="28575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dirty="0" err="1">
                <a:solidFill>
                  <a:srgbClr val="FF0000"/>
                </a:solidFill>
              </a:rPr>
              <a:t>Poynting</a:t>
            </a:r>
            <a:r>
              <a:rPr lang="en-US" dirty="0">
                <a:solidFill>
                  <a:srgbClr val="FF0000"/>
                </a:solidFill>
              </a:rPr>
              <a:t>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)≡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𝑑𝑈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sz="3600" dirty="0">
                    <a:solidFill>
                      <a:srgbClr val="FF0000"/>
                    </a:solidFill>
                  </a:rPr>
                  <a:t>	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</m:acc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/>
                      </a:rPr>
                      <m:t>𝑡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acc>
                      <m:accPr>
                        <m:chr m:val="⃗"/>
                        <m:ctrlP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𝐸</m:t>
                        </m:r>
                      </m:e>
                    </m:acc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/>
                      </a:rPr>
                      <m:t>𝑡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/>
                      </a:rPr>
                      <m:t>)×</m:t>
                    </m:r>
                    <m:acc>
                      <m:accPr>
                        <m:chr m:val="⃗"/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acc>
                    <m:r>
                      <a:rPr lang="en-US" sz="3600" b="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3600" b="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t</m:t>
                    </m:r>
                    <m:r>
                      <a:rPr lang="en-US" sz="3600" b="0" i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67000"/>
            <a:ext cx="2514600" cy="3101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Intensity in an EM Wave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𝐼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𝑎𝑣𝑔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𝐸𝐵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733800"/>
            <a:ext cx="275328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Intensity in an EM Wave: Activity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Momentum of an EM Wave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EM wave carries momentum too!</a:t>
            </a:r>
          </a:p>
        </p:txBody>
      </p:sp>
      <p:pic>
        <p:nvPicPr>
          <p:cNvPr id="4" name="Picture 8" descr="32_Figure21-I"/>
          <p:cNvPicPr>
            <a:picLocks noChangeAspect="1" noChangeArrowheads="1"/>
          </p:cNvPicPr>
          <p:nvPr/>
        </p:nvPicPr>
        <p:blipFill>
          <a:blip r:embed="rId2" cstate="print"/>
          <a:srcRect b="3693"/>
          <a:stretch>
            <a:fillRect/>
          </a:stretch>
        </p:blipFill>
        <p:spPr bwMode="auto">
          <a:xfrm>
            <a:off x="2514600" y="2895600"/>
            <a:ext cx="3962400" cy="25257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Solar Sail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At Earth’s location, the pressure from sunlight is approximately 1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US" sz="2400" dirty="0"/>
                  <a:t>Pa. Very small!</a:t>
                </a:r>
              </a:p>
              <a:p>
                <a:r>
                  <a:rPr lang="en-US" sz="2400" dirty="0"/>
                  <a:t>But with a large surface area and a low mass sail, the sail can attain high speeds!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741" y="3352800"/>
            <a:ext cx="373380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7227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503238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</a:rPr>
              <a:t>Bounded EM waves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10600" cy="1089529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Char char="•"/>
            </a:pPr>
            <a:r>
              <a:rPr lang="en-US" sz="3600" dirty="0">
                <a:latin typeface="Times New Roman" pitchFamily="18" charset="0"/>
              </a:rPr>
              <a:t>If EM waves reflect off a conductor, we get a standing wave!</a:t>
            </a:r>
          </a:p>
        </p:txBody>
      </p:sp>
      <p:pic>
        <p:nvPicPr>
          <p:cNvPr id="400392" name="Picture 8" descr="32_Figure22-I"/>
          <p:cNvPicPr>
            <a:picLocks noChangeAspect="1" noChangeArrowheads="1"/>
          </p:cNvPicPr>
          <p:nvPr/>
        </p:nvPicPr>
        <p:blipFill>
          <a:blip r:embed="rId2" cstate="print"/>
          <a:srcRect b="2657"/>
          <a:stretch>
            <a:fillRect/>
          </a:stretch>
        </p:blipFill>
        <p:spPr bwMode="auto">
          <a:xfrm>
            <a:off x="685800" y="2438400"/>
            <a:ext cx="3593915" cy="2819400"/>
          </a:xfrm>
          <a:prstGeom prst="rect">
            <a:avLst/>
          </a:prstGeom>
          <a:noFill/>
        </p:spPr>
      </p:pic>
      <p:pic>
        <p:nvPicPr>
          <p:cNvPr id="400393" name="Picture 9" descr="32_Figure23-P"/>
          <p:cNvPicPr>
            <a:picLocks noChangeAspect="1" noChangeArrowheads="1"/>
          </p:cNvPicPr>
          <p:nvPr/>
        </p:nvPicPr>
        <p:blipFill>
          <a:blip r:embed="rId3" cstate="print"/>
          <a:srcRect b="3183"/>
          <a:stretch>
            <a:fillRect/>
          </a:stretch>
        </p:blipFill>
        <p:spPr bwMode="auto">
          <a:xfrm>
            <a:off x="4953000" y="2743200"/>
            <a:ext cx="3733800" cy="24082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is Light?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centuries, philosophers argued about this.</a:t>
            </a:r>
          </a:p>
          <a:p>
            <a:r>
              <a:rPr lang="en-US" dirty="0"/>
              <a:t>Does it come from they eye? To the eye?</a:t>
            </a:r>
          </a:p>
          <a:p>
            <a:r>
              <a:rPr lang="en-US" dirty="0"/>
              <a:t>What is it made out of? Something tangible? Something intangible?</a:t>
            </a:r>
          </a:p>
          <a:p>
            <a:r>
              <a:rPr lang="en-US" dirty="0"/>
              <a:t>How fast is it? Infinitely fast or does it have a finite speed?</a:t>
            </a:r>
          </a:p>
          <a:p>
            <a:r>
              <a:rPr lang="en-US" dirty="0"/>
              <a:t>Do different colors travel at different speeds?</a:t>
            </a:r>
          </a:p>
        </p:txBody>
      </p:sp>
    </p:spTree>
    <p:extLst>
      <p:ext uri="{BB962C8B-B14F-4D97-AF65-F5344CB8AC3E}">
        <p14:creationId xmlns:p14="http://schemas.microsoft.com/office/powerpoint/2010/main" val="1284630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Normal Modes: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Standing EM Waves in a Cavity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294" y="2057400"/>
            <a:ext cx="5773412" cy="415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15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Electromagnetic Waves in Matter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𝑣</m:t>
                      </m:r>
                      <m:r>
                        <a:rPr lang="en-US" sz="5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5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𝑐</m:t>
                          </m:r>
                        </m:num>
                        <m:den>
                          <m:r>
                            <a:rPr lang="en-US" sz="5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800" dirty="0"/>
                  <a:t>What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/>
                  <a:t>???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405526"/>
            <a:ext cx="3167872" cy="275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of Light in Water: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5486400" cy="4114799"/>
              </a:xfrm>
            </p:spPr>
            <p:txBody>
              <a:bodyPr/>
              <a:lstStyle/>
              <a:p>
                <a:r>
                  <a:rPr lang="en-US" sz="2800" dirty="0"/>
                  <a:t>Water has a dielectric constant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sz="2800" dirty="0"/>
                  <a:t> of approximately 1.8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</m:t>
                    </m:r>
                  </m:oMath>
                </a14:m>
                <a:r>
                  <a:rPr lang="en-US" sz="2800" dirty="0"/>
                  <a:t>).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2800" dirty="0">
                    <a:solidFill>
                      <a:srgbClr val="FF0000"/>
                    </a:solidFill>
                  </a:rPr>
                  <a:t>What is the index of refraction of water,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𝑤𝑎𝑡𝑒𝑟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2800" dirty="0">
                    <a:solidFill>
                      <a:srgbClr val="FF0000"/>
                    </a:solidFill>
                  </a:rPr>
                  <a:t>What is the speed of light in water,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𝑤𝑎𝑡𝑒𝑟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5486400" cy="4114799"/>
              </a:xfrm>
              <a:blipFill rotWithShape="0">
                <a:blip r:embed="rId2"/>
                <a:stretch>
                  <a:fillRect l="-2333" t="-1481" r="-3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02" name="Picture 2" descr="D:\Media\Chapter32\Images\32_Figure16-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5370" y="1737360"/>
            <a:ext cx="2650109" cy="35204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2562"/>
            <a:ext cx="8839200" cy="5032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itchFamily="1" charset="0"/>
              </a:rPr>
              <a:t>Tabulated indexes of refraction</a:t>
            </a:r>
          </a:p>
        </p:txBody>
      </p:sp>
      <p:pic>
        <p:nvPicPr>
          <p:cNvPr id="380936" name="Picture 8" descr="33_Table01-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8" b="2196"/>
          <a:stretch/>
        </p:blipFill>
        <p:spPr bwMode="auto">
          <a:xfrm>
            <a:off x="2971800" y="685800"/>
            <a:ext cx="3505200" cy="549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45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Speed of Light Measurements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1066800"/>
          <a:ext cx="6858000" cy="509397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140">
                <a:tc gridSpan="3">
                  <a:txBody>
                    <a:bodyPr/>
                    <a:lstStyle/>
                    <a:p>
                      <a:r>
                        <a:rPr lang="en-US" sz="1400" dirty="0"/>
                        <a:t>History of measurements of c (in km/s)</a:t>
                      </a:r>
                    </a:p>
                  </a:txBody>
                  <a:tcPr marL="50800" marR="50800" marT="25400" marB="25400" anchor="ctr"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/>
                        <a:t>1675</a:t>
                      </a:r>
                    </a:p>
                  </a:txBody>
                  <a:tcPr marL="50800" marR="50800" marT="25400" marB="2540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>
                          <a:solidFill>
                            <a:srgbClr val="0645AD"/>
                          </a:solidFill>
                          <a:hlinkClick r:id="rId2" tooltip="Ole Rømer"/>
                        </a:rPr>
                        <a:t>Rømer</a:t>
                      </a:r>
                      <a:r>
                        <a:rPr lang="en-US" sz="1400"/>
                        <a:t> and </a:t>
                      </a:r>
                      <a:r>
                        <a:rPr lang="en-US" sz="1400" u="none" strike="noStrike">
                          <a:solidFill>
                            <a:srgbClr val="0645AD"/>
                          </a:solidFill>
                          <a:hlinkClick r:id="rId3" tooltip="Christiaan Huygens"/>
                        </a:rPr>
                        <a:t>Huygens</a:t>
                      </a:r>
                      <a:r>
                        <a:rPr lang="en-US" sz="1400"/>
                        <a:t>, moons of Jupiter</a:t>
                      </a:r>
                    </a:p>
                  </a:txBody>
                  <a:tcPr marL="50800" marR="50800" marT="25400" marB="2540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220,000</a:t>
                      </a:r>
                      <a:r>
                        <a:rPr lang="en-US" sz="1400" b="0" i="0" u="none" strike="noStrike" baseline="30000">
                          <a:solidFill>
                            <a:srgbClr val="0645AD"/>
                          </a:solidFill>
                          <a:hlinkClick r:id="rId4"/>
                        </a:rPr>
                        <a:t>[84][105]</a:t>
                      </a:r>
                      <a:endParaRPr lang="en-US" sz="1400"/>
                    </a:p>
                  </a:txBody>
                  <a:tcPr marL="50800" marR="50800" marT="25400" marB="2540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/>
                        <a:t>1729</a:t>
                      </a:r>
                    </a:p>
                  </a:txBody>
                  <a:tcPr marL="50800" marR="50800" marT="25400" marB="2540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 dirty="0">
                          <a:solidFill>
                            <a:srgbClr val="0645AD"/>
                          </a:solidFill>
                          <a:hlinkClick r:id="rId5" tooltip="James Bradley"/>
                        </a:rPr>
                        <a:t>James Bradley</a:t>
                      </a:r>
                      <a:r>
                        <a:rPr lang="en-US" sz="1400" dirty="0"/>
                        <a:t>, aberration of light</a:t>
                      </a:r>
                    </a:p>
                  </a:txBody>
                  <a:tcPr marL="50800" marR="50800" marT="25400" marB="2540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301,000</a:t>
                      </a:r>
                      <a:r>
                        <a:rPr lang="en-US" sz="1400" b="0" i="0" u="none" strike="noStrike" baseline="30000">
                          <a:solidFill>
                            <a:srgbClr val="0645AD"/>
                          </a:solidFill>
                          <a:hlinkClick r:id="rId4"/>
                        </a:rPr>
                        <a:t>[90]</a:t>
                      </a:r>
                      <a:endParaRPr lang="en-US" sz="1400"/>
                    </a:p>
                  </a:txBody>
                  <a:tcPr marL="50800" marR="50800" marT="25400" marB="2540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1849</a:t>
                      </a:r>
                    </a:p>
                  </a:txBody>
                  <a:tcPr marL="50800" marR="50800" marT="25400" marB="2540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 dirty="0" err="1">
                          <a:solidFill>
                            <a:srgbClr val="0645AD"/>
                          </a:solidFill>
                          <a:hlinkClick r:id="rId6" tooltip="Hippolyte Fizeau"/>
                        </a:rPr>
                        <a:t>Hippolyte</a:t>
                      </a:r>
                      <a:r>
                        <a:rPr lang="en-US" sz="1400" u="none" strike="noStrike" dirty="0">
                          <a:solidFill>
                            <a:srgbClr val="0645AD"/>
                          </a:solidFill>
                          <a:hlinkClick r:id="rId6" tooltip="Hippolyte Fizeau"/>
                        </a:rPr>
                        <a:t> </a:t>
                      </a:r>
                      <a:r>
                        <a:rPr lang="en-US" sz="1400" u="none" strike="noStrike" dirty="0" err="1">
                          <a:solidFill>
                            <a:srgbClr val="0645AD"/>
                          </a:solidFill>
                          <a:hlinkClick r:id="rId6" tooltip="Hippolyte Fizeau"/>
                        </a:rPr>
                        <a:t>Fizeau</a:t>
                      </a:r>
                      <a:r>
                        <a:rPr lang="en-US" sz="1400" dirty="0"/>
                        <a:t>, toothed wheel</a:t>
                      </a:r>
                    </a:p>
                  </a:txBody>
                  <a:tcPr marL="50800" marR="50800" marT="25400" marB="2540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315,000</a:t>
                      </a:r>
                      <a:r>
                        <a:rPr lang="en-US" sz="1400" b="0" i="0" u="none" strike="noStrike" baseline="30000">
                          <a:solidFill>
                            <a:srgbClr val="0645AD"/>
                          </a:solidFill>
                          <a:hlinkClick r:id="rId4"/>
                        </a:rPr>
                        <a:t>[90]</a:t>
                      </a:r>
                      <a:endParaRPr lang="en-US" sz="1400"/>
                    </a:p>
                  </a:txBody>
                  <a:tcPr marL="50800" marR="50800" marT="25400" marB="2540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1862</a:t>
                      </a:r>
                    </a:p>
                  </a:txBody>
                  <a:tcPr marL="50800" marR="50800" marT="25400" marB="2540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 dirty="0" err="1">
                          <a:solidFill>
                            <a:srgbClr val="0645AD"/>
                          </a:solidFill>
                          <a:hlinkClick r:id="rId7" tooltip="Léon Foucault"/>
                        </a:rPr>
                        <a:t>Léon</a:t>
                      </a:r>
                      <a:r>
                        <a:rPr lang="en-US" sz="1400" u="none" strike="noStrike" dirty="0">
                          <a:solidFill>
                            <a:srgbClr val="0645AD"/>
                          </a:solidFill>
                          <a:hlinkClick r:id="rId7" tooltip="Léon Foucault"/>
                        </a:rPr>
                        <a:t> Foucault</a:t>
                      </a:r>
                      <a:r>
                        <a:rPr lang="en-US" sz="1400" dirty="0"/>
                        <a:t>, rotating mirror</a:t>
                      </a:r>
                    </a:p>
                  </a:txBody>
                  <a:tcPr marL="50800" marR="50800" marT="25400" marB="2540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298,000</a:t>
                      </a:r>
                      <a:r>
                        <a:rPr lang="en-US" sz="1400">
                          <a:latin typeface="Arial Unicode MS"/>
                        </a:rPr>
                        <a:t>±</a:t>
                      </a:r>
                      <a:r>
                        <a:rPr lang="en-US" sz="1400"/>
                        <a:t>500</a:t>
                      </a:r>
                      <a:r>
                        <a:rPr lang="en-US" sz="1400" b="0" i="0" u="none" strike="noStrike" baseline="30000">
                          <a:solidFill>
                            <a:srgbClr val="0645AD"/>
                          </a:solidFill>
                          <a:hlinkClick r:id="rId4"/>
                        </a:rPr>
                        <a:t>[90]</a:t>
                      </a:r>
                      <a:endParaRPr lang="en-US" sz="1400"/>
                    </a:p>
                  </a:txBody>
                  <a:tcPr marL="50800" marR="50800" marT="25400" marB="2540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1907</a:t>
                      </a:r>
                    </a:p>
                  </a:txBody>
                  <a:tcPr marL="50800" marR="50800" marT="25400" marB="2540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/>
                        <a:t>Rosa and Dorsey, EM constants</a:t>
                      </a:r>
                    </a:p>
                  </a:txBody>
                  <a:tcPr marL="50800" marR="50800" marT="25400" marB="2540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299,710</a:t>
                      </a:r>
                      <a:r>
                        <a:rPr lang="en-US" sz="1400">
                          <a:latin typeface="Arial Unicode MS"/>
                        </a:rPr>
                        <a:t>±</a:t>
                      </a:r>
                      <a:r>
                        <a:rPr lang="en-US" sz="1400"/>
                        <a:t>30</a:t>
                      </a:r>
                      <a:r>
                        <a:rPr lang="en-US" sz="1400" b="0" i="0" u="none" strike="noStrike" baseline="30000">
                          <a:solidFill>
                            <a:srgbClr val="0645AD"/>
                          </a:solidFill>
                          <a:hlinkClick r:id="rId4"/>
                        </a:rPr>
                        <a:t>[95][96]</a:t>
                      </a:r>
                      <a:endParaRPr lang="en-US" sz="1400"/>
                    </a:p>
                  </a:txBody>
                  <a:tcPr marL="50800" marR="50800" marT="25400" marB="2540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1926</a:t>
                      </a:r>
                    </a:p>
                  </a:txBody>
                  <a:tcPr marL="50800" marR="50800" marT="25400" marB="2540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u="none" strike="noStrike" dirty="0">
                          <a:solidFill>
                            <a:srgbClr val="0645AD"/>
                          </a:solidFill>
                          <a:hlinkClick r:id="rId8" tooltip="Albert Michelson"/>
                        </a:rPr>
                        <a:t>Albert Michelson</a:t>
                      </a:r>
                      <a:r>
                        <a:rPr lang="en-US" sz="1400" dirty="0"/>
                        <a:t>, rotating mirror</a:t>
                      </a:r>
                    </a:p>
                  </a:txBody>
                  <a:tcPr marL="50800" marR="50800" marT="25400" marB="2540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299,796</a:t>
                      </a:r>
                      <a:r>
                        <a:rPr lang="en-US" sz="1400">
                          <a:latin typeface="Arial Unicode MS"/>
                        </a:rPr>
                        <a:t>±</a:t>
                      </a:r>
                      <a:r>
                        <a:rPr lang="en-US" sz="1400"/>
                        <a:t>4</a:t>
                      </a:r>
                      <a:r>
                        <a:rPr lang="en-US" sz="1400" b="0" i="0" u="none" strike="noStrike" baseline="30000">
                          <a:solidFill>
                            <a:srgbClr val="0645AD"/>
                          </a:solidFill>
                          <a:hlinkClick r:id="rId4"/>
                        </a:rPr>
                        <a:t>[106]</a:t>
                      </a:r>
                      <a:endParaRPr lang="en-US" sz="1400"/>
                    </a:p>
                  </a:txBody>
                  <a:tcPr marL="50800" marR="50800" marT="25400" marB="2540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1950</a:t>
                      </a:r>
                    </a:p>
                  </a:txBody>
                  <a:tcPr marL="50800" marR="50800" marT="25400" marB="2540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/>
                        <a:t>Essen and Gordon-Smith, cavity resonator</a:t>
                      </a:r>
                    </a:p>
                  </a:txBody>
                  <a:tcPr marL="50800" marR="50800" marT="25400" marB="2540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299,792.5</a:t>
                      </a:r>
                      <a:r>
                        <a:rPr lang="en-US" sz="1400">
                          <a:latin typeface="Arial Unicode MS"/>
                        </a:rPr>
                        <a:t>±</a:t>
                      </a:r>
                      <a:r>
                        <a:rPr lang="en-US" sz="1400"/>
                        <a:t>3.0</a:t>
                      </a:r>
                      <a:r>
                        <a:rPr lang="en-US" sz="1400" b="0" i="0" u="none" strike="noStrike" baseline="30000">
                          <a:solidFill>
                            <a:srgbClr val="0645AD"/>
                          </a:solidFill>
                          <a:hlinkClick r:id="rId4"/>
                        </a:rPr>
                        <a:t>[98]</a:t>
                      </a:r>
                      <a:endParaRPr lang="en-US" sz="1400"/>
                    </a:p>
                  </a:txBody>
                  <a:tcPr marL="50800" marR="50800" marT="25400" marB="2540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1958</a:t>
                      </a:r>
                    </a:p>
                  </a:txBody>
                  <a:tcPr marL="50800" marR="50800" marT="25400" marB="2540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/>
                        <a:t>K.D. </a:t>
                      </a:r>
                      <a:r>
                        <a:rPr lang="en-US" sz="1400" dirty="0" err="1"/>
                        <a:t>Froome</a:t>
                      </a:r>
                      <a:r>
                        <a:rPr lang="en-US" sz="1400" dirty="0"/>
                        <a:t>, radio </a:t>
                      </a:r>
                      <a:r>
                        <a:rPr lang="en-US" sz="1400" dirty="0" err="1"/>
                        <a:t>interferometry</a:t>
                      </a:r>
                      <a:endParaRPr lang="en-US" sz="1400" dirty="0"/>
                    </a:p>
                  </a:txBody>
                  <a:tcPr marL="50800" marR="50800" marT="25400" marB="2540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299,792.50</a:t>
                      </a:r>
                      <a:r>
                        <a:rPr lang="en-US" sz="1400">
                          <a:latin typeface="Arial Unicode MS"/>
                        </a:rPr>
                        <a:t>±</a:t>
                      </a:r>
                      <a:r>
                        <a:rPr lang="en-US" sz="1400"/>
                        <a:t>0.10</a:t>
                      </a:r>
                      <a:r>
                        <a:rPr lang="en-US" sz="1400" b="0" i="0" u="none" strike="noStrike" baseline="30000">
                          <a:solidFill>
                            <a:srgbClr val="0645AD"/>
                          </a:solidFill>
                          <a:hlinkClick r:id="rId4"/>
                        </a:rPr>
                        <a:t>[102]</a:t>
                      </a:r>
                      <a:endParaRPr lang="en-US" sz="1400"/>
                    </a:p>
                  </a:txBody>
                  <a:tcPr marL="50800" marR="50800" marT="25400" marB="2540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1972</a:t>
                      </a:r>
                    </a:p>
                  </a:txBody>
                  <a:tcPr marL="50800" marR="50800" marT="25400" marB="2540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/>
                        <a:t>Evenson</a:t>
                      </a:r>
                      <a:r>
                        <a:rPr lang="en-US" sz="1400" dirty="0"/>
                        <a:t> </a:t>
                      </a:r>
                      <a:r>
                        <a:rPr lang="en-US" sz="1400" i="1" dirty="0"/>
                        <a:t>et al.</a:t>
                      </a:r>
                      <a:r>
                        <a:rPr lang="en-US" sz="1400" dirty="0"/>
                        <a:t>, laser </a:t>
                      </a:r>
                      <a:r>
                        <a:rPr lang="en-US" sz="1400" dirty="0" err="1"/>
                        <a:t>interferometry</a:t>
                      </a:r>
                      <a:endParaRPr lang="en-US" sz="1400" dirty="0"/>
                    </a:p>
                  </a:txBody>
                  <a:tcPr marL="50800" marR="50800" marT="25400" marB="2540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/>
                        <a:t>299,792.4562</a:t>
                      </a:r>
                      <a:r>
                        <a:rPr lang="en-US" sz="1400" dirty="0">
                          <a:latin typeface="Arial Unicode MS"/>
                        </a:rPr>
                        <a:t>±</a:t>
                      </a:r>
                      <a:r>
                        <a:rPr lang="en-US" sz="1400" dirty="0"/>
                        <a:t>0.0011</a:t>
                      </a:r>
                      <a:r>
                        <a:rPr lang="en-US" sz="1400" b="0" i="0" u="none" strike="noStrike" baseline="30000" dirty="0">
                          <a:solidFill>
                            <a:srgbClr val="0645AD"/>
                          </a:solidFill>
                          <a:hlinkClick r:id="rId4"/>
                        </a:rPr>
                        <a:t>[104]</a:t>
                      </a:r>
                      <a:endParaRPr lang="en-US" sz="1400" dirty="0"/>
                    </a:p>
                  </a:txBody>
                  <a:tcPr marL="50800" marR="50800" marT="25400" marB="2540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1983</a:t>
                      </a:r>
                    </a:p>
                  </a:txBody>
                  <a:tcPr marL="50800" marR="50800" marT="25400" marB="2540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/>
                        <a:t>17th CGPM, definition of the metre</a:t>
                      </a:r>
                    </a:p>
                  </a:txBody>
                  <a:tcPr marL="50800" marR="50800" marT="25400" marB="2540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/>
                        <a:t>299,792.458 (exact)</a:t>
                      </a:r>
                      <a:r>
                        <a:rPr lang="en-US" sz="1400" b="0" i="0" u="none" strike="noStrike" baseline="30000" dirty="0">
                          <a:solidFill>
                            <a:srgbClr val="0645AD"/>
                          </a:solidFill>
                          <a:hlinkClick r:id="rId4"/>
                        </a:rPr>
                        <a:t>[80]</a:t>
                      </a:r>
                      <a:endParaRPr lang="en-US" sz="1400" dirty="0"/>
                    </a:p>
                  </a:txBody>
                  <a:tcPr marL="50800" marR="50800" marT="25400" marB="25400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57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10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James Maxwell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4724400" cy="2514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“We can scarcely avoid the conclusion that light consists in the transverse undulations of the same medium which is the cause of electric and magnetic phenomena”</a:t>
            </a:r>
          </a:p>
        </p:txBody>
      </p:sp>
      <p:pic>
        <p:nvPicPr>
          <p:cNvPr id="4" name="Picture 2" descr="http://upload.wikimedia.org/wikipedia/commons/5/57/James_Clerk_Maxwe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1676400"/>
            <a:ext cx="315277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089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Electromagnetic Radiation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Must have a source oscillating charge!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29718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hlinkClick r:id="rId2"/>
              </a:rPr>
              <a:t>Oscillating Charge Animation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Wave Speed, Wavelength and 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𝑣</m:t>
                      </m:r>
                      <m:r>
                        <a:rPr lang="en-US" sz="4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4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λ</m:t>
                      </m:r>
                      <m:r>
                        <a:rPr lang="en-US" sz="4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sz="4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light, the wave speed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is equal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62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503238"/>
          </a:xfrm>
        </p:spPr>
        <p:txBody>
          <a:bodyPr/>
          <a:lstStyle/>
          <a:p>
            <a:r>
              <a:rPr lang="en-US">
                <a:latin typeface="Times New Roman" pitchFamily="18" charset="0"/>
              </a:rPr>
              <a:t>Electromagnetic waves occur over a wide range</a:t>
            </a:r>
            <a:r>
              <a:rPr lang="en-US" sz="2800">
                <a:latin typeface="Times New Roman" pitchFamily="18" charset="0"/>
              </a:rPr>
              <a:t> </a:t>
            </a:r>
          </a:p>
        </p:txBody>
      </p:sp>
      <p:pic>
        <p:nvPicPr>
          <p:cNvPr id="323594" name="Picture 10" descr="32_Figure04-I"/>
          <p:cNvPicPr>
            <a:picLocks noChangeAspect="1" noChangeArrowheads="1"/>
          </p:cNvPicPr>
          <p:nvPr/>
        </p:nvPicPr>
        <p:blipFill>
          <a:blip r:embed="rId2" cstate="print"/>
          <a:srcRect b="4866"/>
          <a:stretch>
            <a:fillRect/>
          </a:stretch>
        </p:blipFill>
        <p:spPr bwMode="auto">
          <a:xfrm>
            <a:off x="304800" y="1143000"/>
            <a:ext cx="8547100" cy="32591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503238"/>
          </a:xfrm>
        </p:spPr>
        <p:txBody>
          <a:bodyPr/>
          <a:lstStyle/>
          <a:p>
            <a:r>
              <a:rPr lang="en-US">
                <a:latin typeface="Times New Roman" pitchFamily="18" charset="0"/>
              </a:rPr>
              <a:t>The visible spectrum</a:t>
            </a:r>
          </a:p>
        </p:txBody>
      </p:sp>
      <p:pic>
        <p:nvPicPr>
          <p:cNvPr id="376839" name="Picture 7" descr="32_Table01-T"/>
          <p:cNvPicPr>
            <a:picLocks noChangeAspect="1" noChangeArrowheads="1"/>
          </p:cNvPicPr>
          <p:nvPr/>
        </p:nvPicPr>
        <p:blipFill>
          <a:blip r:embed="rId2" cstate="print"/>
          <a:srcRect b="3621"/>
          <a:stretch>
            <a:fillRect/>
          </a:stretch>
        </p:blipFill>
        <p:spPr bwMode="auto">
          <a:xfrm>
            <a:off x="1066800" y="1524000"/>
            <a:ext cx="7010400" cy="3295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Properties of EM Waves in Vacuum: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No </a:t>
                </a:r>
                <a:r>
                  <a:rPr lang="en-US" dirty="0"/>
                  <a:t>mechanical</a:t>
                </a:r>
                <a:r>
                  <a:rPr lang="en-US" dirty="0">
                    <a:solidFill>
                      <a:schemeClr val="tx1"/>
                    </a:solidFill>
                  </a:rPr>
                  <a:t> medium, travel in vacuum.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All travel in vacuum at speed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Waves are transverse.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𝑐𝐵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Fields are in phase.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Wave propagates in the direction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8054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6eActiveLectureQuestions">
  <a:themeElements>
    <a:clrScheme name="C6eActiveLectureQuestions 14">
      <a:dk1>
        <a:srgbClr val="000000"/>
      </a:dk1>
      <a:lt1>
        <a:srgbClr val="FFFFFF"/>
      </a:lt1>
      <a:dk2>
        <a:srgbClr val="333399"/>
      </a:dk2>
      <a:lt2>
        <a:srgbClr val="000000"/>
      </a:lt2>
      <a:accent1>
        <a:srgbClr val="B7DAB8"/>
      </a:accent1>
      <a:accent2>
        <a:srgbClr val="005472"/>
      </a:accent2>
      <a:accent3>
        <a:srgbClr val="FFFFFF"/>
      </a:accent3>
      <a:accent4>
        <a:srgbClr val="000000"/>
      </a:accent4>
      <a:accent5>
        <a:srgbClr val="D8EAD8"/>
      </a:accent5>
      <a:accent6>
        <a:srgbClr val="004B67"/>
      </a:accent6>
      <a:hlink>
        <a:srgbClr val="009999"/>
      </a:hlink>
      <a:folHlink>
        <a:srgbClr val="99CC00"/>
      </a:folHlink>
    </a:clrScheme>
    <a:fontScheme name="C6eActiveLectureQues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349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349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6eActiveLectureQuestion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3">
        <a:dk1>
          <a:srgbClr val="000000"/>
        </a:dk1>
        <a:lt1>
          <a:srgbClr val="FFFFFF"/>
        </a:lt1>
        <a:dk2>
          <a:srgbClr val="005472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14">
        <a:dk1>
          <a:srgbClr val="000000"/>
        </a:dk1>
        <a:lt1>
          <a:srgbClr val="FFFFFF"/>
        </a:lt1>
        <a:dk2>
          <a:srgbClr val="333399"/>
        </a:dk2>
        <a:lt2>
          <a:srgbClr val="000000"/>
        </a:lt2>
        <a:accent1>
          <a:srgbClr val="B7DAB8"/>
        </a:accent1>
        <a:accent2>
          <a:srgbClr val="005472"/>
        </a:accent2>
        <a:accent3>
          <a:srgbClr val="FFFFFF"/>
        </a:accent3>
        <a:accent4>
          <a:srgbClr val="000000"/>
        </a:accent4>
        <a:accent5>
          <a:srgbClr val="D8EAD8"/>
        </a:accent5>
        <a:accent6>
          <a:srgbClr val="004B6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6eActiveLectureQuestions">
  <a:themeElements>
    <a:clrScheme name="C6eActiveLectureQuestions 14">
      <a:dk1>
        <a:srgbClr val="000000"/>
      </a:dk1>
      <a:lt1>
        <a:srgbClr val="FFFFFF"/>
      </a:lt1>
      <a:dk2>
        <a:srgbClr val="333399"/>
      </a:dk2>
      <a:lt2>
        <a:srgbClr val="000000"/>
      </a:lt2>
      <a:accent1>
        <a:srgbClr val="B7DAB8"/>
      </a:accent1>
      <a:accent2>
        <a:srgbClr val="005472"/>
      </a:accent2>
      <a:accent3>
        <a:srgbClr val="FFFFFF"/>
      </a:accent3>
      <a:accent4>
        <a:srgbClr val="000000"/>
      </a:accent4>
      <a:accent5>
        <a:srgbClr val="D8EAD8"/>
      </a:accent5>
      <a:accent6>
        <a:srgbClr val="004B67"/>
      </a:accent6>
      <a:hlink>
        <a:srgbClr val="009999"/>
      </a:hlink>
      <a:folHlink>
        <a:srgbClr val="99CC00"/>
      </a:folHlink>
    </a:clrScheme>
    <a:fontScheme name="C6eActiveLectureQues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349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349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6eActiveLectureQuestion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3">
        <a:dk1>
          <a:srgbClr val="000000"/>
        </a:dk1>
        <a:lt1>
          <a:srgbClr val="FFFFFF"/>
        </a:lt1>
        <a:dk2>
          <a:srgbClr val="005472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14">
        <a:dk1>
          <a:srgbClr val="000000"/>
        </a:dk1>
        <a:lt1>
          <a:srgbClr val="FFFFFF"/>
        </a:lt1>
        <a:dk2>
          <a:srgbClr val="333399"/>
        </a:dk2>
        <a:lt2>
          <a:srgbClr val="000000"/>
        </a:lt2>
        <a:accent1>
          <a:srgbClr val="B7DAB8"/>
        </a:accent1>
        <a:accent2>
          <a:srgbClr val="005472"/>
        </a:accent2>
        <a:accent3>
          <a:srgbClr val="FFFFFF"/>
        </a:accent3>
        <a:accent4>
          <a:srgbClr val="000000"/>
        </a:accent4>
        <a:accent5>
          <a:srgbClr val="D8EAD8"/>
        </a:accent5>
        <a:accent6>
          <a:srgbClr val="004B6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3742</TotalTime>
  <Words>438</Words>
  <Application>Microsoft Office PowerPoint</Application>
  <PresentationFormat>On-screen Show (4:3)</PresentationFormat>
  <Paragraphs>92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 Unicode MS</vt:lpstr>
      <vt:lpstr>Calibri</vt:lpstr>
      <vt:lpstr>Cambria Math</vt:lpstr>
      <vt:lpstr>Times New Roman</vt:lpstr>
      <vt:lpstr>1_Office Theme</vt:lpstr>
      <vt:lpstr>C6eActiveLectureQuestions</vt:lpstr>
      <vt:lpstr>2_C6eActiveLectureQuestions</vt:lpstr>
      <vt:lpstr>Section 14: Electromagnetic Waves</vt:lpstr>
      <vt:lpstr>What is Light?</vt:lpstr>
      <vt:lpstr>Speed of Light Measurements</vt:lpstr>
      <vt:lpstr>James Maxwell</vt:lpstr>
      <vt:lpstr>Generating Electromagnetic Radiation</vt:lpstr>
      <vt:lpstr>Wave Speed, Wavelength and Frequency</vt:lpstr>
      <vt:lpstr>Electromagnetic waves occur over a wide range </vt:lpstr>
      <vt:lpstr>The visible spectrum</vt:lpstr>
      <vt:lpstr>Properties of EM Waves in Vacuum: Summary</vt:lpstr>
      <vt:lpstr>Electromagnetic Plane Wave</vt:lpstr>
      <vt:lpstr>Activity: Understanding EM Waves and EM Wave Propagation</vt:lpstr>
      <vt:lpstr>Example: The Wave Function for an EM Wave</vt:lpstr>
      <vt:lpstr>Energy Density in an EM Wave</vt:lpstr>
      <vt:lpstr>The Poynting Vector</vt:lpstr>
      <vt:lpstr>Intensity in an EM Wave</vt:lpstr>
      <vt:lpstr>Intensity in an EM Wave: Activity</vt:lpstr>
      <vt:lpstr>Momentum of an EM Wave</vt:lpstr>
      <vt:lpstr>Solar Sail</vt:lpstr>
      <vt:lpstr>Bounded EM waves</vt:lpstr>
      <vt:lpstr>Normal Modes:  Standing EM Waves in a Cavity</vt:lpstr>
      <vt:lpstr>Electromagnetic Waves in Matter</vt:lpstr>
      <vt:lpstr>Speed of Light in Water: Example</vt:lpstr>
      <vt:lpstr>Tabulated indexes of refraction</vt:lpstr>
    </vt:vector>
  </TitlesOfParts>
  <Company>Lone Star College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Stancato, David</dc:creator>
  <cp:lastModifiedBy>Stancato, David</cp:lastModifiedBy>
  <cp:revision>333</cp:revision>
  <dcterms:created xsi:type="dcterms:W3CDTF">2011-08-26T22:00:09Z</dcterms:created>
  <dcterms:modified xsi:type="dcterms:W3CDTF">2019-10-30T20:13:09Z</dcterms:modified>
</cp:coreProperties>
</file>