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8" r:id="rId3"/>
    <p:sldMasterId id="2147483732" r:id="rId4"/>
    <p:sldMasterId id="2147483744" r:id="rId5"/>
    <p:sldMasterId id="2147483756" r:id="rId6"/>
  </p:sldMasterIdLst>
  <p:notesMasterIdLst>
    <p:notesMasterId r:id="rId33"/>
  </p:notesMasterIdLst>
  <p:sldIdLst>
    <p:sldId id="293" r:id="rId7"/>
    <p:sldId id="296" r:id="rId8"/>
    <p:sldId id="299" r:id="rId9"/>
    <p:sldId id="300" r:id="rId10"/>
    <p:sldId id="301" r:id="rId11"/>
    <p:sldId id="303" r:id="rId12"/>
    <p:sldId id="304" r:id="rId13"/>
    <p:sldId id="305" r:id="rId14"/>
    <p:sldId id="309" r:id="rId15"/>
    <p:sldId id="310" r:id="rId16"/>
    <p:sldId id="313" r:id="rId17"/>
    <p:sldId id="341" r:id="rId18"/>
    <p:sldId id="314" r:id="rId19"/>
    <p:sldId id="339" r:id="rId20"/>
    <p:sldId id="340" r:id="rId21"/>
    <p:sldId id="306" r:id="rId22"/>
    <p:sldId id="318" r:id="rId23"/>
    <p:sldId id="316" r:id="rId24"/>
    <p:sldId id="317" r:id="rId25"/>
    <p:sldId id="321" r:id="rId26"/>
    <p:sldId id="319" r:id="rId27"/>
    <p:sldId id="320" r:id="rId28"/>
    <p:sldId id="323" r:id="rId29"/>
    <p:sldId id="322" r:id="rId30"/>
    <p:sldId id="324" r:id="rId31"/>
    <p:sldId id="32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8" d="100"/>
          <a:sy n="108" d="100"/>
        </p:scale>
        <p:origin x="171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20000">
              <a:srgbClr val="000040"/>
            </a:gs>
            <a:gs pos="50000">
              <a:srgbClr val="400040"/>
            </a:gs>
            <a:gs pos="75000">
              <a:srgbClr val="8F0040"/>
            </a:gs>
            <a:gs pos="89999">
              <a:srgbClr val="F27300"/>
            </a:gs>
            <a:gs pos="100000">
              <a:srgbClr val="FFBF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25AA8C-CE7B-4BB4-9E69-ECB3C70C3D14}" type="slidenum">
              <a:rPr lang="en-US" sz="1200" smtClean="0">
                <a:solidFill>
                  <a:prstClr val="black"/>
                </a:solidFill>
              </a:rPr>
              <a:pPr eaLnBrk="1" hangingPunct="1"/>
              <a:t>25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l-GR" b="1" dirty="0">
                <a:solidFill>
                  <a:srgbClr val="000000"/>
                </a:solidFill>
                <a:cs typeface="Arial" charset="0"/>
              </a:rPr>
              <a:t>Figure 22.16</a:t>
            </a:r>
          </a:p>
          <a:p>
            <a:pPr>
              <a:spcBef>
                <a:spcPct val="0"/>
              </a:spcBef>
            </a:pPr>
            <a:r>
              <a:rPr lang="el-GR" dirty="0">
                <a:solidFill>
                  <a:srgbClr val="000000"/>
                </a:solidFill>
                <a:cs typeface="Arial" charset="0"/>
              </a:rPr>
              <a:t>(b) Different colors of light that pass through a prism are refracted at different angles because the index of refraction of the glass depends on wavelength. Violet light bends the most, red light the least.</a:t>
            </a:r>
          </a:p>
        </p:txBody>
      </p:sp>
    </p:spTree>
    <p:extLst>
      <p:ext uri="{BB962C8B-B14F-4D97-AF65-F5344CB8AC3E}">
        <p14:creationId xmlns:p14="http://schemas.microsoft.com/office/powerpoint/2010/main" val="260310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61680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708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407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486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07536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43841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154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552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978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12757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143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18E129-202F-4909-AD66-16F7A1CF246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36862-567A-40A4-B4A2-93A48C5402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2406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C373F-6404-49B0-B931-95C8348373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775BA-D1BF-490D-AAD8-ACAB7BEF7D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195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9831C-A957-462D-9FB4-D41C56B40E5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2DBA3-864A-4949-8069-33865772CA5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928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F2C60-A417-43D0-9B99-7C1A0FA5A39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6F730-750B-4804-A6C3-F53028389F4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096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A74CD-252B-424A-B5B1-828A9C993D8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DED21-6949-4D8D-82F9-FC833D7B08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0216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AD044-94F7-4781-9370-99C9B6887FD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0D8CC-2BFB-4F06-A806-C0146032233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471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C6069-D761-43EA-9CF0-88AE91086D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0B270-1E8B-4F9B-A167-F785AE9AE6E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8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EC81D-2323-4F1F-B053-3C72129A32F4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26937-8608-464B-9E05-C3C0FDA2B1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622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DBCB-2554-4B10-9051-DA73A35E34F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D58F4-412E-4EFC-B859-ECC2011460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540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ED3FA-DCA9-45E9-824D-85BA8DC6CD28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4AD7B-71BA-4011-AD65-27B9B58D50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541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19F91-624B-4EF7-8C65-E62C2E78FE5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64F88-E8E5-4991-B69A-9306C8ECEC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424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9150457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34408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08682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90688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82492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979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988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83496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02365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754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9668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31807775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56692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15399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159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94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20625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3186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90230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91749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7424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09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D33325"/>
                </a:solidFill>
              </a:rPr>
              <a:t>PowerPoint</a:t>
            </a:r>
            <a:r>
              <a:rPr lang="en-US" baseline="30000">
                <a:solidFill>
                  <a:srgbClr val="D33325"/>
                </a:solidFill>
              </a:rPr>
              <a:t>®</a:t>
            </a:r>
            <a:r>
              <a:rPr lang="en-US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25153267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77347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9204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202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97049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5255279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0205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021816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1580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74185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661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98CE7A-6FD6-485C-A910-B94AD98411E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10/30/2019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0960FD5-51FE-4755-9551-85E2CFD59B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1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21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14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438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2362200"/>
          </a:xfrm>
        </p:spPr>
        <p:txBody>
          <a:bodyPr/>
          <a:lstStyle/>
          <a:p>
            <a:r>
              <a:rPr lang="en-US" sz="4800" dirty="0">
                <a:solidFill>
                  <a:srgbClr val="FF0000"/>
                </a:solidFill>
              </a:rPr>
              <a:t>Section 15: </a:t>
            </a:r>
            <a:br>
              <a:rPr lang="en-US" sz="4800" dirty="0">
                <a:solidFill>
                  <a:srgbClr val="FF0000"/>
                </a:solidFill>
              </a:rPr>
            </a:br>
            <a:r>
              <a:rPr lang="en-US" sz="4800" dirty="0">
                <a:solidFill>
                  <a:srgbClr val="FF0000"/>
                </a:solidFill>
              </a:rPr>
              <a:t>The Nature and Propagation of Light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2971800"/>
            <a:ext cx="4038600" cy="3681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Outside March!!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341" y="1714500"/>
            <a:ext cx="5232400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854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Lasers and plastic</a:t>
            </a:r>
          </a:p>
        </p:txBody>
      </p:sp>
    </p:spTree>
    <p:extLst>
      <p:ext uri="{BB962C8B-B14F-4D97-AF65-F5344CB8AC3E}">
        <p14:creationId xmlns:p14="http://schemas.microsoft.com/office/powerpoint/2010/main" val="365011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Refraction in a Prism Qualitative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5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Refraction and Illusions: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FF0000"/>
                </a:solidFill>
              </a:rPr>
              <a:t>Objects “Bending” in Water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31"/>
          <a:stretch/>
        </p:blipFill>
        <p:spPr bwMode="auto">
          <a:xfrm>
            <a:off x="797780" y="1447800"/>
            <a:ext cx="378301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76"/>
          <a:stretch/>
        </p:blipFill>
        <p:spPr bwMode="auto">
          <a:xfrm>
            <a:off x="5181600" y="1492796"/>
            <a:ext cx="3048000" cy="2196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4038600"/>
            <a:ext cx="4038600" cy="228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2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Refraction and Illusions: Sunset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2600"/>
            <a:ext cx="6391275" cy="42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Demo: Coin in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51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Refraction (Snell’s Law)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sub>
                      </m:sSub>
                      <m:func>
                        <m:func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25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D:\Media\Chapter33\Images\33_Figure08-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77" b="26963"/>
          <a:stretch/>
        </p:blipFill>
        <p:spPr bwMode="auto">
          <a:xfrm>
            <a:off x="4876800" y="2315308"/>
            <a:ext cx="3233141" cy="194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:\Media\Chapter33\Images\33_Figure08-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82"/>
          <a:stretch/>
        </p:blipFill>
        <p:spPr bwMode="auto">
          <a:xfrm>
            <a:off x="2971800" y="4753708"/>
            <a:ext cx="3233141" cy="148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Media\Chapter33\Images\33_Figure08-I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2" b="63917"/>
          <a:stretch/>
        </p:blipFill>
        <p:spPr bwMode="auto">
          <a:xfrm>
            <a:off x="762000" y="2286001"/>
            <a:ext cx="3200400" cy="19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633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Activity: Refraction in a Prism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91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</a:rPr>
              <a:t>Total internal reflection </a:t>
            </a:r>
          </a:p>
        </p:txBody>
      </p:sp>
      <p:pic>
        <p:nvPicPr>
          <p:cNvPr id="366598" name="Picture 6" descr="33_Figure13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9"/>
          <a:stretch>
            <a:fillRect/>
          </a:stretch>
        </p:blipFill>
        <p:spPr bwMode="auto">
          <a:xfrm>
            <a:off x="450850" y="1295400"/>
            <a:ext cx="8547100" cy="401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4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Total Internal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4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𝑐𝑟𝑖𝑡</m:t>
                            </m:r>
                          </m:sub>
                        </m:sSub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44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r>
                  <a:rPr lang="en-US" sz="3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D:\Media\Chapter33\Images\33_Figure13a-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057400"/>
            <a:ext cx="3112008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40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" charset="0"/>
              </a:rPr>
              <a:t>Wave fronts and rays</a:t>
            </a:r>
          </a:p>
        </p:txBody>
      </p:sp>
      <p:pic>
        <p:nvPicPr>
          <p:cNvPr id="352264" name="Picture 8" descr="33_Figure03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8"/>
          <a:stretch>
            <a:fillRect/>
          </a:stretch>
        </p:blipFill>
        <p:spPr bwMode="auto">
          <a:xfrm>
            <a:off x="838200" y="1143000"/>
            <a:ext cx="3373437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265" name="Picture 9" descr="33_Figure04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6"/>
          <a:stretch>
            <a:fillRect/>
          </a:stretch>
        </p:blipFill>
        <p:spPr bwMode="auto">
          <a:xfrm>
            <a:off x="5746376" y="1219200"/>
            <a:ext cx="2544763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8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dirty="0">
                <a:latin typeface="Times New Roman" pitchFamily="1" charset="0"/>
              </a:rPr>
              <a:t>Diamonds and Total Internal Reflection</a:t>
            </a:r>
          </a:p>
        </p:txBody>
      </p:sp>
      <p:pic>
        <p:nvPicPr>
          <p:cNvPr id="398343" name="Picture 7" descr="33_Figure17-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0"/>
          <a:stretch>
            <a:fillRect/>
          </a:stretch>
        </p:blipFill>
        <p:spPr bwMode="auto">
          <a:xfrm>
            <a:off x="2324100" y="1524000"/>
            <a:ext cx="4806950" cy="325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Internal Reflection</a:t>
            </a:r>
          </a:p>
          <a:p>
            <a:pPr lvl="1"/>
            <a:r>
              <a:rPr lang="en-US" dirty="0"/>
              <a:t>Lasers and optics kit</a:t>
            </a:r>
          </a:p>
          <a:p>
            <a:pPr lvl="1"/>
            <a:r>
              <a:rPr lang="en-US" dirty="0"/>
              <a:t>Lasers and twisted plastic</a:t>
            </a:r>
          </a:p>
        </p:txBody>
      </p:sp>
    </p:spTree>
    <p:extLst>
      <p:ext uri="{BB962C8B-B14F-4D97-AF65-F5344CB8AC3E}">
        <p14:creationId xmlns:p14="http://schemas.microsoft.com/office/powerpoint/2010/main" val="360944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fiber optic cable</a:t>
            </a:r>
          </a:p>
        </p:txBody>
      </p:sp>
    </p:spTree>
    <p:extLst>
      <p:ext uri="{BB962C8B-B14F-4D97-AF65-F5344CB8AC3E}">
        <p14:creationId xmlns:p14="http://schemas.microsoft.com/office/powerpoint/2010/main" val="227830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Dispersion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729" y="11430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Higher frequencies bend more!!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endParaRPr lang="en-US" sz="1600" dirty="0"/>
          </a:p>
          <a:p>
            <a:pPr>
              <a:lnSpc>
                <a:spcPct val="90000"/>
              </a:lnSpc>
              <a:buFontTx/>
              <a:buNone/>
            </a:pP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2800" dirty="0"/>
          </a:p>
        </p:txBody>
      </p:sp>
      <p:pic>
        <p:nvPicPr>
          <p:cNvPr id="238599" name="Picture 7" descr="28_29_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8"/>
          <a:stretch>
            <a:fillRect/>
          </a:stretch>
        </p:blipFill>
        <p:spPr bwMode="auto">
          <a:xfrm>
            <a:off x="2590800" y="2162175"/>
            <a:ext cx="40798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404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>
                <a:latin typeface="Times New Roman" pitchFamily="1" charset="0"/>
              </a:rPr>
              <a:t>Dispersion</a:t>
            </a:r>
          </a:p>
        </p:txBody>
      </p:sp>
      <p:pic>
        <p:nvPicPr>
          <p:cNvPr id="399366" name="Picture 6" descr="33_Figure18-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"/>
          <a:stretch>
            <a:fillRect/>
          </a:stretch>
        </p:blipFill>
        <p:spPr bwMode="auto">
          <a:xfrm>
            <a:off x="3021013" y="847165"/>
            <a:ext cx="37401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0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1" descr="2216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76200"/>
            <a:ext cx="5837237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Rectangle 2" hidden="1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66038" y="6584950"/>
            <a:ext cx="1477962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/>
          <a:lstStyle/>
          <a:p>
            <a:pPr algn="r" defTabSz="820738" eaLnBrk="0" hangingPunct="0"/>
            <a:r>
              <a:rPr lang="en-US" sz="1200" b="1">
                <a:solidFill>
                  <a:prstClr val="black"/>
                </a:solidFill>
              </a:rPr>
              <a:t>Fig. 22-16b, p. 743</a:t>
            </a:r>
          </a:p>
        </p:txBody>
      </p:sp>
    </p:spTree>
    <p:extLst>
      <p:ext uri="{BB962C8B-B14F-4D97-AF65-F5344CB8AC3E}">
        <p14:creationId xmlns:p14="http://schemas.microsoft.com/office/powerpoint/2010/main" val="1474216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Demo: Looking through Prisms</a:t>
            </a:r>
          </a:p>
        </p:txBody>
      </p:sp>
    </p:spTree>
    <p:extLst>
      <p:ext uri="{BB962C8B-B14F-4D97-AF65-F5344CB8AC3E}">
        <p14:creationId xmlns:p14="http://schemas.microsoft.com/office/powerpoint/2010/main" val="306063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Reflection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3185"/>
            <a:ext cx="5933951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111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Law of Reflection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  <a:p>
            <a:pPr>
              <a:lnSpc>
                <a:spcPct val="90000"/>
              </a:lnSpc>
              <a:buFontTx/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200713" name="Picture 9" descr="28_06_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1"/>
          <a:stretch>
            <a:fillRect/>
          </a:stretch>
        </p:blipFill>
        <p:spPr bwMode="auto">
          <a:xfrm>
            <a:off x="1447800" y="2209800"/>
            <a:ext cx="5854700" cy="2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37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Law of Reflection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5" r="45102" b="-420"/>
          <a:stretch/>
        </p:blipFill>
        <p:spPr bwMode="auto">
          <a:xfrm>
            <a:off x="2819400" y="2493288"/>
            <a:ext cx="3352800" cy="3789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86400" y="2590800"/>
            <a:ext cx="533400" cy="381000"/>
          </a:xfrm>
          <a:prstGeom prst="rect">
            <a:avLst/>
          </a:prstGeom>
          <a:solidFill>
            <a:schemeClr val="bg1"/>
          </a:solidFill>
          <a:ln cmpd="thickThin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Demo: Lasers and Mirrors</a:t>
            </a:r>
          </a:p>
        </p:txBody>
      </p:sp>
    </p:spTree>
    <p:extLst>
      <p:ext uri="{BB962C8B-B14F-4D97-AF65-F5344CB8AC3E}">
        <p14:creationId xmlns:p14="http://schemas.microsoft.com/office/powerpoint/2010/main" val="193827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Refraction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76400"/>
            <a:ext cx="48387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479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Refraction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17638"/>
            <a:ext cx="71437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2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Understanding Refraction: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Mud Marching Model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371600"/>
            <a:ext cx="8275637" cy="4525963"/>
          </a:xfrm>
        </p:spPr>
        <p:txBody>
          <a:bodyPr/>
          <a:lstStyle/>
          <a:p>
            <a:endParaRPr lang="en-US" dirty="0">
              <a:latin typeface="Times" pitchFamily="48" charset="0"/>
            </a:endParaRPr>
          </a:p>
          <a:p>
            <a:endParaRPr lang="en-US" dirty="0">
              <a:latin typeface="Times" pitchFamily="48" charset="0"/>
            </a:endParaRPr>
          </a:p>
          <a:p>
            <a:pPr>
              <a:buFontTx/>
              <a:buNone/>
            </a:pPr>
            <a:br>
              <a:rPr lang="en-US" sz="1800" dirty="0"/>
            </a:br>
            <a:endParaRPr lang="en-US" sz="1800" dirty="0"/>
          </a:p>
        </p:txBody>
      </p:sp>
      <p:pic>
        <p:nvPicPr>
          <p:cNvPr id="219144" name="Picture 8" descr="28_23_Fig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"/>
          <a:stretch>
            <a:fillRect/>
          </a:stretch>
        </p:blipFill>
        <p:spPr bwMode="auto">
          <a:xfrm>
            <a:off x="1478269" y="2063750"/>
            <a:ext cx="2435225" cy="31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145" name="Picture 9" descr="28_24_Figu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1"/>
          <a:stretch>
            <a:fillRect/>
          </a:stretch>
        </p:blipFill>
        <p:spPr bwMode="auto">
          <a:xfrm>
            <a:off x="5029200" y="2130181"/>
            <a:ext cx="24447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6474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cmpd="thickThin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76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b="1" dirty="0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4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3855</TotalTime>
  <Words>165</Words>
  <Application>Microsoft Office PowerPoint</Application>
  <PresentationFormat>On-screen Show (4:3)</PresentationFormat>
  <Paragraphs>57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Cambria Math</vt:lpstr>
      <vt:lpstr>Times</vt:lpstr>
      <vt:lpstr>Times New Roman</vt:lpstr>
      <vt:lpstr>1_Office Theme</vt:lpstr>
      <vt:lpstr>1_C6eActiveLectureQuestions</vt:lpstr>
      <vt:lpstr>2_Office Theme</vt:lpstr>
      <vt:lpstr>4_C6eActiveLectureQuestions</vt:lpstr>
      <vt:lpstr>5_C6eActiveLectureQuestions</vt:lpstr>
      <vt:lpstr>6_C6eActiveLectureQuestions</vt:lpstr>
      <vt:lpstr>Section 15:  The Nature and Propagation of Light</vt:lpstr>
      <vt:lpstr>Wave fronts and rays</vt:lpstr>
      <vt:lpstr>Reflection</vt:lpstr>
      <vt:lpstr>Law of Reflection</vt:lpstr>
      <vt:lpstr>The Law of Reflection</vt:lpstr>
      <vt:lpstr>Demo: Lasers and Mirrors</vt:lpstr>
      <vt:lpstr>Refraction</vt:lpstr>
      <vt:lpstr>Refraction</vt:lpstr>
      <vt:lpstr>Understanding Refraction:  Mud Marching Model</vt:lpstr>
      <vt:lpstr>Outside March!!</vt:lpstr>
      <vt:lpstr>Demo</vt:lpstr>
      <vt:lpstr>Activity: Refraction in a Prism Qualitative</vt:lpstr>
      <vt:lpstr>Refraction and Illusions:  Objects “Bending” in Water</vt:lpstr>
      <vt:lpstr>Refraction and Illusions: Sunset</vt:lpstr>
      <vt:lpstr>Demo: Coin in Cup</vt:lpstr>
      <vt:lpstr>Law of Refraction (Snell’s Law)</vt:lpstr>
      <vt:lpstr>Activity: Refraction in a Prism Quantitative</vt:lpstr>
      <vt:lpstr>Total internal reflection </vt:lpstr>
      <vt:lpstr>Total Internal Reflection</vt:lpstr>
      <vt:lpstr>Diamonds and Total Internal Reflection</vt:lpstr>
      <vt:lpstr>Demos</vt:lpstr>
      <vt:lpstr>Activity</vt:lpstr>
      <vt:lpstr>Dispersion</vt:lpstr>
      <vt:lpstr>Dispersion</vt:lpstr>
      <vt:lpstr>PowerPoint Presentation</vt:lpstr>
      <vt:lpstr>Demo: Looking through Prisms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</cp:lastModifiedBy>
  <cp:revision>323</cp:revision>
  <dcterms:created xsi:type="dcterms:W3CDTF">2011-08-26T22:00:09Z</dcterms:created>
  <dcterms:modified xsi:type="dcterms:W3CDTF">2019-10-30T20:16:53Z</dcterms:modified>
</cp:coreProperties>
</file>