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25"/>
  </p:notesMasterIdLst>
  <p:sldIdLst>
    <p:sldId id="293" r:id="rId4"/>
    <p:sldId id="294" r:id="rId5"/>
    <p:sldId id="295" r:id="rId6"/>
    <p:sldId id="300" r:id="rId7"/>
    <p:sldId id="308" r:id="rId8"/>
    <p:sldId id="320" r:id="rId9"/>
    <p:sldId id="316" r:id="rId10"/>
    <p:sldId id="301" r:id="rId11"/>
    <p:sldId id="304" r:id="rId12"/>
    <p:sldId id="321" r:id="rId13"/>
    <p:sldId id="317" r:id="rId14"/>
    <p:sldId id="305" r:id="rId15"/>
    <p:sldId id="306" r:id="rId16"/>
    <p:sldId id="307" r:id="rId17"/>
    <p:sldId id="322" r:id="rId18"/>
    <p:sldId id="312" r:id="rId19"/>
    <p:sldId id="319" r:id="rId20"/>
    <p:sldId id="309" r:id="rId21"/>
    <p:sldId id="311" r:id="rId22"/>
    <p:sldId id="318" r:id="rId23"/>
    <p:sldId id="31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18" autoAdjust="0"/>
  </p:normalViewPr>
  <p:slideViewPr>
    <p:cSldViewPr>
      <p:cViewPr varScale="1">
        <p:scale>
          <a:sx n="108" d="100"/>
          <a:sy n="108" d="100"/>
        </p:scale>
        <p:origin x="171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652C8-57AB-4853-968B-FEB380C89D65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12E8C-F920-4B4D-B4B5-DA897232AA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02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DECDE-8AA6-4926-8CF7-26B31AE693F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2E64D-87C6-499B-9EE7-64A0AFB15E4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82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34F06-47A8-4505-8D2B-A4AD8699714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53A32-542D-4178-8501-C59D83D96ED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74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ABB7F-CC1E-4123-9D7D-DCF6E281F58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D7C8A-489D-4068-AD00-5DEC8584202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883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90" name="Picture 22" descr="cover slide ghoste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3175"/>
            <a:ext cx="9147175" cy="686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8125" y="2441575"/>
            <a:ext cx="8677275" cy="1752600"/>
          </a:xfrm>
        </p:spPr>
        <p:txBody>
          <a:bodyPr/>
          <a:lstStyle>
            <a:lvl1pPr algn="r">
              <a:defRPr sz="5500">
                <a:solidFill>
                  <a:srgbClr val="D33325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76225" y="6537325"/>
            <a:ext cx="46767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Times New Roman" pitchFamily="1" charset="0"/>
              </a:rPr>
              <a:t>Copyright © 2008 Pearson Education Inc., publishing as Pearson Addison-Wesley</a:t>
            </a:r>
          </a:p>
        </p:txBody>
      </p:sp>
      <p:sp>
        <p:nvSpPr>
          <p:cNvPr id="583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06375" y="1066800"/>
            <a:ext cx="8709025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>
              <a:defRPr sz="5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 userDrawn="1"/>
        </p:nvSpPr>
        <p:spPr bwMode="auto">
          <a:xfrm>
            <a:off x="260350" y="5029200"/>
            <a:ext cx="8686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" dist="25399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D33325"/>
                </a:solidFill>
              </a:rPr>
              <a:t>PowerPoint</a:t>
            </a:r>
            <a:r>
              <a:rPr lang="en-US" baseline="30000">
                <a:solidFill>
                  <a:srgbClr val="D33325"/>
                </a:solidFill>
              </a:rPr>
              <a:t>®</a:t>
            </a:r>
            <a:r>
              <a:rPr lang="en-US">
                <a:solidFill>
                  <a:srgbClr val="D33325"/>
                </a:solidFill>
              </a:rPr>
              <a:t> Lectures for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D33325"/>
                </a:solidFill>
              </a:rPr>
              <a:t>University Physics, Twelfth Edition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D33325"/>
                </a:solidFill>
                <a:latin typeface="Times New Roman" pitchFamily="1" charset="0"/>
              </a:rPr>
              <a:t>   – Hugh D. Young and Roger A. Freedman</a:t>
            </a:r>
          </a:p>
        </p:txBody>
      </p:sp>
      <p:sp>
        <p:nvSpPr>
          <p:cNvPr id="58391" name="Text Box 23"/>
          <p:cNvSpPr txBox="1">
            <a:spLocks noChangeArrowheads="1"/>
          </p:cNvSpPr>
          <p:nvPr userDrawn="1"/>
        </p:nvSpPr>
        <p:spPr bwMode="auto">
          <a:xfrm>
            <a:off x="254000" y="6096000"/>
            <a:ext cx="2667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D33325"/>
                </a:solidFill>
                <a:latin typeface="Times New Roman" pitchFamily="1" charset="0"/>
              </a:rPr>
              <a:t>Lectures by James Pazun</a:t>
            </a:r>
          </a:p>
        </p:txBody>
      </p:sp>
    </p:spTree>
    <p:extLst>
      <p:ext uri="{BB962C8B-B14F-4D97-AF65-F5344CB8AC3E}">
        <p14:creationId xmlns:p14="http://schemas.microsoft.com/office/powerpoint/2010/main" val="1479204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4879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9729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685800"/>
            <a:ext cx="4229100" cy="331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685800"/>
            <a:ext cx="4229100" cy="331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7452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3512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19312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3605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521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CAE41-0274-43E6-8C6F-75D1DEE5F43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95647-8D1B-4644-ACD2-95476749151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466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4873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5254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152650" cy="39227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05550" cy="39227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249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90" name="Picture 22" descr="cover slide ghoste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3175"/>
            <a:ext cx="9147175" cy="686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8125" y="2441575"/>
            <a:ext cx="8677275" cy="1752600"/>
          </a:xfrm>
        </p:spPr>
        <p:txBody>
          <a:bodyPr/>
          <a:lstStyle>
            <a:lvl1pPr algn="r">
              <a:defRPr sz="5500">
                <a:solidFill>
                  <a:srgbClr val="D33325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76225" y="6537325"/>
            <a:ext cx="46767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Times New Roman" pitchFamily="1" charset="0"/>
              </a:rPr>
              <a:t>Copyright © 2008 Pearson Education Inc., publishing as Pearson Addison-Wesley</a:t>
            </a:r>
          </a:p>
        </p:txBody>
      </p:sp>
      <p:sp>
        <p:nvSpPr>
          <p:cNvPr id="583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06375" y="1066800"/>
            <a:ext cx="8709025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>
              <a:defRPr sz="5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 userDrawn="1"/>
        </p:nvSpPr>
        <p:spPr bwMode="auto">
          <a:xfrm>
            <a:off x="260350" y="5029200"/>
            <a:ext cx="8686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" dist="25399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D33325"/>
                </a:solidFill>
              </a:rPr>
              <a:t>PowerPoint</a:t>
            </a:r>
            <a:r>
              <a:rPr lang="en-US" baseline="30000">
                <a:solidFill>
                  <a:srgbClr val="D33325"/>
                </a:solidFill>
              </a:rPr>
              <a:t>®</a:t>
            </a:r>
            <a:r>
              <a:rPr lang="en-US">
                <a:solidFill>
                  <a:srgbClr val="D33325"/>
                </a:solidFill>
              </a:rPr>
              <a:t> Lectures for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D33325"/>
                </a:solidFill>
              </a:rPr>
              <a:t>University Physics, Twelfth Edition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D33325"/>
                </a:solidFill>
                <a:latin typeface="Times New Roman" pitchFamily="1" charset="0"/>
              </a:rPr>
              <a:t>   – Hugh D. Young and Roger A. Freedman</a:t>
            </a:r>
          </a:p>
        </p:txBody>
      </p:sp>
      <p:sp>
        <p:nvSpPr>
          <p:cNvPr id="58391" name="Text Box 23"/>
          <p:cNvSpPr txBox="1">
            <a:spLocks noChangeArrowheads="1"/>
          </p:cNvSpPr>
          <p:nvPr userDrawn="1"/>
        </p:nvSpPr>
        <p:spPr bwMode="auto">
          <a:xfrm>
            <a:off x="254000" y="6096000"/>
            <a:ext cx="2667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D33325"/>
                </a:solidFill>
                <a:latin typeface="Times New Roman" pitchFamily="1" charset="0"/>
              </a:rPr>
              <a:t>Lectures by James Pazun</a:t>
            </a:r>
          </a:p>
        </p:txBody>
      </p:sp>
    </p:spTree>
    <p:extLst>
      <p:ext uri="{BB962C8B-B14F-4D97-AF65-F5344CB8AC3E}">
        <p14:creationId xmlns:p14="http://schemas.microsoft.com/office/powerpoint/2010/main" val="16621604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75757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2005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685800"/>
            <a:ext cx="4229100" cy="331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685800"/>
            <a:ext cx="4229100" cy="331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43547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72533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19361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197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7ADBB-C684-40CA-B232-7BA15BC5266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50BEE-DAAD-403C-B6FA-E714DDB841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450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48082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91553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57622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152650" cy="39227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05550" cy="39227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63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9486D-1950-4692-B4E9-5C4AA771180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87AD5-B49B-4C5C-84EC-822E5A3926B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87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D2270-1627-43E0-94B8-5C09FAB0F92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E5643-8044-4B0C-ADD1-D580AF0B46F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33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437B-46E7-4B69-A30A-46583C7E1BE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09262-1EDA-4E3B-A418-B9CA57658DA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4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21E02-8D71-438D-B2DE-99348BE9A40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5E86E-4653-47B7-926A-C3C3D78ABA8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15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BB863-FE13-4061-8E03-25870581C56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91EDB-3823-4659-AE15-D021982D982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0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34A74-8BE0-4230-9C18-6C2C70FF554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819C1-F96D-4930-B038-10D16E516A6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56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540968-B38F-4D43-B638-3AF7FB66F2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934CE1-51C7-4BE6-BA46-F9EE0DB0C52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25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5344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28600" y="6537325"/>
            <a:ext cx="5486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Times New Roman" pitchFamily="1" charset="0"/>
              </a:rPr>
              <a:t>Copyright © 2008 Pearson Education Inc., publishing as Pearson Addison-Wesley</a:t>
            </a:r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304800" y="6553200"/>
            <a:ext cx="8534400" cy="0"/>
          </a:xfrm>
          <a:prstGeom prst="line">
            <a:avLst/>
          </a:prstGeom>
          <a:noFill/>
          <a:ln w="25400">
            <a:solidFill>
              <a:srgbClr val="0048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" charset="0"/>
            </a:endParaRPr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304800" y="609600"/>
            <a:ext cx="8534400" cy="0"/>
          </a:xfrm>
          <a:prstGeom prst="line">
            <a:avLst/>
          </a:prstGeom>
          <a:noFill/>
          <a:ln w="50800">
            <a:solidFill>
              <a:srgbClr val="0048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" charset="0"/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685800"/>
            <a:ext cx="8610600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/>
              <a:t>Click to 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812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+mj-lt"/>
          <a:ea typeface="+mj-ea"/>
          <a:cs typeface="+mj-cs"/>
        </a:defRPr>
      </a:lvl1pPr>
      <a:lvl2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2pPr>
      <a:lvl3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3pPr>
      <a:lvl4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4pPr>
      <a:lvl5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5pPr>
      <a:lvl6pPr marL="9080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6pPr>
      <a:lvl7pPr marL="13652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7pPr>
      <a:lvl8pPr marL="18224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8pPr>
      <a:lvl9pPr marL="22796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9pPr>
    </p:titleStyle>
    <p:bodyStyle>
      <a:lvl1pPr algn="l" rtl="0" fontAlgn="base">
        <a:spcBef>
          <a:spcPct val="45000"/>
        </a:spcBef>
        <a:spcAft>
          <a:spcPct val="20000"/>
        </a:spcAft>
        <a:buClr>
          <a:srgbClr val="0066CC"/>
        </a:buClr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40005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•"/>
        <a:defRPr sz="3000">
          <a:solidFill>
            <a:schemeClr val="tx1"/>
          </a:solidFill>
          <a:latin typeface="+mn-lt"/>
        </a:defRPr>
      </a:lvl2pPr>
      <a:lvl3pPr marL="1254125" indent="-45085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800">
          <a:solidFill>
            <a:schemeClr val="tx1"/>
          </a:solidFill>
          <a:latin typeface="+mn-lt"/>
        </a:defRPr>
      </a:lvl3pPr>
      <a:lvl4pPr marL="1828800" indent="-34290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•"/>
        <a:defRPr sz="2600">
          <a:solidFill>
            <a:schemeClr val="tx1"/>
          </a:solidFill>
          <a:latin typeface="+mn-lt"/>
        </a:defRPr>
      </a:lvl4pPr>
      <a:lvl5pPr marL="22860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5pPr>
      <a:lvl6pPr marL="27432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6pPr>
      <a:lvl7pPr marL="32004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7pPr>
      <a:lvl8pPr marL="36576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8pPr>
      <a:lvl9pPr marL="41148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5344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28600" y="6537325"/>
            <a:ext cx="5486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Times New Roman" pitchFamily="1" charset="0"/>
              </a:rPr>
              <a:t>Copyright © 2008 Pearson Education Inc., publishing as Pearson Addison-Wesley</a:t>
            </a:r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304800" y="6553200"/>
            <a:ext cx="8534400" cy="0"/>
          </a:xfrm>
          <a:prstGeom prst="line">
            <a:avLst/>
          </a:prstGeom>
          <a:noFill/>
          <a:ln w="25400">
            <a:solidFill>
              <a:srgbClr val="0048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" charset="0"/>
            </a:endParaRPr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304800" y="609600"/>
            <a:ext cx="8534400" cy="0"/>
          </a:xfrm>
          <a:prstGeom prst="line">
            <a:avLst/>
          </a:prstGeom>
          <a:noFill/>
          <a:ln w="50800">
            <a:solidFill>
              <a:srgbClr val="0048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" charset="0"/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685800"/>
            <a:ext cx="8610600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/>
              <a:t>Click to 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029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+mj-lt"/>
          <a:ea typeface="+mj-ea"/>
          <a:cs typeface="+mj-cs"/>
        </a:defRPr>
      </a:lvl1pPr>
      <a:lvl2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2pPr>
      <a:lvl3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3pPr>
      <a:lvl4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4pPr>
      <a:lvl5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5pPr>
      <a:lvl6pPr marL="9080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6pPr>
      <a:lvl7pPr marL="13652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7pPr>
      <a:lvl8pPr marL="18224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8pPr>
      <a:lvl9pPr marL="22796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9pPr>
    </p:titleStyle>
    <p:bodyStyle>
      <a:lvl1pPr algn="l" rtl="0" fontAlgn="base">
        <a:spcBef>
          <a:spcPct val="45000"/>
        </a:spcBef>
        <a:spcAft>
          <a:spcPct val="20000"/>
        </a:spcAft>
        <a:buClr>
          <a:srgbClr val="0066CC"/>
        </a:buClr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40005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•"/>
        <a:defRPr sz="3000">
          <a:solidFill>
            <a:schemeClr val="tx1"/>
          </a:solidFill>
          <a:latin typeface="+mn-lt"/>
        </a:defRPr>
      </a:lvl2pPr>
      <a:lvl3pPr marL="1254125" indent="-45085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800">
          <a:solidFill>
            <a:schemeClr val="tx1"/>
          </a:solidFill>
          <a:latin typeface="+mn-lt"/>
        </a:defRPr>
      </a:lvl3pPr>
      <a:lvl4pPr marL="1828800" indent="-34290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•"/>
        <a:defRPr sz="2600">
          <a:solidFill>
            <a:schemeClr val="tx1"/>
          </a:solidFill>
          <a:latin typeface="+mn-lt"/>
        </a:defRPr>
      </a:lvl4pPr>
      <a:lvl5pPr marL="22860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5pPr>
      <a:lvl6pPr marL="27432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6pPr>
      <a:lvl7pPr marL="32004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7pPr>
      <a:lvl8pPr marL="36576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8pPr>
      <a:lvl9pPr marL="41148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1783976"/>
          </a:xfrm>
        </p:spPr>
        <p:txBody>
          <a:bodyPr/>
          <a:lstStyle/>
          <a:p>
            <a:br>
              <a:rPr lang="en-US" sz="5400" dirty="0">
                <a:solidFill>
                  <a:srgbClr val="0070C0"/>
                </a:solidFill>
              </a:rPr>
            </a:br>
            <a:r>
              <a:rPr lang="en-US" sz="5400">
                <a:solidFill>
                  <a:srgbClr val="FF0000"/>
                </a:solidFill>
              </a:rPr>
              <a:t>Section 16: </a:t>
            </a:r>
            <a:br>
              <a:rPr lang="en-US" sz="5400">
                <a:solidFill>
                  <a:srgbClr val="FF0000"/>
                </a:solidFill>
              </a:rPr>
            </a:br>
            <a:r>
              <a:rPr lang="en-US" sz="5400">
                <a:solidFill>
                  <a:srgbClr val="FF0000"/>
                </a:solidFill>
              </a:rPr>
              <a:t>Geometric </a:t>
            </a:r>
            <a:r>
              <a:rPr lang="en-US" sz="5400" dirty="0">
                <a:solidFill>
                  <a:srgbClr val="FF0000"/>
                </a:solidFill>
              </a:rPr>
              <a:t>Optics</a:t>
            </a:r>
            <a:br>
              <a:rPr lang="en-US" sz="5400" dirty="0">
                <a:solidFill>
                  <a:srgbClr val="FF0000"/>
                </a:solidFill>
              </a:rPr>
            </a:br>
            <a:endParaRPr lang="en-US" sz="54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164976"/>
            <a:ext cx="4749800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Handout: </a:t>
            </a:r>
            <a:br>
              <a:rPr lang="en-US" dirty="0"/>
            </a:br>
            <a:r>
              <a:rPr lang="en-US" dirty="0"/>
              <a:t>Geometric Optics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42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Mirrors: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86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Activity: Mirrors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16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Concave Mirror</a:t>
            </a:r>
          </a:p>
          <a:p>
            <a:pPr lvl="1"/>
            <a:r>
              <a:rPr lang="en-US" dirty="0"/>
              <a:t>Watch object (you) as it goes inside the focal point!</a:t>
            </a:r>
          </a:p>
        </p:txBody>
      </p:sp>
    </p:spTree>
    <p:extLst>
      <p:ext uri="{BB962C8B-B14F-4D97-AF65-F5344CB8AC3E}">
        <p14:creationId xmlns:p14="http://schemas.microsoft.com/office/powerpoint/2010/main" val="245717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Lenses: Image by Refraction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81200"/>
            <a:ext cx="3586162" cy="346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3910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Lenses: Laser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00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Lensmaker’s</a:t>
            </a:r>
            <a:r>
              <a:rPr lang="en-US" dirty="0">
                <a:solidFill>
                  <a:srgbClr val="FF0000"/>
                </a:solidFill>
              </a:rPr>
              <a:t> Equation: Determining the Focal Length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𝑓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−1)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118" y="3657600"/>
            <a:ext cx="4162425" cy="229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979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Lensmaker’s</a:t>
            </a:r>
            <a:r>
              <a:rPr lang="en-US" dirty="0"/>
              <a:t>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40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Principal Rays and Ray Diagrams</a:t>
            </a:r>
          </a:p>
        </p:txBody>
      </p:sp>
      <p:pic>
        <p:nvPicPr>
          <p:cNvPr id="1026" name="Picture 2" descr="D:\Media\Chapter34\Images\34_Figure36-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14600"/>
            <a:ext cx="7323189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582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Thin Lens Equation and Magnification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  <m:r>
                        <a:rPr lang="en-US" sz="4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4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4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sz="4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sz="4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4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sz="4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4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93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" charset="0"/>
              </a:rPr>
              <a:t>Goals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175" y="695325"/>
            <a:ext cx="8763000" cy="1600438"/>
          </a:xfrm>
        </p:spPr>
        <p:txBody>
          <a:bodyPr/>
          <a:lstStyle/>
          <a:p>
            <a:pPr lvl="1">
              <a:spcBef>
                <a:spcPct val="40000"/>
              </a:spcBef>
              <a:buFontTx/>
              <a:buChar char="•"/>
            </a:pPr>
            <a:r>
              <a:rPr lang="en-US" sz="2400" dirty="0">
                <a:latin typeface="Times New Roman" pitchFamily="1" charset="0"/>
              </a:rPr>
              <a:t>To study images formed by spherical mirrors</a:t>
            </a:r>
          </a:p>
          <a:p>
            <a:pPr lvl="1">
              <a:spcBef>
                <a:spcPct val="40000"/>
              </a:spcBef>
              <a:buFontTx/>
              <a:buChar char="•"/>
            </a:pPr>
            <a:r>
              <a:rPr lang="en-US" sz="2400" dirty="0">
                <a:latin typeface="Times New Roman" pitchFamily="1" charset="0"/>
              </a:rPr>
              <a:t>To study images formed by thin lenses</a:t>
            </a:r>
          </a:p>
          <a:p>
            <a:pPr lvl="2">
              <a:spcBef>
                <a:spcPct val="40000"/>
              </a:spcBef>
              <a:buFontTx/>
              <a:buChar char="•"/>
            </a:pPr>
            <a:endParaRPr lang="en-US" sz="2200" dirty="0">
              <a:latin typeface="Times New Roman" pitchFamily="1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27432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2517421"/>
            <a:ext cx="3581400" cy="2383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45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Lenses: Examples</a:t>
            </a:r>
          </a:p>
        </p:txBody>
      </p:sp>
    </p:spTree>
    <p:extLst>
      <p:ext uri="{BB962C8B-B14F-4D97-AF65-F5344CB8AC3E}">
        <p14:creationId xmlns:p14="http://schemas.microsoft.com/office/powerpoint/2010/main" val="4259210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Lenses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503238"/>
          </a:xfrm>
        </p:spPr>
        <p:txBody>
          <a:bodyPr/>
          <a:lstStyle/>
          <a:p>
            <a:r>
              <a:rPr lang="en-US">
                <a:latin typeface="Times New Roman" pitchFamily="1" charset="0"/>
              </a:rPr>
              <a:t>Objects, images, and light rays</a:t>
            </a:r>
          </a:p>
        </p:txBody>
      </p:sp>
      <p:pic>
        <p:nvPicPr>
          <p:cNvPr id="214027" name="Picture 11" descr="34_Figure01-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84"/>
          <a:stretch>
            <a:fillRect/>
          </a:stretch>
        </p:blipFill>
        <p:spPr bwMode="auto">
          <a:xfrm>
            <a:off x="3429000" y="914400"/>
            <a:ext cx="189865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028" name="Picture 12" descr="34_Figure02-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7"/>
          <a:stretch>
            <a:fillRect/>
          </a:stretch>
        </p:blipFill>
        <p:spPr bwMode="auto">
          <a:xfrm>
            <a:off x="1588699" y="3091748"/>
            <a:ext cx="2702269" cy="260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029" name="Picture 13" descr="34_Figure03-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9"/>
          <a:stretch>
            <a:fillRect/>
          </a:stretch>
        </p:blipFill>
        <p:spPr bwMode="auto">
          <a:xfrm>
            <a:off x="5257800" y="3174579"/>
            <a:ext cx="2372657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57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Real vs. Virtual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image</a:t>
            </a:r>
          </a:p>
          <a:p>
            <a:pPr lvl="1"/>
            <a:r>
              <a:rPr lang="en-US" dirty="0"/>
              <a:t>Created by actual light rays meeting</a:t>
            </a:r>
          </a:p>
          <a:p>
            <a:r>
              <a:rPr lang="en-US" dirty="0"/>
              <a:t>Virtual image</a:t>
            </a:r>
          </a:p>
          <a:p>
            <a:pPr lvl="1"/>
            <a:r>
              <a:rPr lang="en-US" dirty="0"/>
              <a:t>Image created by outgoing rays which don’t actually pass through a point (but appear to!)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62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Mirrors: Image by Reflection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05000"/>
            <a:ext cx="4679949" cy="350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4636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Mirror Demos with Laser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9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Focal Length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2514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3600" b="0" i="1" dirty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4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𝑅</m:t>
                          </m:r>
                        </m:num>
                        <m:den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2514600" cy="452596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286000"/>
            <a:ext cx="5781234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41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Spherical Mirror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sz="2400" dirty="0"/>
                  <a:t> is the object distance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/>
                  <a:t> is the image distance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sz="2400" dirty="0"/>
                  <a:t> is the focal length</a:t>
                </a:r>
                <a:endParaRPr lang="en-US" sz="2000" dirty="0"/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060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Magnification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200400"/>
            <a:ext cx="2362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52635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6eActiveLectureQuestions">
  <a:themeElements>
    <a:clrScheme name="C6eActiveLectureQuestions 14">
      <a:dk1>
        <a:srgbClr val="000000"/>
      </a:dk1>
      <a:lt1>
        <a:srgbClr val="FFFFFF"/>
      </a:lt1>
      <a:dk2>
        <a:srgbClr val="333399"/>
      </a:dk2>
      <a:lt2>
        <a:srgbClr val="000000"/>
      </a:lt2>
      <a:accent1>
        <a:srgbClr val="B7DAB8"/>
      </a:accent1>
      <a:accent2>
        <a:srgbClr val="005472"/>
      </a:accent2>
      <a:accent3>
        <a:srgbClr val="FFFFFF"/>
      </a:accent3>
      <a:accent4>
        <a:srgbClr val="000000"/>
      </a:accent4>
      <a:accent5>
        <a:srgbClr val="D8EAD8"/>
      </a:accent5>
      <a:accent6>
        <a:srgbClr val="004B67"/>
      </a:accent6>
      <a:hlink>
        <a:srgbClr val="009999"/>
      </a:hlink>
      <a:folHlink>
        <a:srgbClr val="99CC00"/>
      </a:folHlink>
    </a:clrScheme>
    <a:fontScheme name="C6eActiveLectureQues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349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349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C6eActiveLectureQuestion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3">
        <a:dk1>
          <a:srgbClr val="000000"/>
        </a:dk1>
        <a:lt1>
          <a:srgbClr val="FFFFFF"/>
        </a:lt1>
        <a:dk2>
          <a:srgbClr val="005472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14">
        <a:dk1>
          <a:srgbClr val="000000"/>
        </a:dk1>
        <a:lt1>
          <a:srgbClr val="FFFFFF"/>
        </a:lt1>
        <a:dk2>
          <a:srgbClr val="333399"/>
        </a:dk2>
        <a:lt2>
          <a:srgbClr val="000000"/>
        </a:lt2>
        <a:accent1>
          <a:srgbClr val="B7DAB8"/>
        </a:accent1>
        <a:accent2>
          <a:srgbClr val="005472"/>
        </a:accent2>
        <a:accent3>
          <a:srgbClr val="FFFFFF"/>
        </a:accent3>
        <a:accent4>
          <a:srgbClr val="000000"/>
        </a:accent4>
        <a:accent5>
          <a:srgbClr val="D8EAD8"/>
        </a:accent5>
        <a:accent6>
          <a:srgbClr val="004B6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6eActiveLectureQuestions">
  <a:themeElements>
    <a:clrScheme name="C6eActiveLectureQuestions 14">
      <a:dk1>
        <a:srgbClr val="000000"/>
      </a:dk1>
      <a:lt1>
        <a:srgbClr val="FFFFFF"/>
      </a:lt1>
      <a:dk2>
        <a:srgbClr val="333399"/>
      </a:dk2>
      <a:lt2>
        <a:srgbClr val="000000"/>
      </a:lt2>
      <a:accent1>
        <a:srgbClr val="B7DAB8"/>
      </a:accent1>
      <a:accent2>
        <a:srgbClr val="005472"/>
      </a:accent2>
      <a:accent3>
        <a:srgbClr val="FFFFFF"/>
      </a:accent3>
      <a:accent4>
        <a:srgbClr val="000000"/>
      </a:accent4>
      <a:accent5>
        <a:srgbClr val="D8EAD8"/>
      </a:accent5>
      <a:accent6>
        <a:srgbClr val="004B67"/>
      </a:accent6>
      <a:hlink>
        <a:srgbClr val="009999"/>
      </a:hlink>
      <a:folHlink>
        <a:srgbClr val="99CC00"/>
      </a:folHlink>
    </a:clrScheme>
    <a:fontScheme name="C6eActiveLectureQues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349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349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C6eActiveLectureQuestion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3">
        <a:dk1>
          <a:srgbClr val="000000"/>
        </a:dk1>
        <a:lt1>
          <a:srgbClr val="FFFFFF"/>
        </a:lt1>
        <a:dk2>
          <a:srgbClr val="005472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14">
        <a:dk1>
          <a:srgbClr val="000000"/>
        </a:dk1>
        <a:lt1>
          <a:srgbClr val="FFFFFF"/>
        </a:lt1>
        <a:dk2>
          <a:srgbClr val="333399"/>
        </a:dk2>
        <a:lt2>
          <a:srgbClr val="000000"/>
        </a:lt2>
        <a:accent1>
          <a:srgbClr val="B7DAB8"/>
        </a:accent1>
        <a:accent2>
          <a:srgbClr val="005472"/>
        </a:accent2>
        <a:accent3>
          <a:srgbClr val="FFFFFF"/>
        </a:accent3>
        <a:accent4>
          <a:srgbClr val="000000"/>
        </a:accent4>
        <a:accent5>
          <a:srgbClr val="D8EAD8"/>
        </a:accent5>
        <a:accent6>
          <a:srgbClr val="004B6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3527</TotalTime>
  <Words>175</Words>
  <Application>Microsoft Office PowerPoint</Application>
  <PresentationFormat>On-screen Show (4:3)</PresentationFormat>
  <Paragraphs>44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Times New Roman</vt:lpstr>
      <vt:lpstr>1_Office Theme</vt:lpstr>
      <vt:lpstr>C6eActiveLectureQuestions</vt:lpstr>
      <vt:lpstr>1_C6eActiveLectureQuestions</vt:lpstr>
      <vt:lpstr> Section 16:  Geometric Optics </vt:lpstr>
      <vt:lpstr>Goals</vt:lpstr>
      <vt:lpstr>Objects, images, and light rays</vt:lpstr>
      <vt:lpstr>Real vs. Virtual Images</vt:lpstr>
      <vt:lpstr>Mirrors: Image by Reflection</vt:lpstr>
      <vt:lpstr>Mirror Demos with Laser</vt:lpstr>
      <vt:lpstr>Focal Length</vt:lpstr>
      <vt:lpstr>Spherical Mirror Equation</vt:lpstr>
      <vt:lpstr>Magnification</vt:lpstr>
      <vt:lpstr>Handout:  Geometric Optics Summary</vt:lpstr>
      <vt:lpstr>Mirrors: Examples</vt:lpstr>
      <vt:lpstr>Activity: Mirrors</vt:lpstr>
      <vt:lpstr>Demo</vt:lpstr>
      <vt:lpstr>Lenses: Image by Refraction</vt:lpstr>
      <vt:lpstr>Lenses: Laser Demos</vt:lpstr>
      <vt:lpstr>Lensmaker’s Equation: Determining the Focal Length</vt:lpstr>
      <vt:lpstr>Example: Lensmaker’s Equation</vt:lpstr>
      <vt:lpstr>Principal Rays and Ray Diagrams</vt:lpstr>
      <vt:lpstr>Thin Lens Equation and Magnification</vt:lpstr>
      <vt:lpstr>Lenses: Examples</vt:lpstr>
      <vt:lpstr>Activity: Lenses</vt:lpstr>
    </vt:vector>
  </TitlesOfParts>
  <Company>Lone Star College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Stancato, David</dc:creator>
  <cp:lastModifiedBy>Stancato, David</cp:lastModifiedBy>
  <cp:revision>327</cp:revision>
  <dcterms:created xsi:type="dcterms:W3CDTF">2011-08-26T22:00:09Z</dcterms:created>
  <dcterms:modified xsi:type="dcterms:W3CDTF">2019-10-30T20:19:33Z</dcterms:modified>
</cp:coreProperties>
</file>