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696" r:id="rId3"/>
    <p:sldMasterId id="2147483708" r:id="rId4"/>
  </p:sldMasterIdLst>
  <p:notesMasterIdLst>
    <p:notesMasterId r:id="rId22"/>
  </p:notesMasterIdLst>
  <p:sldIdLst>
    <p:sldId id="293" r:id="rId5"/>
    <p:sldId id="295" r:id="rId6"/>
    <p:sldId id="299" r:id="rId7"/>
    <p:sldId id="296" r:id="rId8"/>
    <p:sldId id="326" r:id="rId9"/>
    <p:sldId id="300" r:id="rId10"/>
    <p:sldId id="311" r:id="rId11"/>
    <p:sldId id="302" r:id="rId12"/>
    <p:sldId id="303" r:id="rId13"/>
    <p:sldId id="305" r:id="rId14"/>
    <p:sldId id="309" r:id="rId15"/>
    <p:sldId id="322" r:id="rId16"/>
    <p:sldId id="313" r:id="rId17"/>
    <p:sldId id="314" r:id="rId18"/>
    <p:sldId id="315" r:id="rId19"/>
    <p:sldId id="316" r:id="rId20"/>
    <p:sldId id="32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18" autoAdjust="0"/>
  </p:normalViewPr>
  <p:slideViewPr>
    <p:cSldViewPr>
      <p:cViewPr varScale="1">
        <p:scale>
          <a:sx n="109" d="100"/>
          <a:sy n="109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2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C652C8-57AB-4853-968B-FEB380C89D65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712E8C-F920-4B4D-B4B5-DA897232AA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02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DECDE-8AA6-4926-8CF7-26B31AE693F5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2E64D-87C6-499B-9EE7-64A0AFB15E4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82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34F06-47A8-4505-8D2B-A4AD8699714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3A32-542D-4178-8501-C59D83D96ED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749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EABB7F-CC1E-4123-9D7D-DCF6E281F58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D7C8A-489D-4068-AD00-5DEC8584202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388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D33325"/>
                </a:solidFill>
              </a:rPr>
              <a:t>PowerPoint</a:t>
            </a:r>
            <a:r>
              <a:rPr lang="en-US" baseline="30000" smtClean="0">
                <a:solidFill>
                  <a:srgbClr val="D33325"/>
                </a:solidFill>
              </a:rPr>
              <a:t>®</a:t>
            </a:r>
            <a:r>
              <a:rPr lang="en-US" smtClean="0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smtClean="0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smtClean="0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26036591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3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04057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932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2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84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654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441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5CAE41-0274-43E6-8C6F-75D1DEE5F43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A95647-8D1B-4644-ACD2-95476749151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4662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8214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0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625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0427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142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23106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0549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393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93723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79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7ADBB-C684-40CA-B232-7BA15BC52663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50BEE-DAAD-403C-B6FA-E714DDB841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4505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416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1633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1054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920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90" name="Picture 22" descr="cover slide ghosted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-3175"/>
            <a:ext cx="9147175" cy="686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8125" y="2441575"/>
            <a:ext cx="8677275" cy="1752600"/>
          </a:xfrm>
        </p:spPr>
        <p:txBody>
          <a:bodyPr/>
          <a:lstStyle>
            <a:lvl1pPr algn="r">
              <a:defRPr sz="5500">
                <a:solidFill>
                  <a:srgbClr val="D33325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276225" y="6537325"/>
            <a:ext cx="467677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8377" name="Rectangle 9"/>
          <p:cNvSpPr>
            <a:spLocks noGrp="1" noChangeArrowheads="1"/>
          </p:cNvSpPr>
          <p:nvPr>
            <p:ph type="ctrTitle"/>
          </p:nvPr>
        </p:nvSpPr>
        <p:spPr>
          <a:xfrm>
            <a:off x="206375" y="1066800"/>
            <a:ext cx="8709025" cy="1143000"/>
          </a:xfrm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 marL="0" indent="0">
              <a:defRPr sz="50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 userDrawn="1"/>
        </p:nvSpPr>
        <p:spPr bwMode="auto">
          <a:xfrm>
            <a:off x="260350" y="5029200"/>
            <a:ext cx="86868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" dist="25399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D33325"/>
                </a:solidFill>
              </a:rPr>
              <a:t>PowerPoint</a:t>
            </a:r>
            <a:r>
              <a:rPr lang="en-US" baseline="30000" smtClean="0">
                <a:solidFill>
                  <a:srgbClr val="D33325"/>
                </a:solidFill>
              </a:rPr>
              <a:t>®</a:t>
            </a:r>
            <a:r>
              <a:rPr lang="en-US" smtClean="0">
                <a:solidFill>
                  <a:srgbClr val="D33325"/>
                </a:solidFill>
              </a:rPr>
              <a:t> Lectures for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smtClean="0">
                <a:solidFill>
                  <a:srgbClr val="D33325"/>
                </a:solidFill>
              </a:rPr>
              <a:t>University Physics, Twelfth Edition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i="1" smtClean="0">
                <a:solidFill>
                  <a:srgbClr val="D33325"/>
                </a:solidFill>
                <a:latin typeface="Times New Roman" pitchFamily="1" charset="0"/>
              </a:rPr>
              <a:t>   – Hugh D. Young and Roger A. Freedman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 userDrawn="1"/>
        </p:nvSpPr>
        <p:spPr bwMode="auto">
          <a:xfrm>
            <a:off x="254000" y="6096000"/>
            <a:ext cx="2667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</a14:hiddenFill>
            </a:ext>
            <a:ext uri="{91240B29-F687-4F45-9708-019B960494DF}">
              <a14:hiddenLine xmlns:a14="http://schemas.microsoft.com/office/drawing/2010/main" w="349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D33325"/>
                </a:solidFill>
                <a:latin typeface="Times New Roman" pitchFamily="1" charset="0"/>
              </a:rPr>
              <a:t>Lectures by James Pazun</a:t>
            </a:r>
          </a:p>
        </p:txBody>
      </p:sp>
    </p:spTree>
    <p:extLst>
      <p:ext uri="{BB962C8B-B14F-4D97-AF65-F5344CB8AC3E}">
        <p14:creationId xmlns:p14="http://schemas.microsoft.com/office/powerpoint/2010/main" val="14742550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687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67977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685800"/>
            <a:ext cx="4229100" cy="33131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826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0757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5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9486D-1950-4692-B4E9-5C4AA7711800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87AD5-B49B-4C5C-84EC-822E5A3926B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87525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0138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914127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8077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56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76200"/>
            <a:ext cx="2152650" cy="39227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76200"/>
            <a:ext cx="6305550" cy="39227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1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D2270-1627-43E0-94B8-5C09FAB0F92F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2E5643-8044-4B0C-ADD1-D580AF0B46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36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1437B-46E7-4B69-A30A-46583C7E1BEE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09262-1EDA-4E3B-A418-B9CA57658DA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94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521E02-8D71-438D-B2DE-99348BE9A407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5E86E-4653-47B7-926A-C3C3D78AB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15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BB863-FE13-4061-8E03-25870581C56A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A91EDB-3823-4659-AE15-D021982D982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60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34A74-8BE0-4230-9C18-6C2C70FF554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5819C1-F96D-4930-B038-10D16E516A6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569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1540968-B38F-4D43-B638-3AF7FB66F291}" type="datetimeFigureOut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934CE1-51C7-4BE6-BA46-F9EE0DB0C52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25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132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243A5-0136-4CEB-9EA5-F098475D489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62237-77B2-49D8-B47B-ED805EEF99A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3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8534400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7348" name="Text Box 4"/>
          <p:cNvSpPr txBox="1">
            <a:spLocks noChangeArrowheads="1"/>
          </p:cNvSpPr>
          <p:nvPr/>
        </p:nvSpPr>
        <p:spPr bwMode="auto">
          <a:xfrm>
            <a:off x="228600" y="6537325"/>
            <a:ext cx="54864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000000"/>
                </a:solidFill>
                <a:latin typeface="Times New Roman" pitchFamily="1" charset="0"/>
              </a:rPr>
              <a:t>Copyright © 2008 Pearson Education Inc., publishing as Pearson Addison-Wesley</a:t>
            </a:r>
          </a:p>
        </p:txBody>
      </p:sp>
      <p:sp>
        <p:nvSpPr>
          <p:cNvPr id="57349" name="Line 5"/>
          <p:cNvSpPr>
            <a:spLocks noChangeShapeType="1"/>
          </p:cNvSpPr>
          <p:nvPr/>
        </p:nvSpPr>
        <p:spPr bwMode="auto">
          <a:xfrm>
            <a:off x="304800" y="6553200"/>
            <a:ext cx="8534400" cy="0"/>
          </a:xfrm>
          <a:prstGeom prst="line">
            <a:avLst/>
          </a:prstGeom>
          <a:noFill/>
          <a:ln w="254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0" name="Line 6"/>
          <p:cNvSpPr>
            <a:spLocks noChangeShapeType="1"/>
          </p:cNvSpPr>
          <p:nvPr/>
        </p:nvSpPr>
        <p:spPr bwMode="auto">
          <a:xfrm>
            <a:off x="304800" y="609600"/>
            <a:ext cx="8534400" cy="0"/>
          </a:xfrm>
          <a:prstGeom prst="line">
            <a:avLst/>
          </a:prstGeom>
          <a:noFill/>
          <a:ln w="50800">
            <a:solidFill>
              <a:srgbClr val="00487A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smtClean="0">
              <a:solidFill>
                <a:srgbClr val="000000"/>
              </a:solidFill>
              <a:latin typeface="Times New Roman" pitchFamily="1" charset="0"/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685800"/>
            <a:ext cx="86106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smtClean="0"/>
              <a:t>Click to edit Master text styles</a:t>
            </a:r>
          </a:p>
          <a:p>
            <a:pPr lvl="2"/>
            <a:r>
              <a:rPr lang="en-US" smtClean="0"/>
              <a:t>Second level</a:t>
            </a:r>
          </a:p>
          <a:p>
            <a:pPr lvl="3"/>
            <a:r>
              <a:rPr lang="en-US" smtClean="0"/>
              <a:t>Third level</a:t>
            </a:r>
          </a:p>
          <a:p>
            <a:pPr lvl="4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574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txStyles>
    <p:titleStyle>
      <a:lvl1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+mj-lt"/>
          <a:ea typeface="+mj-ea"/>
          <a:cs typeface="+mj-cs"/>
        </a:defRPr>
      </a:lvl1pPr>
      <a:lvl2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2pPr>
      <a:lvl3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3pPr>
      <a:lvl4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4pPr>
      <a:lvl5pPr marL="4508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5pPr>
      <a:lvl6pPr marL="9080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6pPr>
      <a:lvl7pPr marL="13652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7pPr>
      <a:lvl8pPr marL="18224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8pPr>
      <a:lvl9pPr marL="2279650" indent="-450850" algn="l" rtl="0" fontAlgn="base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rgbClr val="D33325"/>
          </a:solidFill>
          <a:latin typeface="Arial" charset="0"/>
        </a:defRPr>
      </a:lvl9pPr>
    </p:titleStyle>
    <p:bodyStyle>
      <a:lvl1pPr algn="l" rtl="0" fontAlgn="base">
        <a:spcBef>
          <a:spcPct val="45000"/>
        </a:spcBef>
        <a:spcAft>
          <a:spcPct val="20000"/>
        </a:spcAft>
        <a:buClr>
          <a:srgbClr val="0066CC"/>
        </a:buClr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4000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3000">
          <a:solidFill>
            <a:schemeClr val="tx1"/>
          </a:solidFill>
          <a:latin typeface="+mn-lt"/>
        </a:defRPr>
      </a:lvl2pPr>
      <a:lvl3pPr marL="1254125" indent="-45085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3pPr>
      <a:lvl4pPr marL="1828800" indent="-342900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•"/>
        <a:defRPr sz="2600">
          <a:solidFill>
            <a:schemeClr val="tx1"/>
          </a:solidFill>
          <a:latin typeface="+mn-lt"/>
        </a:defRPr>
      </a:lvl4pPr>
      <a:lvl5pPr marL="22860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5pPr>
      <a:lvl6pPr marL="27432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6pPr>
      <a:lvl7pPr marL="32004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7pPr>
      <a:lvl8pPr marL="36576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8pPr>
      <a:lvl9pPr marL="4114800" indent="-334963" algn="l" rtl="0" fontAlgn="base">
        <a:spcBef>
          <a:spcPct val="45000"/>
        </a:spcBef>
        <a:spcAft>
          <a:spcPct val="20000"/>
        </a:spcAft>
        <a:buClr>
          <a:srgbClr val="D33325"/>
        </a:buClr>
        <a:buFont typeface="Arial" charset="0"/>
        <a:buChar char="–"/>
        <a:defRPr sz="2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/>
          <a:lstStyle/>
          <a:p>
            <a:r>
              <a:rPr lang="en-US" sz="5400" dirty="0" smtClean="0">
                <a:solidFill>
                  <a:srgbClr val="FF0000"/>
                </a:solidFill>
              </a:rPr>
              <a:t>Section 17:</a:t>
            </a:r>
            <a:br>
              <a:rPr lang="en-US" sz="5400" dirty="0" smtClean="0">
                <a:solidFill>
                  <a:srgbClr val="FF0000"/>
                </a:solidFill>
              </a:rPr>
            </a:br>
            <a:r>
              <a:rPr lang="en-US" sz="5400" dirty="0" smtClean="0">
                <a:solidFill>
                  <a:srgbClr val="FF0000"/>
                </a:solidFill>
              </a:rPr>
              <a:t>Interference</a:t>
            </a:r>
            <a:endParaRPr lang="en-US" sz="54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514600"/>
            <a:ext cx="3251638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2171700"/>
            <a:ext cx="4267200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Interference Conditions: </a:t>
            </a:r>
            <a:br>
              <a:rPr lang="en-US" sz="4000" dirty="0" smtClean="0">
                <a:solidFill>
                  <a:srgbClr val="FF0000"/>
                </a:solidFill>
              </a:rPr>
            </a:br>
            <a:r>
              <a:rPr lang="en-US" sz="4000" dirty="0" smtClean="0">
                <a:solidFill>
                  <a:srgbClr val="FF0000"/>
                </a:solidFill>
              </a:rPr>
              <a:t>Far-Field Approximation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FF0000"/>
                        </a:solidFill>
                        <a:latin typeface="Cambria Math"/>
                      </a:rPr>
                      <m:t>λ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 		</a:t>
                </a:r>
                <a:r>
                  <a:rPr lang="en-US" dirty="0" smtClean="0"/>
                  <a:t>Constructive Interference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𝑑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𝜃</m:t>
                        </m:r>
                      </m:e>
                    </m:func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≈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box>
                          <m:box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den>
                            </m:f>
                          </m:e>
                        </m:box>
                      </m:e>
                    </m:d>
                    <m:r>
                      <m:rPr>
                        <m:sty m:val="p"/>
                      </m:rPr>
                      <a:rPr lang="el-GR" b="0" i="1" smtClean="0">
                        <a:solidFill>
                          <a:srgbClr val="FF0000"/>
                        </a:solidFill>
                        <a:latin typeface="Cambria Math"/>
                      </a:rPr>
                      <m:t>λ</m:t>
                    </m:r>
                  </m:oMath>
                </a14:m>
                <a:r>
                  <a:rPr lang="en-US" dirty="0" smtClean="0">
                    <a:solidFill>
                      <a:srgbClr val="FF0000"/>
                    </a:solidFill>
                  </a:rPr>
                  <a:t>	</a:t>
                </a:r>
                <a:r>
                  <a:rPr lang="en-US" dirty="0" smtClean="0"/>
                  <a:t>Destructive Interference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9502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Radio Transmitters II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343" y="1219200"/>
            <a:ext cx="8229600" cy="4525963"/>
          </a:xfrm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744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The Effect of Different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 smtClean="0">
                <a:solidFill>
                  <a:srgbClr val="FF0000"/>
                </a:solidFill>
              </a:rPr>
              <a:t>avelengths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76400"/>
            <a:ext cx="5025259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A Diffraction </a:t>
            </a:r>
            <a:r>
              <a:rPr lang="en-US" sz="4000" dirty="0">
                <a:solidFill>
                  <a:srgbClr val="FF0000"/>
                </a:solidFill>
              </a:rPr>
              <a:t>G</a:t>
            </a:r>
            <a:r>
              <a:rPr lang="en-US" sz="4000" dirty="0" smtClean="0">
                <a:solidFill>
                  <a:srgbClr val="FF0000"/>
                </a:solidFill>
              </a:rPr>
              <a:t>rating – Multiple Slits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295400"/>
            <a:ext cx="3657600" cy="5258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93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Diffraction Grating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Constructive Interference: Same Condition</a:t>
                </a:r>
                <a:endParaRPr lang="en-US" dirty="0"/>
              </a:p>
              <a:p>
                <a:pPr marL="0" indent="0">
                  <a:buNone/>
                </a:pPr>
                <a:endParaRPr lang="en-US" sz="3600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𝑑</m:t>
                      </m:r>
                      <m:func>
                        <m:funcPr>
                          <m:ctrlP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5400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54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  <m:r>
                        <a:rPr lang="en-US" sz="5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5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𝑚</m:t>
                      </m:r>
                      <m:r>
                        <m:rPr>
                          <m:sty m:val="p"/>
                        </m:rPr>
                        <a:rPr lang="el-GR" sz="5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λ</m:t>
                      </m:r>
                    </m:oMath>
                  </m:oMathPara>
                </a14:m>
                <a:endParaRPr lang="en-US" sz="5400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79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Uses of a Diffraction 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 smtClean="0">
                <a:solidFill>
                  <a:srgbClr val="FF0000"/>
                </a:solidFill>
              </a:rPr>
              <a:t>rating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1524000" y="2209800"/>
            <a:ext cx="6248400" cy="3048000"/>
            <a:chOff x="1488" y="1968"/>
            <a:chExt cx="3024" cy="1585"/>
          </a:xfrm>
        </p:grpSpPr>
        <p:pic>
          <p:nvPicPr>
            <p:cNvPr id="6" name="Picture 7" descr="36_Figure19-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7839" b="3712"/>
            <a:stretch>
              <a:fillRect/>
            </a:stretch>
          </p:blipFill>
          <p:spPr bwMode="auto">
            <a:xfrm>
              <a:off x="3024" y="1968"/>
              <a:ext cx="1488" cy="7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8" descr="36_Figure19-P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6537"/>
            <a:stretch>
              <a:fillRect/>
            </a:stretch>
          </p:blipFill>
          <p:spPr bwMode="auto">
            <a:xfrm>
              <a:off x="1488" y="1968"/>
              <a:ext cx="1488" cy="1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61297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Demo: Diffraction </a:t>
            </a:r>
            <a:r>
              <a:rPr lang="en-US" dirty="0"/>
              <a:t>G</a:t>
            </a:r>
            <a:r>
              <a:rPr lang="en-US" dirty="0" smtClean="0"/>
              <a:t>rating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2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Two-Slit Interference Lab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7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</a:rPr>
              <a:t>Two Source Interference: A </a:t>
            </a:r>
            <a:r>
              <a:rPr lang="en-US" dirty="0">
                <a:latin typeface="Times New Roman" pitchFamily="1" charset="0"/>
              </a:rPr>
              <a:t>“snapshot”</a:t>
            </a:r>
          </a:p>
        </p:txBody>
      </p:sp>
      <p:pic>
        <p:nvPicPr>
          <p:cNvPr id="352264" name="Picture 8" descr="35_Figure02-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527" r="29578" b="3059"/>
          <a:stretch/>
        </p:blipFill>
        <p:spPr bwMode="auto">
          <a:xfrm>
            <a:off x="5562600" y="3222893"/>
            <a:ext cx="2744881" cy="271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265" name="Picture 9" descr="35_Figure02-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36598" r="27723" b="34735"/>
          <a:stretch/>
        </p:blipFill>
        <p:spPr bwMode="auto">
          <a:xfrm>
            <a:off x="685800" y="3211170"/>
            <a:ext cx="2972547" cy="2700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2266" name="Picture 10" descr="35_Figure02-I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9" r="17877" b="64703"/>
          <a:stretch/>
        </p:blipFill>
        <p:spPr bwMode="auto">
          <a:xfrm>
            <a:off x="3048000" y="798916"/>
            <a:ext cx="2817906" cy="2391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98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Two Source Interference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Constructive Interference Condition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6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m:rPr>
                        <m:sty m:val="p"/>
                      </m:rPr>
                      <a:rPr lang="el-GR" sz="3600" i="1">
                        <a:solidFill>
                          <a:srgbClr val="FF0000"/>
                        </a:solidFill>
                        <a:latin typeface="Cambria Math"/>
                      </a:rPr>
                      <m:t>λ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is any integer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r>
                  <a:rPr lang="en-US" sz="2800" dirty="0" smtClean="0"/>
                  <a:t>Destructive Interference Condition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=(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  <m:r>
                      <m:rPr>
                        <m:sty m:val="p"/>
                      </m:rPr>
                      <a:rPr lang="el-GR" sz="3600" b="0" i="1" smtClean="0">
                        <a:solidFill>
                          <a:srgbClr val="FF0000"/>
                        </a:solidFill>
                        <a:latin typeface="Cambria Math"/>
                      </a:rPr>
                      <m:t>λ</m:t>
                    </m:r>
                  </m:oMath>
                </a14:m>
                <a:r>
                  <a:rPr lang="en-US" sz="3600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sz="3600" dirty="0" smtClean="0">
                    <a:solidFill>
                      <a:srgbClr val="FF0000"/>
                    </a:solidFill>
                  </a:rPr>
                  <a:t> is any integer</a:t>
                </a: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14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Two-source Interference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Hewitt: 20.18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005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Activity: Radio Transmitters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28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839200" cy="503238"/>
          </a:xfrm>
        </p:spPr>
        <p:txBody>
          <a:bodyPr/>
          <a:lstStyle/>
          <a:p>
            <a:r>
              <a:rPr lang="en-US" dirty="0" smtClean="0">
                <a:latin typeface="Times New Roman" pitchFamily="1" charset="0"/>
              </a:rPr>
              <a:t>Two-Slit Interference</a:t>
            </a:r>
            <a:endParaRPr lang="en-US" dirty="0">
              <a:latin typeface="Times New Roman" pitchFamily="1" charset="0"/>
            </a:endParaRPr>
          </a:p>
        </p:txBody>
      </p:sp>
      <p:pic>
        <p:nvPicPr>
          <p:cNvPr id="1026" name="Picture 2" descr="D:\Media\Chapter35\Images\35_Figure05a-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4265" y="1524000"/>
            <a:ext cx="6559296" cy="3242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4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Two-slit interference pattern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524000"/>
            <a:ext cx="6695530" cy="383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133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 The far-field approximation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050" name="Picture 2" descr="D:\Media\Chapter35\Images\35_Figure05b-I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981200"/>
            <a:ext cx="3755136" cy="347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Media\Chapter35\Images\35_Figure05c-I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963271"/>
            <a:ext cx="3864864" cy="333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39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>
                <a:solidFill>
                  <a:srgbClr val="FF0000"/>
                </a:solidFill>
              </a:rPr>
              <a:t>Far-field </a:t>
            </a:r>
            <a:r>
              <a:rPr lang="en-US" sz="4000" dirty="0">
                <a:solidFill>
                  <a:srgbClr val="FF0000"/>
                </a:solidFill>
              </a:rPr>
              <a:t>A</a:t>
            </a:r>
            <a:r>
              <a:rPr lang="en-US" sz="4000" dirty="0" smtClean="0">
                <a:solidFill>
                  <a:srgbClr val="FF0000"/>
                </a:solidFill>
              </a:rPr>
              <a:t>pproximation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path length difference can be approximated by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𝑟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≈</m:t>
                      </m:r>
                      <m:r>
                        <a:rPr lang="en-US" sz="48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𝑑</m:t>
                      </m:r>
                      <m:func>
                        <m:funcPr>
                          <m:ctrlP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800" b="0" i="0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sz="4800" b="0" i="1" smtClean="0">
                              <a:solidFill>
                                <a:srgbClr val="FF0000"/>
                              </a:solidFill>
                              <a:latin typeface="Cambria Math"/>
                              <a:ea typeface="Cambria Math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4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148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/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b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6eActiveLectureQuestions">
  <a:themeElements>
    <a:clrScheme name="C6eActiveLectureQuestions 14">
      <a:dk1>
        <a:srgbClr val="000000"/>
      </a:dk1>
      <a:lt1>
        <a:srgbClr val="FFFFFF"/>
      </a:lt1>
      <a:dk2>
        <a:srgbClr val="333399"/>
      </a:dk2>
      <a:lt2>
        <a:srgbClr val="000000"/>
      </a:lt2>
      <a:accent1>
        <a:srgbClr val="B7DAB8"/>
      </a:accent1>
      <a:accent2>
        <a:srgbClr val="005472"/>
      </a:accent2>
      <a:accent3>
        <a:srgbClr val="FFFFFF"/>
      </a:accent3>
      <a:accent4>
        <a:srgbClr val="000000"/>
      </a:accent4>
      <a:accent5>
        <a:srgbClr val="D8EAD8"/>
      </a:accent5>
      <a:accent6>
        <a:srgbClr val="004B67"/>
      </a:accent6>
      <a:hlink>
        <a:srgbClr val="009999"/>
      </a:hlink>
      <a:folHlink>
        <a:srgbClr val="99CC00"/>
      </a:folHlink>
    </a:clrScheme>
    <a:fontScheme name="C6eActiveLectureQuestion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349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" charset="0"/>
          </a:defRPr>
        </a:defPPr>
      </a:lstStyle>
    </a:lnDef>
  </a:objectDefaults>
  <a:extraClrSchemeLst>
    <a:extraClrScheme>
      <a:clrScheme name="C6eActiveLectureQuestio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6eActiveLectureQuestions 13">
        <a:dk1>
          <a:srgbClr val="000000"/>
        </a:dk1>
        <a:lt1>
          <a:srgbClr val="FFFFFF"/>
        </a:lt1>
        <a:dk2>
          <a:srgbClr val="005472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6eActiveLectureQuestions 14">
        <a:dk1>
          <a:srgbClr val="000000"/>
        </a:dk1>
        <a:lt1>
          <a:srgbClr val="FFFFFF"/>
        </a:lt1>
        <a:dk2>
          <a:srgbClr val="333399"/>
        </a:dk2>
        <a:lt2>
          <a:srgbClr val="000000"/>
        </a:lt2>
        <a:accent1>
          <a:srgbClr val="B7DAB8"/>
        </a:accent1>
        <a:accent2>
          <a:srgbClr val="005472"/>
        </a:accent2>
        <a:accent3>
          <a:srgbClr val="FFFFFF"/>
        </a:accent3>
        <a:accent4>
          <a:srgbClr val="000000"/>
        </a:accent4>
        <a:accent5>
          <a:srgbClr val="D8EAD8"/>
        </a:accent5>
        <a:accent6>
          <a:srgbClr val="004B67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3980</TotalTime>
  <Words>88</Words>
  <Application>Microsoft Office PowerPoint</Application>
  <PresentationFormat>On-screen Show (4:3)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1_Office Theme</vt:lpstr>
      <vt:lpstr>1_C6eActiveLectureQuestions</vt:lpstr>
      <vt:lpstr>Office Theme</vt:lpstr>
      <vt:lpstr>2_C6eActiveLectureQuestions</vt:lpstr>
      <vt:lpstr>Section 17: Interference</vt:lpstr>
      <vt:lpstr>Two Source Interference: A “snapshot”</vt:lpstr>
      <vt:lpstr>Two Source Interference</vt:lpstr>
      <vt:lpstr>Two-source Interference</vt:lpstr>
      <vt:lpstr>Activity: Radio Transmitters I</vt:lpstr>
      <vt:lpstr>Two-Slit Interference</vt:lpstr>
      <vt:lpstr>Two-slit interference pattern</vt:lpstr>
      <vt:lpstr> The far-field approximation</vt:lpstr>
      <vt:lpstr>Far-field Approximation</vt:lpstr>
      <vt:lpstr>Interference Conditions:  Far-Field Approximation</vt:lpstr>
      <vt:lpstr>Radio Transmitters II</vt:lpstr>
      <vt:lpstr>The Effect of Different Wavelengths</vt:lpstr>
      <vt:lpstr>A Diffraction Grating – Multiple Slits</vt:lpstr>
      <vt:lpstr>Diffraction Grating</vt:lpstr>
      <vt:lpstr>Uses of a Diffraction Grating</vt:lpstr>
      <vt:lpstr>Demo: Diffraction Grating</vt:lpstr>
      <vt:lpstr>Two-Slit Interference Lab</vt:lpstr>
    </vt:vector>
  </TitlesOfParts>
  <Company>Lone Star College System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Stancato, David</dc:creator>
  <cp:lastModifiedBy>Stancato, David A</cp:lastModifiedBy>
  <cp:revision>355</cp:revision>
  <dcterms:created xsi:type="dcterms:W3CDTF">2011-08-26T22:00:09Z</dcterms:created>
  <dcterms:modified xsi:type="dcterms:W3CDTF">2019-04-22T15:10:35Z</dcterms:modified>
</cp:coreProperties>
</file>