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</p:sldMasterIdLst>
  <p:notesMasterIdLst>
    <p:notesMasterId r:id="rId20"/>
  </p:notesMasterIdLst>
  <p:sldIdLst>
    <p:sldId id="293" r:id="rId3"/>
    <p:sldId id="297" r:id="rId4"/>
    <p:sldId id="295" r:id="rId5"/>
    <p:sldId id="296" r:id="rId6"/>
    <p:sldId id="321" r:id="rId7"/>
    <p:sldId id="306" r:id="rId8"/>
    <p:sldId id="304" r:id="rId9"/>
    <p:sldId id="305" r:id="rId10"/>
    <p:sldId id="312" r:id="rId11"/>
    <p:sldId id="307" r:id="rId12"/>
    <p:sldId id="308" r:id="rId13"/>
    <p:sldId id="318" r:id="rId14"/>
    <p:sldId id="313" r:id="rId15"/>
    <p:sldId id="322" r:id="rId16"/>
    <p:sldId id="317" r:id="rId17"/>
    <p:sldId id="314" r:id="rId18"/>
    <p:sldId id="31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398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652C8-57AB-4853-968B-FEB380C89D65}" type="datetimeFigureOut">
              <a:rPr lang="en-US" smtClean="0"/>
              <a:pPr/>
              <a:t>1/29/2019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712E8C-F920-4B4D-B4B5-DA897232AA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202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ADECDE-8AA6-4926-8CF7-26B31AE693F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22E64D-87C6-499B-9EE7-64A0AFB15E4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824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34F06-47A8-4505-8D2B-A4AD8699714A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B53A32-542D-4178-8501-C59D83D96ED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749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ABB7F-CC1E-4123-9D7D-DCF6E281F58F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8D7C8A-489D-4068-AD00-5DEC8584202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8831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90" name="Picture 22" descr="cover slide ghosted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-3175"/>
            <a:ext cx="9147175" cy="686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8125" y="2441575"/>
            <a:ext cx="8677275" cy="1752600"/>
          </a:xfrm>
        </p:spPr>
        <p:txBody>
          <a:bodyPr/>
          <a:lstStyle>
            <a:lvl1pPr algn="r">
              <a:defRPr sz="5500">
                <a:solidFill>
                  <a:srgbClr val="D33325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276225" y="6537325"/>
            <a:ext cx="46767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Times New Roman" pitchFamily="18" charset="0"/>
              </a:rPr>
              <a:t>Copyright © 2008 Pearson Education Inc., publishing as Pearson Addison-Wesley</a:t>
            </a:r>
          </a:p>
        </p:txBody>
      </p:sp>
      <p:sp>
        <p:nvSpPr>
          <p:cNvPr id="58377" name="Rectangle 9"/>
          <p:cNvSpPr>
            <a:spLocks noGrp="1" noChangeArrowheads="1"/>
          </p:cNvSpPr>
          <p:nvPr>
            <p:ph type="ctrTitle"/>
          </p:nvPr>
        </p:nvSpPr>
        <p:spPr>
          <a:xfrm>
            <a:off x="206375" y="1066800"/>
            <a:ext cx="8709025" cy="1143000"/>
          </a:xfrm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>
              <a:defRPr sz="50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8385" name="Text Box 17"/>
          <p:cNvSpPr txBox="1">
            <a:spLocks noChangeArrowheads="1"/>
          </p:cNvSpPr>
          <p:nvPr userDrawn="1"/>
        </p:nvSpPr>
        <p:spPr bwMode="auto">
          <a:xfrm>
            <a:off x="260350" y="5029200"/>
            <a:ext cx="86868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" dist="25399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D33325"/>
                </a:solidFill>
              </a:rPr>
              <a:t>PowerPoint</a:t>
            </a:r>
            <a:r>
              <a:rPr lang="en-US" baseline="30000">
                <a:solidFill>
                  <a:srgbClr val="D33325"/>
                </a:solidFill>
              </a:rPr>
              <a:t>®</a:t>
            </a:r>
            <a:r>
              <a:rPr lang="en-US">
                <a:solidFill>
                  <a:srgbClr val="D33325"/>
                </a:solidFill>
              </a:rPr>
              <a:t> Lectures for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i="1">
                <a:solidFill>
                  <a:srgbClr val="D33325"/>
                </a:solidFill>
              </a:rPr>
              <a:t>University Physics, Twelfth Edition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i="1">
                <a:solidFill>
                  <a:srgbClr val="D33325"/>
                </a:solidFill>
                <a:latin typeface="Times New Roman" pitchFamily="18" charset="0"/>
              </a:rPr>
              <a:t>   – Hugh D. Young and Roger A. Freedman</a:t>
            </a:r>
          </a:p>
        </p:txBody>
      </p:sp>
      <p:sp>
        <p:nvSpPr>
          <p:cNvPr id="58391" name="Text Box 23"/>
          <p:cNvSpPr txBox="1">
            <a:spLocks noChangeArrowheads="1"/>
          </p:cNvSpPr>
          <p:nvPr userDrawn="1"/>
        </p:nvSpPr>
        <p:spPr bwMode="auto">
          <a:xfrm>
            <a:off x="254000" y="6096000"/>
            <a:ext cx="2667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D33325"/>
                </a:solidFill>
                <a:latin typeface="Times New Roman" pitchFamily="18" charset="0"/>
              </a:rPr>
              <a:t>Lectures by James Pazun</a:t>
            </a:r>
          </a:p>
        </p:txBody>
      </p:sp>
    </p:spTree>
    <p:extLst>
      <p:ext uri="{BB962C8B-B14F-4D97-AF65-F5344CB8AC3E}">
        <p14:creationId xmlns:p14="http://schemas.microsoft.com/office/powerpoint/2010/main" val="101498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846614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24825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685800"/>
            <a:ext cx="4229100" cy="3313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685800"/>
            <a:ext cx="4229100" cy="3313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35253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18244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773644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09746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6234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5CAE41-0274-43E6-8C6F-75D1DEE5F43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95647-8D1B-4644-ACD2-95476749151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4662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91298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09598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76200"/>
            <a:ext cx="2152650" cy="39227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76200"/>
            <a:ext cx="6305550" cy="39227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6400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7ADBB-C684-40CA-B232-7BA15BC5266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450BEE-DAAD-403C-B6FA-E714DDB841E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45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19486D-1950-4692-B4E9-5C4AA7711800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87AD5-B49B-4C5C-84EC-822E5A3926B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875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D2270-1627-43E0-94B8-5C09FAB0F92F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2E5643-8044-4B0C-ADD1-D580AF0B46F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336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1437B-46E7-4B69-A30A-46583C7E1BE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E09262-1EDA-4E3B-A418-B9CA57658DA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943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21E02-8D71-438D-B2DE-99348BE9A407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5E86E-4653-47B7-926A-C3C3D78ABA8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15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8BB863-FE13-4061-8E03-25870581C56A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A91EDB-3823-4659-AE15-D021982D982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0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D34A74-8BE0-4230-9C18-6C2C70FF554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819C1-F96D-4930-B038-10D16E516A6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569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1540968-B38F-4D43-B638-3AF7FB66F29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0934CE1-51C7-4BE6-BA46-F9EE0DB0C52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259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76200"/>
            <a:ext cx="8534400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228600" y="6537325"/>
            <a:ext cx="5486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Times New Roman" pitchFamily="18" charset="0"/>
              </a:rPr>
              <a:t>Copyright © 2008 Pearson Education Inc., publishing as Pearson Addison-Wesley</a:t>
            </a:r>
          </a:p>
        </p:txBody>
      </p:sp>
      <p:sp>
        <p:nvSpPr>
          <p:cNvPr id="57349" name="Line 5"/>
          <p:cNvSpPr>
            <a:spLocks noChangeShapeType="1"/>
          </p:cNvSpPr>
          <p:nvPr/>
        </p:nvSpPr>
        <p:spPr bwMode="auto">
          <a:xfrm>
            <a:off x="304800" y="6553200"/>
            <a:ext cx="8534400" cy="0"/>
          </a:xfrm>
          <a:prstGeom prst="line">
            <a:avLst/>
          </a:prstGeom>
          <a:noFill/>
          <a:ln w="25400">
            <a:solidFill>
              <a:srgbClr val="00487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7350" name="Line 6"/>
          <p:cNvSpPr>
            <a:spLocks noChangeShapeType="1"/>
          </p:cNvSpPr>
          <p:nvPr/>
        </p:nvSpPr>
        <p:spPr bwMode="auto">
          <a:xfrm>
            <a:off x="304800" y="609600"/>
            <a:ext cx="8534400" cy="0"/>
          </a:xfrm>
          <a:prstGeom prst="line">
            <a:avLst/>
          </a:prstGeom>
          <a:noFill/>
          <a:ln w="50800">
            <a:solidFill>
              <a:srgbClr val="00487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685800"/>
            <a:ext cx="8610600" cy="331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US"/>
              <a:t>Click to edit Master text styles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4190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4508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+mj-lt"/>
          <a:ea typeface="+mj-ea"/>
          <a:cs typeface="+mj-cs"/>
        </a:defRPr>
      </a:lvl1pPr>
      <a:lvl2pPr marL="4508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pitchFamily="34" charset="0"/>
        </a:defRPr>
      </a:lvl2pPr>
      <a:lvl3pPr marL="4508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pitchFamily="34" charset="0"/>
        </a:defRPr>
      </a:lvl3pPr>
      <a:lvl4pPr marL="4508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pitchFamily="34" charset="0"/>
        </a:defRPr>
      </a:lvl4pPr>
      <a:lvl5pPr marL="4508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pitchFamily="34" charset="0"/>
        </a:defRPr>
      </a:lvl5pPr>
      <a:lvl6pPr marL="9080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pitchFamily="34" charset="0"/>
        </a:defRPr>
      </a:lvl6pPr>
      <a:lvl7pPr marL="13652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pitchFamily="34" charset="0"/>
        </a:defRPr>
      </a:lvl7pPr>
      <a:lvl8pPr marL="18224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pitchFamily="34" charset="0"/>
        </a:defRPr>
      </a:lvl8pPr>
      <a:lvl9pPr marL="22796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pitchFamily="34" charset="0"/>
        </a:defRPr>
      </a:lvl9pPr>
    </p:titleStyle>
    <p:bodyStyle>
      <a:lvl1pPr algn="l" rtl="0" fontAlgn="base">
        <a:spcBef>
          <a:spcPct val="45000"/>
        </a:spcBef>
        <a:spcAft>
          <a:spcPct val="20000"/>
        </a:spcAft>
        <a:buClr>
          <a:srgbClr val="0066CC"/>
        </a:buClr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400050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pitchFamily="34" charset="0"/>
        <a:buChar char="•"/>
        <a:defRPr sz="3000">
          <a:solidFill>
            <a:schemeClr val="tx1"/>
          </a:solidFill>
          <a:latin typeface="+mn-lt"/>
        </a:defRPr>
      </a:lvl2pPr>
      <a:lvl3pPr marL="1254125" indent="-450850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pitchFamily="34" charset="0"/>
        <a:buChar char="–"/>
        <a:defRPr sz="2800">
          <a:solidFill>
            <a:schemeClr val="tx1"/>
          </a:solidFill>
          <a:latin typeface="+mn-lt"/>
        </a:defRPr>
      </a:lvl3pPr>
      <a:lvl4pPr marL="1828800" indent="-342900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pitchFamily="34" charset="0"/>
        <a:buChar char="•"/>
        <a:defRPr sz="2600">
          <a:solidFill>
            <a:schemeClr val="tx1"/>
          </a:solidFill>
          <a:latin typeface="+mn-lt"/>
        </a:defRPr>
      </a:lvl4pPr>
      <a:lvl5pPr marL="2286000" indent="-334963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pitchFamily="34" charset="0"/>
        <a:buChar char="–"/>
        <a:defRPr sz="2600">
          <a:solidFill>
            <a:schemeClr val="tx1"/>
          </a:solidFill>
          <a:latin typeface="+mn-lt"/>
        </a:defRPr>
      </a:lvl5pPr>
      <a:lvl6pPr marL="2743200" indent="-334963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pitchFamily="34" charset="0"/>
        <a:buChar char="–"/>
        <a:defRPr sz="2600">
          <a:solidFill>
            <a:schemeClr val="tx1"/>
          </a:solidFill>
          <a:latin typeface="+mn-lt"/>
        </a:defRPr>
      </a:lvl6pPr>
      <a:lvl7pPr marL="3200400" indent="-334963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pitchFamily="34" charset="0"/>
        <a:buChar char="–"/>
        <a:defRPr sz="2600">
          <a:solidFill>
            <a:schemeClr val="tx1"/>
          </a:solidFill>
          <a:latin typeface="+mn-lt"/>
        </a:defRPr>
      </a:lvl7pPr>
      <a:lvl8pPr marL="3657600" indent="-334963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pitchFamily="34" charset="0"/>
        <a:buChar char="–"/>
        <a:defRPr sz="2600">
          <a:solidFill>
            <a:schemeClr val="tx1"/>
          </a:solidFill>
          <a:latin typeface="+mn-lt"/>
        </a:defRPr>
      </a:lvl8pPr>
      <a:lvl9pPr marL="4114800" indent="-334963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pitchFamily="34" charset="0"/>
        <a:buChar char="–"/>
        <a:defRPr sz="2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Mathematical_analysis" TargetMode="External"/><Relationship Id="rId13" Type="http://schemas.openxmlformats.org/officeDocument/2006/relationships/hyperlink" Target="http://en.wikipedia.org/wiki/Astronomy" TargetMode="External"/><Relationship Id="rId3" Type="http://schemas.openxmlformats.org/officeDocument/2006/relationships/hyperlink" Target="http://en.wikipedia.org/wiki/Germans" TargetMode="External"/><Relationship Id="rId7" Type="http://schemas.openxmlformats.org/officeDocument/2006/relationships/hyperlink" Target="http://en.wikipedia.org/wiki/Statistics" TargetMode="External"/><Relationship Id="rId12" Type="http://schemas.openxmlformats.org/officeDocument/2006/relationships/hyperlink" Target="http://en.wikipedia.org/wiki/Electrostatics" TargetMode="External"/><Relationship Id="rId2" Type="http://schemas.openxmlformats.org/officeDocument/2006/relationships/image" Target="../media/image2.png"/><Relationship Id="rId16" Type="http://schemas.openxmlformats.org/officeDocument/2006/relationships/hyperlink" Target="http://en.wikipedia.org/wiki/File:De-carlfriedrichgauss.og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Number_theory" TargetMode="External"/><Relationship Id="rId11" Type="http://schemas.openxmlformats.org/officeDocument/2006/relationships/hyperlink" Target="http://en.wikipedia.org/wiki/Geophysics" TargetMode="External"/><Relationship Id="rId5" Type="http://schemas.openxmlformats.org/officeDocument/2006/relationships/hyperlink" Target="http://en.wikipedia.org/wiki/Physical_scientist" TargetMode="External"/><Relationship Id="rId15" Type="http://schemas.openxmlformats.org/officeDocument/2006/relationships/image" Target="../media/image4.png"/><Relationship Id="rId10" Type="http://schemas.openxmlformats.org/officeDocument/2006/relationships/hyperlink" Target="http://en.wikipedia.org/wiki/Geodesy" TargetMode="External"/><Relationship Id="rId4" Type="http://schemas.openxmlformats.org/officeDocument/2006/relationships/hyperlink" Target="http://en.wikipedia.org/wiki/Mathematician" TargetMode="External"/><Relationship Id="rId9" Type="http://schemas.openxmlformats.org/officeDocument/2006/relationships/hyperlink" Target="http://en.wikipedia.org/wiki/Differential_geometry_and_topology" TargetMode="External"/><Relationship Id="rId14" Type="http://schemas.openxmlformats.org/officeDocument/2006/relationships/hyperlink" Target="http://en.wikipedia.org/wiki/Optic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Section 3: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Gauss’s Law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133600"/>
            <a:ext cx="2281237" cy="2909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147047"/>
            <a:ext cx="3886200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 </a:t>
            </a:r>
            <a:r>
              <a:rPr lang="en-US" dirty="0" smtClean="0">
                <a:solidFill>
                  <a:srgbClr val="FF0000"/>
                </a:solidFill>
              </a:rPr>
              <a:t>II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Gauss’s Law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4648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/>
                  <a:t>The total electric flux through a closed surface is equal to the total electric charge inside the surface, divided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limLoc m:val="undOvr"/>
                          <m:subHide m:val="on"/>
                          <m:supHide m:val="on"/>
                          <m:ctrlPr>
                            <a:rPr lang="en-US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sz="3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𝐸</m:t>
                              </m:r>
                            </m:e>
                          </m:acc>
                        </m:e>
                      </m:nary>
                      <m:r>
                        <a:rPr lang="en-US" sz="36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36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</m:acc>
                      <m:r>
                        <a:rPr lang="en-US" sz="36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𝑡𝑜𝑡</m:t>
                              </m:r>
                              <m: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𝑒𝑛𝑐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4000" dirty="0">
                  <a:solidFill>
                    <a:srgbClr val="0070C0"/>
                  </a:solidFill>
                </a:endParaRPr>
              </a:p>
              <a:p>
                <a:pPr>
                  <a:buNone/>
                </a:pPr>
                <a:endParaRPr lang="en-US" b="1" dirty="0">
                  <a:solidFill>
                    <a:srgbClr val="0070C0"/>
                  </a:solidFill>
                </a:endParaRPr>
              </a:p>
              <a:p>
                <a:pPr>
                  <a:buNone/>
                </a:pPr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4648200" cy="4525963"/>
              </a:xfrm>
              <a:blipFill rotWithShape="0">
                <a:blip r:embed="rId2"/>
                <a:stretch>
                  <a:fillRect l="-2621" t="-1348" r="-36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981200"/>
            <a:ext cx="2971800" cy="2861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Gauss’s Law </a:t>
            </a:r>
            <a:r>
              <a:rPr lang="en-US" dirty="0" smtClean="0">
                <a:solidFill>
                  <a:srgbClr val="FF0000"/>
                </a:solidFill>
              </a:rPr>
              <a:t>Examples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629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39236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Activity: Gauss’s Law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LONE STAR ENGINEERING SOCIETY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Meetings: Thursday 3-4 B 112</a:t>
            </a:r>
          </a:p>
          <a:p>
            <a:r>
              <a:rPr lang="en-US" dirty="0" smtClean="0"/>
              <a:t>If interested, email </a:t>
            </a:r>
            <a:r>
              <a:rPr lang="en-US" dirty="0"/>
              <a:t>lscm.engr@gmail.com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835661"/>
            <a:ext cx="4724400" cy="329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54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FF0000"/>
                </a:solidFill>
              </a:rPr>
              <a:t>Electric Field, Charges and Conductors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7772400" cy="45259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 inside a conductor (why??)</a:t>
                </a:r>
              </a:p>
              <a:p>
                <a:r>
                  <a:rPr lang="en-US" sz="2800" dirty="0"/>
                  <a:t>Use Gauss’ Law to figure out where charge is!</a:t>
                </a: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7772400" cy="4525963"/>
              </a:xfrm>
              <a:blipFill rotWithShape="0">
                <a:blip r:embed="rId2"/>
                <a:stretch>
                  <a:fillRect l="-1412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590" y="3200400"/>
            <a:ext cx="3069620" cy="263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106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Cavities of Conductors</a:t>
            </a:r>
          </a:p>
        </p:txBody>
      </p:sp>
      <p:pic>
        <p:nvPicPr>
          <p:cNvPr id="5122" name="Picture 2" descr="D:\Media\Chapter22\Images\22_Figure28a-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1524000"/>
            <a:ext cx="3886200" cy="43193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t1.gstatic.com/images?q=tbn:ANd9GcQA1fTRlREn0UyfSbOf63sNp_-Od7-5_eBWcaXVSb6ZkHcqJMWZ&amp;t=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914400"/>
            <a:ext cx="6248400" cy="49147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Carl Friedrich Gauss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828800"/>
            <a:ext cx="2890838" cy="3687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62000" y="1489502"/>
            <a:ext cx="41910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Johann Carl Friedrich Gauss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(30 April 1777 – 23 February 1855) was a </a:t>
            </a: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hlinkClick r:id="rId3" tooltip="Germans"/>
              </a:rPr>
              <a:t>German</a:t>
            </a: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hlinkClick r:id="rId4" tooltip="Mathematician"/>
              </a:rPr>
              <a:t>mathematician</a:t>
            </a: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and </a:t>
            </a: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hlinkClick r:id="rId5" tooltip="Physical scientist"/>
              </a:rPr>
              <a:t>physical scientist</a:t>
            </a: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who contributed significantly to many fields, including </a:t>
            </a: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hlinkClick r:id="rId6" tooltip="Number theory"/>
              </a:rPr>
              <a:t>number theory</a:t>
            </a: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, </a:t>
            </a: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hlinkClick r:id="rId7" tooltip="Statistics"/>
              </a:rPr>
              <a:t>statistics</a:t>
            </a: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, </a:t>
            </a: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hlinkClick r:id="rId8" tooltip="Mathematical analysis"/>
              </a:rPr>
              <a:t>analysis</a:t>
            </a: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, </a:t>
            </a: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hlinkClick r:id="rId9" tooltip="Differential geometry and topology"/>
              </a:rPr>
              <a:t>differential geometry</a:t>
            </a: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, </a:t>
            </a: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hlinkClick r:id="rId10" tooltip="Geodesy"/>
              </a:rPr>
              <a:t>geodesy</a:t>
            </a: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, </a:t>
            </a: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hlinkClick r:id="rId11" tooltip="Geophysics"/>
              </a:rPr>
              <a:t>geophysics</a:t>
            </a: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, </a:t>
            </a: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hlinkClick r:id="rId12" tooltip="Electrostatics"/>
              </a:rPr>
              <a:t>electrostatics</a:t>
            </a: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, </a:t>
            </a: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hlinkClick r:id="rId13" tooltip="Astronomy"/>
              </a:rPr>
              <a:t>astronomy</a:t>
            </a: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and </a:t>
            </a: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hlinkClick r:id="rId14" tooltip="Optics"/>
              </a:rPr>
              <a:t>optics</a:t>
            </a: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.</a:t>
            </a:r>
          </a:p>
        </p:txBody>
      </p:sp>
      <p:pic>
        <p:nvPicPr>
          <p:cNvPr id="14338" name="Picture 2" descr="play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-595313"/>
            <a:ext cx="10477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9" name="Picture 3" descr="About this sound">
            <a:hlinkClick r:id="rId16" tooltip="About this sound"/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988" y="-595313"/>
            <a:ext cx="10477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123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Electric Flux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Flux can be thought of as a “flow”</a:t>
            </a:r>
          </a:p>
          <a:p>
            <a:r>
              <a:rPr lang="en-US" dirty="0"/>
              <a:t>Flow of what??? Electric field!!</a:t>
            </a:r>
          </a:p>
        </p:txBody>
      </p:sp>
      <p:pic>
        <p:nvPicPr>
          <p:cNvPr id="4" name="Picture 6" descr="22_00CO-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10"/>
          <a:stretch>
            <a:fillRect/>
          </a:stretch>
        </p:blipFill>
        <p:spPr bwMode="auto">
          <a:xfrm>
            <a:off x="2857500" y="3200400"/>
            <a:ext cx="3429000" cy="238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526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839200" cy="507831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</a:rPr>
              <a:t>Flux as flow</a:t>
            </a:r>
          </a:p>
        </p:txBody>
      </p:sp>
      <p:pic>
        <p:nvPicPr>
          <p:cNvPr id="1026" name="Picture 2" descr="Image result for flux phys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914400"/>
            <a:ext cx="3657600" cy="533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339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Flux and Surface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524000"/>
            <a:ext cx="3657600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943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Calculating Flux: General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5334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4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44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Φ</m:t>
                          </m:r>
                        </m:e>
                        <m:sub>
                          <m:r>
                            <a:rPr lang="en-US" sz="4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𝐸</m:t>
                          </m:r>
                        </m:sub>
                      </m:sSub>
                      <m:r>
                        <a:rPr lang="en-US" sz="4400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≡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4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sz="4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𝐸</m:t>
                              </m:r>
                            </m:e>
                          </m:acc>
                        </m:e>
                      </m:nary>
                      <m:r>
                        <a:rPr lang="en-US" sz="4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4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en-US" sz="4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4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lang="en-US" sz="4400" dirty="0">
                  <a:solidFill>
                    <a:srgbClr val="FF0000"/>
                  </a:solidFill>
                </a:endParaRPr>
              </a:p>
              <a:p>
                <a:endParaRPr lang="en-US" dirty="0"/>
              </a:p>
              <a:p>
                <a:pP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5334000" cy="45259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438400"/>
            <a:ext cx="2349500" cy="2371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Calculating Electric Flux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4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Φ</m:t>
                          </m:r>
                        </m:e>
                        <m:sub>
                          <m:r>
                            <a:rPr lang="en-US" sz="4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𝐸</m:t>
                          </m:r>
                        </m:sub>
                      </m:sSub>
                      <m:r>
                        <a:rPr lang="en-US" sz="4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𝐸</m:t>
                          </m:r>
                        </m:e>
                      </m:acc>
                      <m:r>
                        <a:rPr lang="en-US" sz="48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sz="4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</m:acc>
                      <m:r>
                        <a:rPr lang="en-US" sz="4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r>
                        <a:rPr lang="en-US" sz="4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𝐸𝐴</m:t>
                      </m:r>
                      <m:func>
                        <m:funcPr>
                          <m:ctrlP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8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𝜙</m:t>
                          </m:r>
                        </m:e>
                      </m:func>
                    </m:oMath>
                  </m:oMathPara>
                </a14:m>
                <a:endParaRPr lang="en-US" sz="4000" b="1" dirty="0">
                  <a:solidFill>
                    <a:srgbClr val="FF0000"/>
                  </a:solidFill>
                </a:endParaRPr>
              </a:p>
              <a:p>
                <a:endParaRPr lang="en-US" sz="4000" dirty="0" smtClean="0"/>
              </a:p>
              <a:p>
                <a:r>
                  <a:rPr lang="en-US" sz="4000" dirty="0" smtClean="0"/>
                  <a:t>Necessary Conditions</a:t>
                </a:r>
                <a:r>
                  <a:rPr lang="en-US" sz="4000" dirty="0"/>
                  <a:t>:</a:t>
                </a:r>
              </a:p>
              <a:p>
                <a:pPr lvl="1"/>
                <a:r>
                  <a:rPr lang="en-US" sz="3600" dirty="0"/>
                  <a:t>Uniform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sz="3600" dirty="0"/>
                  <a:t> </a:t>
                </a:r>
                <a:r>
                  <a:rPr lang="en-US" sz="3600" dirty="0" smtClean="0"/>
                  <a:t>field on surface</a:t>
                </a:r>
                <a:endParaRPr lang="en-US" sz="36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3600" dirty="0" smtClean="0"/>
                  <a:t> is constant</a:t>
                </a:r>
                <a:endParaRPr lang="en-US" sz="3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 </a:t>
            </a:r>
            <a:r>
              <a:rPr lang="en-US" dirty="0" smtClean="0">
                <a:solidFill>
                  <a:srgbClr val="FF0000"/>
                </a:solidFill>
              </a:rPr>
              <a:t>Problem I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Electric Flux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800" b="1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C6eActiveLectureQuestions">
  <a:themeElements>
    <a:clrScheme name="C6eActiveLectureQuestions 14">
      <a:dk1>
        <a:srgbClr val="000000"/>
      </a:dk1>
      <a:lt1>
        <a:srgbClr val="FFFFFF"/>
      </a:lt1>
      <a:dk2>
        <a:srgbClr val="333399"/>
      </a:dk2>
      <a:lt2>
        <a:srgbClr val="000000"/>
      </a:lt2>
      <a:accent1>
        <a:srgbClr val="B7DAB8"/>
      </a:accent1>
      <a:accent2>
        <a:srgbClr val="005472"/>
      </a:accent2>
      <a:accent3>
        <a:srgbClr val="FFFFFF"/>
      </a:accent3>
      <a:accent4>
        <a:srgbClr val="000000"/>
      </a:accent4>
      <a:accent5>
        <a:srgbClr val="D8EAD8"/>
      </a:accent5>
      <a:accent6>
        <a:srgbClr val="004B67"/>
      </a:accent6>
      <a:hlink>
        <a:srgbClr val="009999"/>
      </a:hlink>
      <a:folHlink>
        <a:srgbClr val="99CC00"/>
      </a:folHlink>
    </a:clrScheme>
    <a:fontScheme name="C6eActiveLectureQuestio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349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349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6eActiveLectureQuestion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13">
        <a:dk1>
          <a:srgbClr val="000000"/>
        </a:dk1>
        <a:lt1>
          <a:srgbClr val="FFFFFF"/>
        </a:lt1>
        <a:dk2>
          <a:srgbClr val="005472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14">
        <a:dk1>
          <a:srgbClr val="000000"/>
        </a:dk1>
        <a:lt1>
          <a:srgbClr val="FFFFFF"/>
        </a:lt1>
        <a:dk2>
          <a:srgbClr val="333399"/>
        </a:dk2>
        <a:lt2>
          <a:srgbClr val="000000"/>
        </a:lt2>
        <a:accent1>
          <a:srgbClr val="B7DAB8"/>
        </a:accent1>
        <a:accent2>
          <a:srgbClr val="005472"/>
        </a:accent2>
        <a:accent3>
          <a:srgbClr val="FFFFFF"/>
        </a:accent3>
        <a:accent4>
          <a:srgbClr val="000000"/>
        </a:accent4>
        <a:accent5>
          <a:srgbClr val="D8EAD8"/>
        </a:accent5>
        <a:accent6>
          <a:srgbClr val="004B67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1626</TotalTime>
  <Words>130</Words>
  <Application>Microsoft Office PowerPoint</Application>
  <PresentationFormat>On-screen Show (4:3)</PresentationFormat>
  <Paragraphs>33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 Math</vt:lpstr>
      <vt:lpstr>Times New Roman</vt:lpstr>
      <vt:lpstr>1_Office Theme</vt:lpstr>
      <vt:lpstr>1_C6eActiveLectureQuestions</vt:lpstr>
      <vt:lpstr>Section 3: Gauss’s Law</vt:lpstr>
      <vt:lpstr>Carl Friedrich Gauss</vt:lpstr>
      <vt:lpstr>Electric Flux</vt:lpstr>
      <vt:lpstr>Flux as flow</vt:lpstr>
      <vt:lpstr>Flux and Surface</vt:lpstr>
      <vt:lpstr>Calculating Flux: General Case</vt:lpstr>
      <vt:lpstr>Calculating Electric Flux</vt:lpstr>
      <vt:lpstr>Example Problem I</vt:lpstr>
      <vt:lpstr>Activity: Electric Flux</vt:lpstr>
      <vt:lpstr>Example II</vt:lpstr>
      <vt:lpstr>Gauss’s Law</vt:lpstr>
      <vt:lpstr>Gauss’s Law Examples</vt:lpstr>
      <vt:lpstr>Activity: Gauss’s Law</vt:lpstr>
      <vt:lpstr>LONE STAR ENGINEERING SOCIETY</vt:lpstr>
      <vt:lpstr>Electric Field, Charges and Conductors</vt:lpstr>
      <vt:lpstr>Cavities of Conductors</vt:lpstr>
      <vt:lpstr>PowerPoint Presentation</vt:lpstr>
    </vt:vector>
  </TitlesOfParts>
  <Company>Lone Star College System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Stancato, David</dc:creator>
  <cp:lastModifiedBy>DSTANCATO</cp:lastModifiedBy>
  <cp:revision>141</cp:revision>
  <dcterms:created xsi:type="dcterms:W3CDTF">2011-08-26T22:00:09Z</dcterms:created>
  <dcterms:modified xsi:type="dcterms:W3CDTF">2019-01-29T19:32:20Z</dcterms:modified>
</cp:coreProperties>
</file>