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93" r:id="rId2"/>
    <p:sldId id="334" r:id="rId3"/>
    <p:sldId id="335" r:id="rId4"/>
    <p:sldId id="295" r:id="rId5"/>
    <p:sldId id="337" r:id="rId6"/>
    <p:sldId id="339" r:id="rId7"/>
    <p:sldId id="323" r:id="rId8"/>
    <p:sldId id="327" r:id="rId9"/>
    <p:sldId id="338" r:id="rId10"/>
    <p:sldId id="340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C652C8-57AB-4853-968B-FEB380C89D65}" type="datetimeFigureOut">
              <a:rPr lang="en-US" smtClean="0"/>
              <a:pPr/>
              <a:t>9/10/2018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712E8C-F920-4B4D-B4B5-DA897232AA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202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ADECDE-8AA6-4926-8CF7-26B31AE693F5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22E64D-87C6-499B-9EE7-64A0AFB15E4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3824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734F06-47A8-4505-8D2B-A4AD8699714A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B53A32-542D-4178-8501-C59D83D96ED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749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EABB7F-CC1E-4123-9D7D-DCF6E281F58F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8D7C8A-489D-4068-AD00-5DEC8584202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3883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5CAE41-0274-43E6-8C6F-75D1DEE5F43E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A95647-8D1B-4644-ACD2-954767491511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466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C7ADBB-C684-40CA-B232-7BA15BC52663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450BEE-DAAD-403C-B6FA-E714DDB841E8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45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19486D-1950-4692-B4E9-5C4AA7711800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887AD5-B49B-4C5C-84EC-822E5A3926B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7875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7D2270-1627-43E0-94B8-5C09FAB0F92F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2E5643-8044-4B0C-ADD1-D580AF0B46FC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336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D1437B-46E7-4B69-A30A-46583C7E1BEE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E09262-1EDA-4E3B-A418-B9CA57658DA4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943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521E02-8D71-438D-B2DE-99348BE9A407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5E86E-4653-47B7-926A-C3C3D78ABA8D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15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8BB863-FE13-4061-8E03-25870581C56A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A91EDB-3823-4659-AE15-D021982D982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607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D34A74-8BE0-4230-9C18-6C2C70FF5541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5819C1-F96D-4930-B038-10D16E516A6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569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1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1540968-B38F-4D43-B638-3AF7FB66F291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0934CE1-51C7-4BE6-BA46-F9EE0DB0C52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259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81000"/>
            <a:ext cx="7772400" cy="22098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Section 4 –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Electric Potential </a:t>
            </a:r>
            <a:r>
              <a:rPr lang="en-US" dirty="0" smtClean="0">
                <a:solidFill>
                  <a:srgbClr val="FF0000"/>
                </a:solidFill>
              </a:rPr>
              <a:t>Energy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481" y="2438400"/>
            <a:ext cx="5405438" cy="30324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Point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63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Work, Potential Energy and Force: A Quick Review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𝑊</m:t>
                      </m:r>
                      <m:r>
                        <a:rPr lang="en-US" sz="3600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≡</m:t>
                      </m:r>
                      <m:nary>
                        <m:naryPr>
                          <m:ctrlPr>
                            <a:rPr lang="en-US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36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36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sup>
                        <m:e>
                          <m:acc>
                            <m:accPr>
                              <m:chr m:val="⃗"/>
                              <m:ctrlPr>
                                <a:rPr lang="en-US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</m:acc>
                          <m:r>
                            <a:rPr lang="en-US" sz="36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·</m:t>
                          </m:r>
                          <m:r>
                            <a:rPr lang="en-US" sz="36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𝑟</m:t>
                              </m:r>
                            </m:e>
                          </m:acc>
                        </m:e>
                      </m:nary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3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en-US" sz="3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≡−</m:t>
                    </m:r>
                    <m:r>
                      <a:rPr lang="en-US" sz="3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3600" dirty="0">
                    <a:solidFill>
                      <a:srgbClr val="FF0000"/>
                    </a:solidFill>
                  </a:rPr>
                  <a:t>	</a:t>
                </a:r>
              </a:p>
              <a:p>
                <a:pPr marL="0" indent="0">
                  <a:buNone/>
                </a:pPr>
                <a:endParaRPr lang="en-US" sz="36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r>
                      <a:rPr lang="en-US" sz="3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𝑑𝑈</m:t>
                        </m:r>
                      </m:num>
                      <m:den>
                        <m:r>
                          <a:rPr lang="en-US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𝑑𝑟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</m:oMath>
                </a14:m>
                <a:r>
                  <a:rPr lang="en-US" sz="3600" dirty="0">
                    <a:solidFill>
                      <a:srgbClr val="FF0000"/>
                    </a:solidFill>
                  </a:rPr>
                  <a:t>  </a:t>
                </a:r>
                <a:r>
                  <a:rPr lang="en-US" sz="2800" dirty="0">
                    <a:solidFill>
                      <a:srgbClr val="FF0000"/>
                    </a:solidFill>
                  </a:rPr>
                  <a:t>(in 1D)	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				</a:t>
                </a:r>
                <a:endParaRPr lang="en-US" sz="3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3566" y="2590800"/>
            <a:ext cx="4770819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11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FF0000"/>
                </a:solidFill>
              </a:rPr>
              <a:t>Work and Potential Energy: Uniform Field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850982851"/>
                  </p:ext>
                </p:extLst>
              </p:nvPr>
            </p:nvGraphicFramePr>
            <p:xfrm>
              <a:off x="997132" y="1219200"/>
              <a:ext cx="7149736" cy="1981200"/>
            </p:xfrm>
            <a:graphic>
              <a:graphicData uri="http://schemas.openxmlformats.org/drawingml/2006/table">
                <a:tbl>
                  <a:tblPr firstRow="1" bandRow="1">
                    <a:tableStyleId>{3C2FFA5D-87B4-456A-9821-1D502468CF0F}</a:tableStyleId>
                  </a:tblPr>
                  <a:tblGrid>
                    <a:gridCol w="188673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68115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58184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5303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Type of Force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Gravitational Force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Electric</a:t>
                          </a:r>
                          <a:r>
                            <a:rPr lang="en-US" baseline="0" dirty="0"/>
                            <a:t> Force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36429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Force</a:t>
                          </a:r>
                          <a:r>
                            <a:rPr lang="en-US" baseline="0" dirty="0"/>
                            <a:t> Law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000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sub>
                                </m:sSub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000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sub>
                                </m:sSub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00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Work Done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2000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sub>
                                </m:sSub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2000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sub>
                                </m:sSub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00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Potential Energy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smtClean="0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n-US" sz="2000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sub>
                                </m:sSub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𝑔𝑦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smtClean="0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n-US" sz="2000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sub>
                                </m:sSub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00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𝐸𝑦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850982851"/>
                  </p:ext>
                </p:extLst>
              </p:nvPr>
            </p:nvGraphicFramePr>
            <p:xfrm>
              <a:off x="997132" y="1219200"/>
              <a:ext cx="7149736" cy="1981200"/>
            </p:xfrm>
            <a:graphic>
              <a:graphicData uri="http://schemas.openxmlformats.org/drawingml/2006/table">
                <a:tbl>
                  <a:tblPr firstRow="1" bandRow="1">
                    <a:tableStyleId>{3C2FFA5D-87B4-456A-9821-1D502468CF0F}</a:tableStyleId>
                  </a:tblPr>
                  <a:tblGrid>
                    <a:gridCol w="1886736"/>
                    <a:gridCol w="2681151"/>
                    <a:gridCol w="2581849"/>
                  </a:tblGrid>
                  <a:tr h="5303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Type of Force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Gravitational Force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Electric</a:t>
                          </a:r>
                          <a:r>
                            <a:rPr lang="en-US" baseline="0" dirty="0" smtClean="0"/>
                            <a:t> Force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3642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Force</a:t>
                          </a:r>
                          <a:r>
                            <a:rPr lang="en-US" baseline="0" dirty="0" smtClean="0"/>
                            <a:t> Law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72045" t="-104545" r="-98409" b="-184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78538" t="-104545" r="-2123" b="-184091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Work Done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72045" t="-240000" r="-98409" b="-11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78538" t="-240000" r="-2123" b="-116000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Potential Energy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72045" t="-340000" r="-98409" b="-1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78538" t="-340000" r="-2123" b="-16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3352800"/>
            <a:ext cx="2597121" cy="289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08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81000"/>
            <a:ext cx="5334000" cy="5935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508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000" dirty="0">
                <a:solidFill>
                  <a:srgbClr val="FF0000"/>
                </a:solidFill>
              </a:rPr>
              <a:t>Analogies between Gravity and the Electric Force: Uniform Field</a:t>
            </a:r>
          </a:p>
        </p:txBody>
      </p:sp>
    </p:spTree>
    <p:extLst>
      <p:ext uri="{BB962C8B-B14F-4D97-AF65-F5344CB8AC3E}">
        <p14:creationId xmlns:p14="http://schemas.microsoft.com/office/powerpoint/2010/main" val="150396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Uniform Field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763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Work and Potential Energy: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Two-Point Sources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Content Placeholder 5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018866176"/>
                  </p:ext>
                </p:extLst>
              </p:nvPr>
            </p:nvGraphicFramePr>
            <p:xfrm>
              <a:off x="685800" y="1905000"/>
              <a:ext cx="7848600" cy="3692017"/>
            </p:xfrm>
            <a:graphic>
              <a:graphicData uri="http://schemas.openxmlformats.org/drawingml/2006/table">
                <a:tbl>
                  <a:tblPr firstRow="1" bandRow="1">
                    <a:tableStyleId>{3C2FFA5D-87B4-456A-9821-1D502468CF0F}</a:tableStyleId>
                  </a:tblPr>
                  <a:tblGrid>
                    <a:gridCol w="156972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29641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98246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1444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Type of Force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Gravitational Force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Electric</a:t>
                          </a:r>
                          <a:r>
                            <a:rPr lang="en-US" baseline="0" dirty="0"/>
                            <a:t> Force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0820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Force</a:t>
                          </a:r>
                          <a:r>
                            <a:rPr lang="en-US" baseline="0" dirty="0"/>
                            <a:t> Law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smtClean="0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sub>
                                </m:sSub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f>
                                  <m:f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  <m:sSub>
                                      <m:sSubPr>
                                        <m:ctrlPr>
                                          <a:rPr lang="en-US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sz="2400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p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acc>
                                  <m:accPr>
                                    <m:chr m:val="̂"/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smtClean="0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sub>
                                </m:sSub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𝜖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den>
                                </m:f>
                                <m:f>
                                  <m:f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sz="2400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p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acc>
                                  <m:accPr>
                                    <m:chr m:val="̂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400" dirty="0"/>
                        </a:p>
                        <a:p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Work Done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sub>
                                </m:sSub>
                                <m: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sub>
                                </m:sSub>
                                <m: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𝜖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den>
                                </m:f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2400" dirty="0"/>
                        </a:p>
                        <a:p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Potential Energy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400" dirty="0"/>
                                      <m:t> 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𝜖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den>
                                </m:f>
                                <m:f>
                                  <m:f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400" dirty="0"/>
                                      <m:t> 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Content Placeholder 5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018866176"/>
                  </p:ext>
                </p:extLst>
              </p:nvPr>
            </p:nvGraphicFramePr>
            <p:xfrm>
              <a:off x="685800" y="1905000"/>
              <a:ext cx="7848600" cy="3692017"/>
            </p:xfrm>
            <a:graphic>
              <a:graphicData uri="http://schemas.openxmlformats.org/drawingml/2006/table">
                <a:tbl>
                  <a:tblPr firstRow="1" bandRow="1">
                    <a:tableStyleId>{3C2FFA5D-87B4-456A-9821-1D502468CF0F}</a:tableStyleId>
                  </a:tblPr>
                  <a:tblGrid>
                    <a:gridCol w="1569720"/>
                    <a:gridCol w="3296412"/>
                    <a:gridCol w="2982468"/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Type of Force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Gravitational Force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Electric</a:t>
                          </a:r>
                          <a:r>
                            <a:rPr lang="en-US" baseline="0" dirty="0" smtClean="0"/>
                            <a:t> Force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120650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Force</a:t>
                          </a:r>
                          <a:r>
                            <a:rPr lang="en-US" baseline="0" dirty="0" smtClean="0"/>
                            <a:t> Law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8983" t="-32828" r="-92237" b="-18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64826" t="-32828" r="-2045" b="-181818"/>
                          </a:stretch>
                        </a:blipFill>
                      </a:tcPr>
                    </a:tc>
                  </a:tr>
                  <a:tr h="1279017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Work Done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8983" t="-124645" r="-92237" b="-706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64826" t="-124645" r="-2045" b="-70616"/>
                          </a:stretch>
                        </a:blipFill>
                      </a:tcPr>
                    </a:tc>
                  </a:tr>
                  <a:tr h="8407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Potential Energy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8983" t="-343478" r="-92237" b="-79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64826" t="-343478" r="-2045" b="-797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52714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Force and Potential Energy: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Energy Diagrams</a:t>
            </a:r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95400"/>
            <a:ext cx="221433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 bwMode="auto">
              <a:xfrm>
                <a:off x="3886200" y="2286000"/>
                <a:ext cx="4800600" cy="2209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en-US" sz="48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𝑒𝑙𝑒𝑐</m:t>
                          </m:r>
                        </m:sub>
                      </m:sSub>
                      <m:r>
                        <a:rPr lang="en-US" sz="480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4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8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48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4</m:t>
                          </m:r>
                          <m:r>
                            <a:rPr lang="en-US" sz="480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sz="4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480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480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sz="4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8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𝑞</m:t>
                          </m:r>
                          <m:sSub>
                            <m:sSubPr>
                              <m:ctrlPr>
                                <a:rPr lang="en-US" sz="4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48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sz="48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Font typeface="Arial" pitchFamily="34" charset="0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86200" y="2286000"/>
                <a:ext cx="4800600" cy="220980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080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000" dirty="0">
                <a:solidFill>
                  <a:srgbClr val="FF0000"/>
                </a:solidFill>
              </a:rPr>
              <a:t>Analogies between Gravity and the Electric Force: Point Charges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450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2225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800" b="1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2143</TotalTime>
  <Words>88</Words>
  <Application>Microsoft Office PowerPoint</Application>
  <PresentationFormat>On-screen Show (4:3)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Cambria Math</vt:lpstr>
      <vt:lpstr>1_Office Theme</vt:lpstr>
      <vt:lpstr>Section 4 –  Electric Potential Energy</vt:lpstr>
      <vt:lpstr>Work, Potential Energy and Force: A Quick Review</vt:lpstr>
      <vt:lpstr>Work and Potential Energy: Uniform Field</vt:lpstr>
      <vt:lpstr>PowerPoint Presentation</vt:lpstr>
      <vt:lpstr>Activity</vt:lpstr>
      <vt:lpstr>Example: Uniform Field</vt:lpstr>
      <vt:lpstr>Work and Potential Energy:  Two-Point Sources</vt:lpstr>
      <vt:lpstr>Force and Potential Energy:  Energy Diagrams</vt:lpstr>
      <vt:lpstr>Activity</vt:lpstr>
      <vt:lpstr>Example: Point Sources</vt:lpstr>
    </vt:vector>
  </TitlesOfParts>
  <Company>Lone Star College System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Stancato, David</dc:creator>
  <cp:lastModifiedBy>Stancato, David A</cp:lastModifiedBy>
  <cp:revision>176</cp:revision>
  <dcterms:created xsi:type="dcterms:W3CDTF">2011-08-26T22:00:09Z</dcterms:created>
  <dcterms:modified xsi:type="dcterms:W3CDTF">2018-09-10T16:31:30Z</dcterms:modified>
</cp:coreProperties>
</file>