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93" r:id="rId2"/>
    <p:sldId id="301" r:id="rId3"/>
    <p:sldId id="328" r:id="rId4"/>
    <p:sldId id="339" r:id="rId5"/>
    <p:sldId id="307" r:id="rId6"/>
    <p:sldId id="340" r:id="rId7"/>
    <p:sldId id="303" r:id="rId8"/>
    <p:sldId id="337" r:id="rId9"/>
    <p:sldId id="305" r:id="rId10"/>
    <p:sldId id="311" r:id="rId11"/>
    <p:sldId id="312" r:id="rId12"/>
    <p:sldId id="338" r:id="rId13"/>
    <p:sldId id="313" r:id="rId14"/>
    <p:sldId id="330" r:id="rId15"/>
    <p:sldId id="331" r:id="rId16"/>
    <p:sldId id="317" r:id="rId17"/>
    <p:sldId id="318" r:id="rId18"/>
    <p:sldId id="33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652C8-57AB-4853-968B-FEB380C89D65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12E8C-F920-4B4D-B4B5-DA897232A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0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DECDE-8AA6-4926-8CF7-26B31AE693F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2E64D-87C6-499B-9EE7-64A0AFB15E4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2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34F06-47A8-4505-8D2B-A4AD869971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53A32-542D-4178-8501-C59D83D96ED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4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ABB7F-CC1E-4123-9D7D-DCF6E281F58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D7C8A-489D-4068-AD00-5DEC8584202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8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CAE41-0274-43E6-8C6F-75D1DEE5F43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95647-8D1B-4644-ACD2-9547674915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6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7ADBB-C684-40CA-B232-7BA15BC5266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50BEE-DAAD-403C-B6FA-E714DDB841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9486D-1950-4692-B4E9-5C4AA771180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87AD5-B49B-4C5C-84EC-822E5A3926B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7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D2270-1627-43E0-94B8-5C09FAB0F92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E5643-8044-4B0C-ADD1-D580AF0B46F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33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437B-46E7-4B69-A30A-46583C7E1BE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09262-1EDA-4E3B-A418-B9CA57658DA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4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21E02-8D71-438D-B2DE-99348BE9A40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5E86E-4653-47B7-926A-C3C3D78ABA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5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BB863-FE13-4061-8E03-25870581C56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91EDB-3823-4659-AE15-D021982D982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34A74-8BE0-4230-9C18-6C2C70FF554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819C1-F96D-4930-B038-10D16E516A6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56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540968-B38F-4D43-B638-3AF7FB66F2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934CE1-51C7-4BE6-BA46-F9EE0DB0C52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25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2209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Section </a:t>
            </a:r>
            <a:r>
              <a:rPr lang="en-US" dirty="0" smtClean="0">
                <a:solidFill>
                  <a:srgbClr val="FF0000"/>
                </a:solidFill>
              </a:rPr>
              <a:t>5: 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Electric </a:t>
            </a:r>
            <a:r>
              <a:rPr lang="en-US" dirty="0">
                <a:solidFill>
                  <a:srgbClr val="FF0000"/>
                </a:solidFill>
              </a:rPr>
              <a:t>Potential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2743200"/>
            <a:ext cx="401002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Parallel Plates and Electric Potential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Electric Field from Potential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Potential is a scalar, often easier to find!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is radial, we can use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Electric Field from Electric Potential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68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28495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Activity: Relations in Electrostatics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Equipotential Surfaces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Surfaces along which potential is equal!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85" y="2590800"/>
            <a:ext cx="85471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981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Potential and Conductors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Conductors are always </a:t>
            </a:r>
            <a:r>
              <a:rPr lang="en-US" dirty="0" err="1"/>
              <a:t>equipotentials</a:t>
            </a:r>
            <a:r>
              <a:rPr lang="en-US" dirty="0"/>
              <a:t>. Why??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90800"/>
            <a:ext cx="249614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5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Equipotential Lines for Parallel Plates</a:t>
            </a:r>
          </a:p>
        </p:txBody>
      </p:sp>
      <p:pic>
        <p:nvPicPr>
          <p:cNvPr id="14340" name="Picture 4" descr="http://hyperphysics.phy-astr.gsu.edu/hbase/electric/imgele/equiv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627" y="2057400"/>
            <a:ext cx="520474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Activity: Electron Accelerator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734" y="2122622"/>
            <a:ext cx="5212532" cy="348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Labs: Electric Potential I and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FF0000"/>
                </a:solidFill>
              </a:rPr>
              <a:t>Questions</a:t>
            </a:r>
            <a:endParaRPr lang="en-US" sz="5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 bwMode="auto">
              <a:xfrm>
                <a:off x="457200" y="2133600"/>
                <a:ext cx="2895600" cy="2514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≡</m:t>
                      </m:r>
                      <m:f>
                        <m:fPr>
                          <m:ctrlPr>
                            <a:rPr lang="en-US" sz="4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4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sz="4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4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400" dirty="0"/>
              </a:p>
              <a:p>
                <a:pPr marL="0" indent="0">
                  <a:buFont typeface="Arial" pitchFamily="34" charset="0"/>
                  <a:buNone/>
                </a:pPr>
                <a:endParaRPr lang="en-US" sz="4400" dirty="0"/>
              </a:p>
              <a:p>
                <a:pPr marL="0" indent="0">
                  <a:buFont typeface="Arial" pitchFamily="34" charset="0"/>
                  <a:buNone/>
                </a:pPr>
                <a:endParaRPr lang="en-US" sz="4400" dirty="0"/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133600"/>
                <a:ext cx="2895600" cy="25146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657600" y="1600200"/>
            <a:ext cx="441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How many objects does it take to have an electric force?</a:t>
            </a:r>
          </a:p>
          <a:p>
            <a:pPr marL="514350" indent="-514350">
              <a:buFont typeface="+mj-lt"/>
              <a:buAutoNum type="alphaUcPeriod"/>
            </a:pP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How many objects does it take to create an electric field??</a:t>
            </a:r>
          </a:p>
        </p:txBody>
      </p:sp>
    </p:spTree>
    <p:extLst>
      <p:ext uri="{BB962C8B-B14F-4D97-AF65-F5344CB8AC3E}">
        <p14:creationId xmlns:p14="http://schemas.microsoft.com/office/powerpoint/2010/main" val="180958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FF0000"/>
                </a:solidFill>
              </a:rPr>
              <a:t>Questions</a:t>
            </a:r>
            <a:endParaRPr lang="en-US" sz="5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438400"/>
                <a:ext cx="2057400" cy="190499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sz="4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≡</m:t>
                      </m:r>
                      <m:f>
                        <m:f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</m:num>
                        <m:den>
                          <m:sSub>
                            <m:sSubPr>
                              <m:ctrlP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438400"/>
                <a:ext cx="2057400" cy="19049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648200" y="1676400"/>
            <a:ext cx="350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How many objects does it take to have electric potential energy?</a:t>
            </a:r>
          </a:p>
          <a:p>
            <a:pPr marL="514350" indent="-514350">
              <a:buFont typeface="+mj-lt"/>
              <a:buAutoNum type="alphaUcPeriod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How many objects does it take to create an electric potential field?</a:t>
            </a:r>
          </a:p>
        </p:txBody>
      </p:sp>
    </p:spTree>
    <p:extLst>
      <p:ext uri="{BB962C8B-B14F-4D97-AF65-F5344CB8AC3E}">
        <p14:creationId xmlns:p14="http://schemas.microsoft.com/office/powerpoint/2010/main" val="89488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Electric Potential Units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3577" y="1285403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00B050"/>
                </a:solidFill>
              </a:rPr>
              <a:t>SI Unit: Volt (V) = 1 J/C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359" y="2276004"/>
            <a:ext cx="2870036" cy="353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8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Electric </a:t>
            </a:r>
            <a:r>
              <a:rPr lang="en-US" dirty="0" smtClean="0">
                <a:solidFill>
                  <a:srgbClr val="FF0000"/>
                </a:solidFill>
              </a:rPr>
              <a:t>Potential Difference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5181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𝑎𝑏</m:t>
                          </m:r>
                        </m:sub>
                      </m:sSub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  <a:p>
                <a:pPr marL="0" indent="0">
                  <a:buNone/>
                </a:pPr>
                <a:endParaRPr lang="en-US" sz="2400" i="1" dirty="0"/>
              </a:p>
              <a:p>
                <a:r>
                  <a:rPr lang="en-US" sz="2400" dirty="0"/>
                  <a:t>Potential difference is often called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voltage</a:t>
                </a:r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5181600" cy="4525963"/>
              </a:xfrm>
              <a:blipFill>
                <a:blip r:embed="rId2"/>
                <a:stretch>
                  <a:fillRect l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417638"/>
            <a:ext cx="2328863" cy="483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84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Electron Volts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 bwMode="auto">
              <a:xfrm>
                <a:off x="483577" y="1285403"/>
                <a:ext cx="8229600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1 </a:t>
                </a:r>
                <a:r>
                  <a:rPr lang="en-US" dirty="0" smtClean="0"/>
                  <a:t>electron volt (eV)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=1.602×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577" y="1285403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1704" t="-16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759" y="2146150"/>
            <a:ext cx="4402481" cy="29367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004" y="5257800"/>
            <a:ext cx="7120745" cy="9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8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Electric Potential: Superposition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Point charge: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𝑝𝑡</m:t>
                        </m:r>
                      </m:sub>
                    </m:sSub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𝑝𝑡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𝑞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dirty="0"/>
                  <a:t>Continuous Distribution of charge: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𝑑𝑞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5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Electric Potential and Work – Point Charges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27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Potential From Electric 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i="1" smtClean="0">
                              <a:latin typeface="Cambria Math"/>
                            </a:rPr>
                            <m:t>·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600200" y="3429000"/>
            <a:ext cx="617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we know the electric field, we can find the potential difference!</a:t>
            </a:r>
          </a:p>
        </p:txBody>
      </p:sp>
    </p:spTree>
    <p:extLst>
      <p:ext uri="{BB962C8B-B14F-4D97-AF65-F5344CB8AC3E}">
        <p14:creationId xmlns:p14="http://schemas.microsoft.com/office/powerpoint/2010/main" val="257845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187</Words>
  <Application>Microsoft Office PowerPoint</Application>
  <PresentationFormat>On-screen Show (4:3)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1_Office Theme</vt:lpstr>
      <vt:lpstr>Section 5:  Electric Potential</vt:lpstr>
      <vt:lpstr>Questions</vt:lpstr>
      <vt:lpstr>Questions</vt:lpstr>
      <vt:lpstr>Electric Potential Units</vt:lpstr>
      <vt:lpstr>Electric Potential Difference</vt:lpstr>
      <vt:lpstr>Electron Volts</vt:lpstr>
      <vt:lpstr>Electric Potential: Superposition</vt:lpstr>
      <vt:lpstr>Example: Electric Potential and Work – Point Charges</vt:lpstr>
      <vt:lpstr>Potential From Electric Field</vt:lpstr>
      <vt:lpstr>Example: Parallel Plates and Electric Potential</vt:lpstr>
      <vt:lpstr>Electric Field from Potential</vt:lpstr>
      <vt:lpstr>Example: Electric Field from Electric Potential</vt:lpstr>
      <vt:lpstr>Activity: Relations in Electrostatics</vt:lpstr>
      <vt:lpstr>Equipotential Surfaces</vt:lpstr>
      <vt:lpstr>Potential and Conductors</vt:lpstr>
      <vt:lpstr>Equipotential Lines for Parallel Plates</vt:lpstr>
      <vt:lpstr>Activity: Electron Accelerator</vt:lpstr>
      <vt:lpstr>Labs: Electric Potential I and II</vt:lpstr>
    </vt:vector>
  </TitlesOfParts>
  <Company>Lone Star College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Stancato, David</dc:creator>
  <cp:lastModifiedBy>Stancato, David A</cp:lastModifiedBy>
  <cp:revision>179</cp:revision>
  <dcterms:created xsi:type="dcterms:W3CDTF">2011-08-26T22:00:09Z</dcterms:created>
  <dcterms:modified xsi:type="dcterms:W3CDTF">2019-01-18T22:17:25Z</dcterms:modified>
</cp:coreProperties>
</file>