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</p:sldMasterIdLst>
  <p:notesMasterIdLst>
    <p:notesMasterId r:id="rId28"/>
  </p:notesMasterIdLst>
  <p:sldIdLst>
    <p:sldId id="293" r:id="rId4"/>
    <p:sldId id="317" r:id="rId5"/>
    <p:sldId id="318" r:id="rId6"/>
    <p:sldId id="297" r:id="rId7"/>
    <p:sldId id="298" r:id="rId8"/>
    <p:sldId id="320" r:id="rId9"/>
    <p:sldId id="321" r:id="rId10"/>
    <p:sldId id="299" r:id="rId11"/>
    <p:sldId id="300" r:id="rId12"/>
    <p:sldId id="319" r:id="rId13"/>
    <p:sldId id="302" r:id="rId14"/>
    <p:sldId id="306" r:id="rId15"/>
    <p:sldId id="305" r:id="rId16"/>
    <p:sldId id="324" r:id="rId17"/>
    <p:sldId id="314" r:id="rId18"/>
    <p:sldId id="307" r:id="rId19"/>
    <p:sldId id="322" r:id="rId20"/>
    <p:sldId id="325" r:id="rId21"/>
    <p:sldId id="326" r:id="rId22"/>
    <p:sldId id="327" r:id="rId23"/>
    <p:sldId id="331" r:id="rId24"/>
    <p:sldId id="329" r:id="rId25"/>
    <p:sldId id="330" r:id="rId26"/>
    <p:sldId id="33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652C8-57AB-4853-968B-FEB380C89D65}" type="datetimeFigureOut">
              <a:rPr lang="en-US" smtClean="0"/>
              <a:pPr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12E8C-F920-4B4D-B4B5-DA897232A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DECDE-8AA6-4926-8CF7-26B31AE693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2E64D-87C6-499B-9EE7-64A0AFB15E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34F06-47A8-4505-8D2B-A4AD869971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53A32-542D-4178-8501-C59D83D96ED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ABB7F-CC1E-4123-9D7D-DCF6E281F58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D7C8A-489D-4068-AD00-5DEC858420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83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4676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</p:spPr>
        <p:txBody>
          <a:bodyPr anchor="ctr"/>
          <a:lstStyle>
            <a:lvl1pPr marL="0" indent="0"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D33325"/>
                </a:solidFill>
              </a:rPr>
              <a:t>PowerPoint</a:t>
            </a:r>
            <a:r>
              <a:rPr lang="en-US" baseline="30000">
                <a:solidFill>
                  <a:srgbClr val="D33325"/>
                </a:solidFill>
              </a:rPr>
              <a:t>®</a:t>
            </a:r>
            <a:r>
              <a:rPr lang="en-US">
                <a:solidFill>
                  <a:srgbClr val="D33325"/>
                </a:solidFill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" charset="0"/>
              </a:rPr>
              <a:t>  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D33325"/>
                </a:solidFill>
                <a:latin typeface="Times New Roman" pitchFamily="1" charset="0"/>
              </a:rPr>
              <a:t>Lectures by James Pazun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CAE41-0274-43E6-8C6F-75D1DEE5F43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95647-8D1B-4644-ACD2-9547674915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66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922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922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46767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</p:spPr>
        <p:txBody>
          <a:bodyPr anchor="ctr"/>
          <a:lstStyle>
            <a:lvl1pPr marL="0" indent="0">
              <a:defRPr sz="5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D33325"/>
                </a:solidFill>
              </a:rPr>
              <a:t>PowerPoint</a:t>
            </a:r>
            <a:r>
              <a:rPr lang="en-US" baseline="30000">
                <a:solidFill>
                  <a:srgbClr val="D33325"/>
                </a:solidFill>
              </a:rPr>
              <a:t>®</a:t>
            </a:r>
            <a:r>
              <a:rPr lang="en-US">
                <a:solidFill>
                  <a:srgbClr val="D33325"/>
                </a:solidFill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" charset="0"/>
              </a:rPr>
              <a:t>  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D33325"/>
                </a:solidFill>
                <a:latin typeface="Times New Roman" pitchFamily="1" charset="0"/>
              </a:rPr>
              <a:t>Lectures by James Pazun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ADBB-C684-40CA-B232-7BA15BC526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50BEE-DAAD-403C-B6FA-E714DDB841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5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922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922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9486D-1950-4692-B4E9-5C4AA771180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7AD5-B49B-4C5C-84EC-822E5A3926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7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270-1627-43E0-94B8-5C09FAB0F92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E5643-8044-4B0C-ADD1-D580AF0B46F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3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437B-46E7-4B69-A30A-46583C7E1BE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9262-1EDA-4E3B-A418-B9CA57658D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1E02-8D71-438D-B2DE-99348BE9A4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5E86E-4653-47B7-926A-C3C3D78AB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5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B863-FE13-4061-8E03-25870581C56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1EDB-3823-4659-AE15-D021982D98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4A74-8BE0-4230-9C18-6C2C70FF55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19C1-F96D-4930-B038-10D16E516A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540968-B38F-4D43-B638-3AF7FB66F2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934CE1-51C7-4BE6-BA46-F9EE0DB0C5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5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3000">
          <a:solidFill>
            <a:schemeClr val="tx1"/>
          </a:solidFill>
          <a:latin typeface="+mn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2600">
          <a:solidFill>
            <a:schemeClr val="tx1"/>
          </a:solidFill>
          <a:latin typeface="+mn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3000">
          <a:solidFill>
            <a:schemeClr val="tx1"/>
          </a:solidFill>
          <a:latin typeface="+mn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2600">
          <a:solidFill>
            <a:schemeClr val="tx1"/>
          </a:solidFill>
          <a:latin typeface="+mn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Section 7: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Current and Resistance</a:t>
            </a:r>
          </a:p>
        </p:txBody>
      </p:sp>
      <p:pic>
        <p:nvPicPr>
          <p:cNvPr id="26626" name="Picture 2" descr="http://image.made-in-china.com/2f0j00yCeaWqSIfBph/Electric-Current-Transformer-Co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0" y="2057400"/>
            <a:ext cx="4343400" cy="4343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Ohm’s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Ohm’s Law: Resistivity is independent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2800" dirty="0"/>
                  <a:t>, depends only on type of material!</a:t>
                </a:r>
              </a:p>
              <a:p>
                <a:pPr marL="0" indent="0">
                  <a:buNone/>
                </a:pPr>
                <a:endParaRPr lang="en-US" sz="4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den>
                      </m:f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4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4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Constant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5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94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476250"/>
          </a:xfrm>
        </p:spPr>
        <p:txBody>
          <a:bodyPr/>
          <a:lstStyle/>
          <a:p>
            <a:r>
              <a:rPr lang="en-US" sz="2800" dirty="0">
                <a:latin typeface="Times New Roman" pitchFamily="1" charset="0"/>
              </a:rPr>
              <a:t>Resistivity is intrinsic to a sample (like density)</a:t>
            </a:r>
          </a:p>
        </p:txBody>
      </p:sp>
      <p:pic>
        <p:nvPicPr>
          <p:cNvPr id="310281" name="Picture 9" descr="25_Table01-T"/>
          <p:cNvPicPr>
            <a:picLocks noChangeAspect="1" noChangeArrowheads="1"/>
          </p:cNvPicPr>
          <p:nvPr/>
        </p:nvPicPr>
        <p:blipFill>
          <a:blip r:embed="rId2" cstate="print"/>
          <a:srcRect b="6076"/>
          <a:stretch>
            <a:fillRect/>
          </a:stretch>
        </p:blipFill>
        <p:spPr bwMode="auto">
          <a:xfrm>
            <a:off x="242888" y="1196975"/>
            <a:ext cx="8547100" cy="2994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Ohm’s Law Rewritten</a:t>
            </a:r>
          </a:p>
        </p:txBody>
      </p:sp>
      <p:pic>
        <p:nvPicPr>
          <p:cNvPr id="5" name="Picture 6" descr="25_Figure07-I"/>
          <p:cNvPicPr>
            <a:picLocks noChangeAspect="1" noChangeArrowheads="1"/>
          </p:cNvPicPr>
          <p:nvPr/>
        </p:nvPicPr>
        <p:blipFill>
          <a:blip r:embed="rId2" cstate="print"/>
          <a:srcRect b="2048"/>
          <a:stretch>
            <a:fillRect/>
          </a:stretch>
        </p:blipFill>
        <p:spPr bwMode="auto">
          <a:xfrm>
            <a:off x="5029200" y="1621326"/>
            <a:ext cx="3733800" cy="33416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4724400" cy="4525963"/>
              </a:xfrm>
            </p:spPr>
            <p:txBody>
              <a:bodyPr/>
              <a:lstStyle/>
              <a:p>
                <a:r>
                  <a:rPr lang="en-US" dirty="0" smtClean="0"/>
                  <a:t>More useful version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5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5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𝐼𝑅</m:t>
                      </m:r>
                    </m:oMath>
                  </m:oMathPara>
                </a14:m>
                <a:endParaRPr lang="en-US" sz="5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4724400" cy="4525963"/>
              </a:xfrm>
              <a:blipFill>
                <a:blip r:embed="rId3"/>
                <a:stretch>
                  <a:fillRect l="-2968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00100" y="1219200"/>
                <a:ext cx="7543800" cy="4178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4800" b="0" i="1" dirty="0">
                  <a:solidFill>
                    <a:srgbClr val="FF000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𝜌</m:t>
                          </m:r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𝐿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  <a:p>
                <a:r>
                  <a:rPr lang="en-US" sz="3200" dirty="0"/>
                  <a:t> 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3200" dirty="0"/>
                  <a:t> Greater resistivity → greater resistance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3200" dirty="0"/>
                  <a:t> Longer → greater resistance</a:t>
                </a:r>
              </a:p>
              <a:p>
                <a:pPr>
                  <a:buFont typeface="Arial" pitchFamily="34" charset="0"/>
                  <a:buChar char="•"/>
                </a:pPr>
                <a:r>
                  <a:rPr lang="en-US" sz="3200" dirty="0"/>
                  <a:t> Skinnier → greater resistance</a:t>
                </a:r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1219200"/>
                <a:ext cx="7543800" cy="4178836"/>
              </a:xfrm>
              <a:prstGeom prst="rect">
                <a:avLst/>
              </a:prstGeom>
              <a:blipFill>
                <a:blip r:embed="rId2"/>
                <a:stretch>
                  <a:fillRect l="-1858" b="-3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" charset="0"/>
              </a:rPr>
              <a:t>Current</a:t>
            </a:r>
            <a:r>
              <a:rPr lang="en-US" dirty="0">
                <a:solidFill>
                  <a:srgbClr val="FF0000"/>
                </a:solidFill>
                <a:latin typeface="Times New Roman" pitchFamily="1" charset="0"/>
                <a:cs typeface="Times New Roman" pitchFamily="1" charset="0"/>
              </a:rPr>
              <a:t>–</a:t>
            </a:r>
            <a:r>
              <a:rPr lang="en-US" dirty="0">
                <a:solidFill>
                  <a:srgbClr val="FF0000"/>
                </a:solidFill>
                <a:latin typeface="Times New Roman" pitchFamily="1" charset="0"/>
              </a:rPr>
              <a:t>voltage Relationships: </a:t>
            </a:r>
            <a:br>
              <a:rPr lang="en-US" dirty="0">
                <a:solidFill>
                  <a:srgbClr val="FF0000"/>
                </a:solidFill>
                <a:latin typeface="Times New Roman" pitchFamily="1" charset="0"/>
              </a:rPr>
            </a:br>
            <a:r>
              <a:rPr lang="en-US" sz="3600" dirty="0" err="1">
                <a:solidFill>
                  <a:srgbClr val="FF0000"/>
                </a:solidFill>
                <a:latin typeface="Times New Roman" pitchFamily="1" charset="0"/>
              </a:rPr>
              <a:t>Ohmic</a:t>
            </a:r>
            <a:r>
              <a:rPr lang="en-US" sz="3600" dirty="0">
                <a:solidFill>
                  <a:srgbClr val="FF0000"/>
                </a:solidFill>
                <a:latin typeface="Times New Roman" pitchFamily="1" charset="0"/>
              </a:rPr>
              <a:t> vs. </a:t>
            </a:r>
            <a:r>
              <a:rPr lang="en-US" sz="3600" dirty="0" err="1">
                <a:solidFill>
                  <a:srgbClr val="FF0000"/>
                </a:solidFill>
                <a:latin typeface="Times New Roman" pitchFamily="1" charset="0"/>
              </a:rPr>
              <a:t>Nonohmic</a:t>
            </a:r>
            <a:r>
              <a:rPr lang="en-US" sz="3600" dirty="0">
                <a:solidFill>
                  <a:srgbClr val="FF0000"/>
                </a:solidFill>
                <a:latin typeface="Times New Roman" pitchFamily="1" charset="0"/>
              </a:rPr>
              <a:t> Resistor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229600" cy="38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0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of Resistance: Ohm (</a:t>
            </a:r>
            <a:r>
              <a:rPr lang="el-GR" dirty="0"/>
              <a:t>Ω</a:t>
            </a:r>
            <a:r>
              <a:rPr lang="en-US" dirty="0"/>
              <a:t>)</a:t>
            </a:r>
          </a:p>
          <a:p>
            <a:r>
              <a:rPr lang="en-US" dirty="0"/>
              <a:t>1 </a:t>
            </a:r>
            <a:r>
              <a:rPr lang="el-GR" dirty="0"/>
              <a:t>Ω</a:t>
            </a:r>
            <a:r>
              <a:rPr lang="en-US" dirty="0"/>
              <a:t> = </a:t>
            </a:r>
            <a:r>
              <a:rPr lang="en-US"/>
              <a:t>1 V/A</a:t>
            </a:r>
            <a:endParaRPr lang="en-US" dirty="0"/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6600"/>
            <a:ext cx="697174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213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>
                <a:latin typeface="Times New Roman" pitchFamily="1" charset="0"/>
              </a:rPr>
              <a:t>Resistors are color-coded for assembly work</a:t>
            </a:r>
          </a:p>
        </p:txBody>
      </p:sp>
      <p:pic>
        <p:nvPicPr>
          <p:cNvPr id="367625" name="Picture 9" descr="25_Figure09-I"/>
          <p:cNvPicPr>
            <a:picLocks noChangeAspect="1" noChangeArrowheads="1"/>
          </p:cNvPicPr>
          <p:nvPr/>
        </p:nvPicPr>
        <p:blipFill>
          <a:blip r:embed="rId2" cstate="print"/>
          <a:srcRect b="3891"/>
          <a:stretch>
            <a:fillRect/>
          </a:stretch>
        </p:blipFill>
        <p:spPr bwMode="auto">
          <a:xfrm>
            <a:off x="3352800" y="4643438"/>
            <a:ext cx="2743200" cy="1685925"/>
          </a:xfrm>
          <a:prstGeom prst="rect">
            <a:avLst/>
          </a:prstGeom>
          <a:noFill/>
        </p:spPr>
      </p:pic>
      <p:pic>
        <p:nvPicPr>
          <p:cNvPr id="367627" name="Picture 11" descr="25_Table03-T"/>
          <p:cNvPicPr>
            <a:picLocks noChangeAspect="1" noChangeArrowheads="1"/>
          </p:cNvPicPr>
          <p:nvPr/>
        </p:nvPicPr>
        <p:blipFill>
          <a:blip r:embed="rId3" cstate="print"/>
          <a:srcRect b="2348"/>
          <a:stretch>
            <a:fillRect/>
          </a:stretch>
        </p:blipFill>
        <p:spPr bwMode="auto">
          <a:xfrm>
            <a:off x="2724150" y="804863"/>
            <a:ext cx="4191000" cy="3432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Activity: Resistivity and Resistance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2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839200" cy="5032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" charset="0"/>
              </a:rPr>
              <a:t>Electromotive Force and Circuits</a:t>
            </a:r>
          </a:p>
        </p:txBody>
      </p:sp>
      <p:pic>
        <p:nvPicPr>
          <p:cNvPr id="354310" name="Picture 6" descr="25_Figure12-I"/>
          <p:cNvPicPr>
            <a:picLocks noChangeAspect="1" noChangeArrowheads="1"/>
          </p:cNvPicPr>
          <p:nvPr/>
        </p:nvPicPr>
        <p:blipFill>
          <a:blip r:embed="rId2" cstate="print"/>
          <a:srcRect b="2318"/>
          <a:stretch>
            <a:fillRect/>
          </a:stretch>
        </p:blipFill>
        <p:spPr bwMode="auto">
          <a:xfrm>
            <a:off x="1828800" y="914400"/>
            <a:ext cx="3155950" cy="5284788"/>
          </a:xfrm>
          <a:prstGeom prst="rect">
            <a:avLst/>
          </a:prstGeom>
          <a:noFill/>
        </p:spPr>
      </p:pic>
      <p:pic>
        <p:nvPicPr>
          <p:cNvPr id="354311" name="Picture 7" descr="25_Figure13-P"/>
          <p:cNvPicPr>
            <a:picLocks noChangeAspect="1" noChangeArrowheads="1"/>
          </p:cNvPicPr>
          <p:nvPr/>
        </p:nvPicPr>
        <p:blipFill>
          <a:blip r:embed="rId3" cstate="print"/>
          <a:srcRect b="2928"/>
          <a:stretch>
            <a:fillRect/>
          </a:stretch>
        </p:blipFill>
        <p:spPr bwMode="auto">
          <a:xfrm>
            <a:off x="5943600" y="1905000"/>
            <a:ext cx="2338388" cy="251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202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Fluid Circuit and Electric Circuit Analogies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457200" y="1600200"/>
              <a:ext cx="8153400" cy="28575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076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76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Fluid</a:t>
                          </a:r>
                          <a:r>
                            <a:rPr lang="en-US" sz="2400" baseline="0" dirty="0">
                              <a:solidFill>
                                <a:sysClr val="windowText" lastClr="000000"/>
                              </a:solidFill>
                            </a:rPr>
                            <a:t> Flow System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ysClr val="windowText" lastClr="000000"/>
                              </a:solidFill>
                            </a:rPr>
                            <a:t>Electric</a:t>
                          </a:r>
                          <a:r>
                            <a:rPr lang="en-US" sz="2400" baseline="0" dirty="0">
                              <a:solidFill>
                                <a:sysClr val="windowText" lastClr="000000"/>
                              </a:solidFill>
                            </a:rPr>
                            <a:t> Charge Flow System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Pump (</a:t>
                          </a:r>
                          <a:r>
                            <a:rPr lang="en-US" baseline="0" dirty="0">
                              <a:solidFill>
                                <a:srgbClr val="FF0000"/>
                              </a:solidFill>
                            </a:rPr>
                            <a:t>energy per volume of fluid)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Battery (</a:t>
                          </a:r>
                          <a:r>
                            <a:rPr lang="en-US" baseline="0" dirty="0">
                              <a:solidFill>
                                <a:srgbClr val="FF0000"/>
                              </a:solidFill>
                            </a:rPr>
                            <a:t>energy per charge) (</a:t>
                          </a:r>
                          <a14:m>
                            <m:oMath xmlns:m="http://schemas.openxmlformats.org/officeDocument/2006/math">
                              <m:r>
                                <a:rPr lang="el-GR" i="1" baseline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oMath>
                          </a14:m>
                          <a:r>
                            <a:rPr lang="en-US" baseline="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Pressure Difference</a:t>
                          </a:r>
                          <a:r>
                            <a:rPr lang="en-US" baseline="0" dirty="0">
                              <a:solidFill>
                                <a:srgbClr val="FF0000"/>
                              </a:solidFill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i="0" baseline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 baseline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baseline="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Voltage Difference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 baseline="-25000" dirty="0" err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oMath>
                          </a14:m>
                          <a:r>
                            <a:rPr lang="en-US" baseline="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Fluid current</a:t>
                          </a:r>
                          <a:r>
                            <a:rPr lang="en-US" baseline="0" dirty="0">
                              <a:solidFill>
                                <a:srgbClr val="FF0000"/>
                              </a:solidFill>
                            </a:rPr>
                            <a:t> (volume of fluid/sec) (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baseline="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Electric current</a:t>
                          </a:r>
                          <a:r>
                            <a:rPr lang="en-US" baseline="0" dirty="0">
                              <a:solidFill>
                                <a:srgbClr val="FF0000"/>
                              </a:solidFill>
                            </a:rPr>
                            <a:t> (charge/sec) (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baseline="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Fluid Resistance  (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Electrical</a:t>
                          </a:r>
                          <a:r>
                            <a:rPr lang="en-US" baseline="0" dirty="0">
                              <a:solidFill>
                                <a:srgbClr val="FF0000"/>
                              </a:solidFill>
                            </a:rPr>
                            <a:t> Resistance (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baseline="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90316252"/>
                  </p:ext>
                </p:extLst>
              </p:nvPr>
            </p:nvGraphicFramePr>
            <p:xfrm>
              <a:off x="457200" y="1600200"/>
              <a:ext cx="8153400" cy="285750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4076700"/>
                    <a:gridCol w="4076700"/>
                  </a:tblGrid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ysClr val="windowText" lastClr="000000"/>
                              </a:solidFill>
                            </a:rPr>
                            <a:t>Fluid</a:t>
                          </a:r>
                          <a:r>
                            <a:rPr lang="en-US" sz="2400" baseline="0" dirty="0" smtClean="0">
                              <a:solidFill>
                                <a:sysClr val="windowText" lastClr="000000"/>
                              </a:solidFill>
                            </a:rPr>
                            <a:t> Flow System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ysClr val="windowText" lastClr="000000"/>
                              </a:solidFill>
                            </a:rPr>
                            <a:t>Electric</a:t>
                          </a:r>
                          <a:r>
                            <a:rPr lang="en-US" sz="2400" baseline="0" dirty="0" smtClean="0">
                              <a:solidFill>
                                <a:sysClr val="windowText" lastClr="000000"/>
                              </a:solidFill>
                            </a:rPr>
                            <a:t> Charge Flow System</a:t>
                          </a:r>
                          <a:endParaRPr lang="en-US" sz="24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/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FF0000"/>
                              </a:solidFill>
                            </a:rPr>
                            <a:t>Pump (</a:t>
                          </a:r>
                          <a:r>
                            <a:rPr lang="en-US" baseline="0" dirty="0" smtClean="0">
                              <a:solidFill>
                                <a:srgbClr val="FF0000"/>
                              </a:solidFill>
                            </a:rPr>
                            <a:t>energy per volume of fluid)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9" t="-107447" r="-598" b="-302128"/>
                          </a:stretch>
                        </a:blip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207447" r="-100598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9" t="-207447" r="-598" b="-202128"/>
                          </a:stretch>
                        </a:blip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307447" r="-100598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9" t="-307447" r="-598" b="-102128"/>
                          </a:stretch>
                        </a:blipFill>
                      </a:tcPr>
                    </a:tc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99" t="-407447" r="-100598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299" t="-407447" r="-598" b="-212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568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Conductors and Charge Flow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371600"/>
            <a:ext cx="27368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824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838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itchFamily="1" charset="0"/>
              </a:rPr>
              <a:t>Circuit Elements and Symbols</a:t>
            </a:r>
          </a:p>
        </p:txBody>
      </p:sp>
      <p:pic>
        <p:nvPicPr>
          <p:cNvPr id="343046" name="Picture 6" descr="25_Table04-T"/>
          <p:cNvPicPr>
            <a:picLocks noChangeAspect="1" noChangeArrowheads="1"/>
          </p:cNvPicPr>
          <p:nvPr/>
        </p:nvPicPr>
        <p:blipFill>
          <a:blip r:embed="rId2" cstate="print"/>
          <a:srcRect b="3467"/>
          <a:stretch>
            <a:fillRect/>
          </a:stretch>
        </p:blipFill>
        <p:spPr bwMode="auto">
          <a:xfrm>
            <a:off x="457200" y="1219200"/>
            <a:ext cx="8382000" cy="4629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588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A7F7-7066-4936-9A73-618DA4DB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Understanding Basic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E111F-8BF4-491D-B478-DCB52789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99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Energy Flow in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2438400"/>
                <a:ext cx="47625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  <a:p>
                <a:endParaRPr lang="en-US" sz="3600" dirty="0">
                  <a:solidFill>
                    <a:srgbClr val="FF0000"/>
                  </a:solidFill>
                </a:endParaRPr>
              </a:p>
              <a:p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38400"/>
                <a:ext cx="4762500" cy="1938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19883"/>
            <a:ext cx="3362404" cy="252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942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Power in Circuits</a:t>
            </a:r>
          </a:p>
        </p:txBody>
      </p:sp>
    </p:spTree>
    <p:extLst>
      <p:ext uri="{BB962C8B-B14F-4D97-AF65-F5344CB8AC3E}">
        <p14:creationId xmlns:p14="http://schemas.microsoft.com/office/powerpoint/2010/main" val="2082514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AEDA-8154-4B35-BDAF-FFD2A02B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Light Bulbs and Batteries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CDBD-4222-4B7C-B107-C6923C7AE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Direction of Charge Flow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2" y="1295400"/>
            <a:ext cx="2517775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607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Definition of Current</a:t>
            </a:r>
          </a:p>
        </p:txBody>
      </p:sp>
      <p:pic>
        <p:nvPicPr>
          <p:cNvPr id="5" name="Picture 7" descr="25_Figure03-I"/>
          <p:cNvPicPr>
            <a:picLocks noChangeAspect="1" noChangeArrowheads="1"/>
          </p:cNvPicPr>
          <p:nvPr/>
        </p:nvPicPr>
        <p:blipFill>
          <a:blip r:embed="rId2" cstate="print"/>
          <a:srcRect b="2751"/>
          <a:stretch>
            <a:fillRect/>
          </a:stretch>
        </p:blipFill>
        <p:spPr bwMode="auto">
          <a:xfrm>
            <a:off x="1295400" y="1600200"/>
            <a:ext cx="3154363" cy="423227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05400" y="1981200"/>
                <a:ext cx="2819400" cy="126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f>
                        <m:f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𝑑𝑄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981200"/>
                <a:ext cx="2819400" cy="12611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Current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of current: Ampere (A)</a:t>
            </a:r>
          </a:p>
          <a:p>
            <a:r>
              <a:rPr lang="en-US" dirty="0">
                <a:solidFill>
                  <a:srgbClr val="FF0000"/>
                </a:solidFill>
              </a:rPr>
              <a:t>1 A = 1 C/s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19400"/>
            <a:ext cx="3810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Calculating Current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4267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𝐼</m:t>
                      </m:r>
                      <m:r>
                        <a:rPr lang="en-US" sz="5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5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𝑛𝑞𝐴</m:t>
                      </m:r>
                      <m:sSub>
                        <m:sSubPr>
                          <m:ctrlPr>
                            <a:rPr lang="en-US" sz="5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5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5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42672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417638"/>
            <a:ext cx="3151905" cy="423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5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Example: Current and Drift Speed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Current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133600"/>
                <a:ext cx="4495800" cy="3200400"/>
              </a:xfrm>
            </p:spPr>
            <p:txBody>
              <a:bodyPr/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</m:acc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4400" i="1">
                          <a:solidFill>
                            <a:srgbClr val="FF0000"/>
                          </a:solidFill>
                          <a:latin typeface="Cambria Math"/>
                        </a:rPr>
                        <m:t>𝑛𝑞</m:t>
                      </m:r>
                      <m:sSub>
                        <m:sSubPr>
                          <m:ctrlPr>
                            <a:rPr lang="en-US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4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sz="24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133600"/>
                <a:ext cx="4495800" cy="3200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a-levelphysicstutor.com/images/electricity/drift-v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62200"/>
            <a:ext cx="3810000" cy="225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Resistivity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Resistance to charge flow: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en-US" sz="40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f>
                        <m:f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𝐸</m:t>
                          </m:r>
                        </m:num>
                        <m:den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𝐽</m:t>
                          </m:r>
                        </m:den>
                      </m:f>
                    </m:oMath>
                  </m:oMathPara>
                </a14:m>
                <a:endParaRPr lang="en-US" sz="5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 dirty="0"/>
                  <a:t>Conductivity is the reciprocal of resistivity: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𝜎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≡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𝜌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214</Words>
  <Application>Microsoft Office PowerPoint</Application>
  <PresentationFormat>On-screen Show (4:3)</PresentationFormat>
  <Paragraphs>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1_Office Theme</vt:lpstr>
      <vt:lpstr>1_C6eActiveLectureQuestions</vt:lpstr>
      <vt:lpstr>2_C6eActiveLectureQuestions</vt:lpstr>
      <vt:lpstr>Section 7: Current and Resistance</vt:lpstr>
      <vt:lpstr>Conductors and Charge Flow</vt:lpstr>
      <vt:lpstr>Direction of Charge Flow</vt:lpstr>
      <vt:lpstr>Definition of Current</vt:lpstr>
      <vt:lpstr>Current</vt:lpstr>
      <vt:lpstr>Calculating Current</vt:lpstr>
      <vt:lpstr>Example: Current and Drift Speed</vt:lpstr>
      <vt:lpstr>Current Density</vt:lpstr>
      <vt:lpstr>Resistivity</vt:lpstr>
      <vt:lpstr>Ohm’s Law</vt:lpstr>
      <vt:lpstr>Resistivity is intrinsic to a sample (like density)</vt:lpstr>
      <vt:lpstr>Ohm’s Law Rewritten</vt:lpstr>
      <vt:lpstr>Resistance</vt:lpstr>
      <vt:lpstr>Current–voltage Relationships:  Ohmic vs. Nonohmic Resistor</vt:lpstr>
      <vt:lpstr>Resistance</vt:lpstr>
      <vt:lpstr>Resistors are color-coded for assembly work</vt:lpstr>
      <vt:lpstr>Activity: Resistivity and Resistance</vt:lpstr>
      <vt:lpstr>Electromotive Force and Circuits</vt:lpstr>
      <vt:lpstr>Fluid Circuit and Electric Circuit Analogies</vt:lpstr>
      <vt:lpstr>Circuit Elements and Symbols</vt:lpstr>
      <vt:lpstr>Activity: Understanding Basic Circuits</vt:lpstr>
      <vt:lpstr>Energy Flow in Circuits</vt:lpstr>
      <vt:lpstr>Example: Power in Circuits</vt:lpstr>
      <vt:lpstr>Activity: Light Bulbs and Batteries</vt:lpstr>
    </vt:vector>
  </TitlesOfParts>
  <Company>Lone Star College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Stancato, David</dc:creator>
  <cp:lastModifiedBy>Stancato, David A</cp:lastModifiedBy>
  <cp:revision>213</cp:revision>
  <dcterms:created xsi:type="dcterms:W3CDTF">2011-08-26T22:00:09Z</dcterms:created>
  <dcterms:modified xsi:type="dcterms:W3CDTF">2019-02-13T17:59:54Z</dcterms:modified>
</cp:coreProperties>
</file>