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val="1"/>
      </p:ext>
    </p:extLst>
  </p:showPr>
  <p:extLs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100000"/>
  </p:normalViewPr>
  <p:slideViewPr>
    <p:cSldViewPr snapToGrid="0">
      <p:cViewPr>
        <p:scale>
          <a:sx n="100" d="100"/>
          <a:sy n="100" d="100"/>
        </p:scale>
        <p:origin x="-2664" y="-15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8AC-557B-415B-9E96-F4E36EED37D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6466-7EBC-41EA-AFA6-41A803EA1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815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8AC-557B-415B-9E96-F4E36EED37D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6466-7EBC-41EA-AFA6-41A803EA1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959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8AC-557B-415B-9E96-F4E36EED37D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6466-7EBC-41EA-AFA6-41A803EA1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789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8AC-557B-415B-9E96-F4E36EED37D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6466-7EBC-41EA-AFA6-41A803EA1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80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8AC-557B-415B-9E96-F4E36EED37D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6466-7EBC-41EA-AFA6-41A803EA1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297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8AC-557B-415B-9E96-F4E36EED37D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6466-7EBC-41EA-AFA6-41A803EA1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737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8AC-557B-415B-9E96-F4E36EED37D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6466-7EBC-41EA-AFA6-41A803EA1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711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8AC-557B-415B-9E96-F4E36EED37D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6466-7EBC-41EA-AFA6-41A803EA1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184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8AC-557B-415B-9E96-F4E36EED37D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6466-7EBC-41EA-AFA6-41A803EA1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659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8AC-557B-415B-9E96-F4E36EED37D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6466-7EBC-41EA-AFA6-41A803EA1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697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8AC-557B-415B-9E96-F4E36EED37D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6466-7EBC-41EA-AFA6-41A803EA1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4273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D8AC-557B-415B-9E96-F4E36EED37D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E6466-7EBC-41EA-AFA6-41A803EA1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814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목차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메인페이지</a:t>
            </a:r>
          </a:p>
          <a:p>
            <a:pPr lvl="0">
              <a:defRPr/>
            </a:pPr>
            <a:r>
              <a:rPr lang="ko-KR" altLang="en-US"/>
              <a:t>로그인 </a:t>
            </a:r>
            <a:r>
              <a:rPr lang="en-US" altLang="ko-KR"/>
              <a:t>/</a:t>
            </a:r>
            <a:r>
              <a:rPr lang="ko-KR" altLang="en-US"/>
              <a:t> 회원가입 </a:t>
            </a:r>
            <a:r>
              <a:rPr lang="en-US" altLang="ko-KR"/>
              <a:t>/ ID&amp;PW</a:t>
            </a:r>
            <a:r>
              <a:rPr lang="ko-KR" altLang="en-US"/>
              <a:t>찾기</a:t>
            </a:r>
            <a:r>
              <a:rPr lang="en-US" altLang="ko-KR"/>
              <a:t> (+</a:t>
            </a:r>
            <a:r>
              <a:rPr lang="ko-KR" altLang="en-US"/>
              <a:t>소셜로그인</a:t>
            </a:r>
            <a:r>
              <a:rPr lang="en-US" altLang="ko-KR"/>
              <a:t> API?)</a:t>
            </a:r>
          </a:p>
          <a:p>
            <a:pPr lvl="0">
              <a:defRPr/>
            </a:pPr>
            <a:r>
              <a:rPr lang="ko-KR" altLang="en-US"/>
              <a:t>내정보</a:t>
            </a:r>
            <a:r>
              <a:rPr lang="en-US" altLang="ko-KR"/>
              <a:t> / ID&amp;PW</a:t>
            </a:r>
            <a:r>
              <a:rPr lang="ko-KR" altLang="en-US"/>
              <a:t>변경</a:t>
            </a:r>
          </a:p>
          <a:p>
            <a:pPr lvl="0">
              <a:defRPr/>
            </a:pPr>
            <a:r>
              <a:rPr lang="ko-KR" altLang="en-US"/>
              <a:t>원격 </a:t>
            </a:r>
            <a:r>
              <a:rPr lang="en-US" altLang="ko-KR"/>
              <a:t>on&amp;off / </a:t>
            </a:r>
            <a:r>
              <a:rPr lang="ko-KR" altLang="en-US"/>
              <a:t>기기설정</a:t>
            </a:r>
          </a:p>
          <a:p>
            <a:pPr lvl="0">
              <a:defRPr/>
            </a:pPr>
            <a:r>
              <a:rPr lang="ko-KR" altLang="en-US"/>
              <a:t>전력 중개소 글 목록 </a:t>
            </a:r>
            <a:r>
              <a:rPr lang="en-US" altLang="ko-KR"/>
              <a:t>/</a:t>
            </a:r>
            <a:r>
              <a:rPr lang="ko-KR" altLang="en-US"/>
              <a:t> 글 작성</a:t>
            </a:r>
          </a:p>
          <a:p>
            <a:pPr lvl="0">
              <a:defRPr/>
            </a:pPr>
            <a:r>
              <a:rPr lang="ko-KR" altLang="en-US"/>
              <a:t>중개되고 있는 화면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진행률 확인</a:t>
            </a:r>
            <a:r>
              <a:rPr lang="en-US" altLang="ko-KR"/>
              <a:t>?)</a:t>
            </a:r>
          </a:p>
          <a:p>
            <a:pPr lvl="0">
              <a:defRPr/>
            </a:pPr>
            <a:r>
              <a:rPr lang="ko-KR" altLang="en-US"/>
              <a:t>전력 확인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전력</a:t>
            </a:r>
            <a:r>
              <a:rPr lang="en-US" altLang="ko-KR"/>
              <a:t> </a:t>
            </a:r>
            <a:r>
              <a:rPr lang="ko-KR" altLang="en-US"/>
              <a:t>확인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9505" y="1837112"/>
            <a:ext cx="7390015" cy="4455622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28214" y="1837111"/>
            <a:ext cx="2827713" cy="44517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accent2"/>
                </a:solidFill>
              </a:rPr>
              <a:t>&lt;- Same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28213" y="5694218"/>
            <a:ext cx="2827713" cy="5945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28213" y="1837112"/>
            <a:ext cx="2827713" cy="594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9505" y="5694218"/>
            <a:ext cx="7390015" cy="5945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9505" y="1837112"/>
            <a:ext cx="7390015" cy="594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5884" y="1920240"/>
            <a:ext cx="73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83624" y="1995909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거래소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8065" y="1995908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원격제어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8009" y="1995908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F0000"/>
                </a:solidFill>
              </a:rPr>
              <a:t>전력확인</a:t>
            </a:r>
          </a:p>
        </p:txBody>
      </p:sp>
      <p:sp>
        <p:nvSpPr>
          <p:cNvPr id="17" name="타원 16"/>
          <p:cNvSpPr/>
          <p:nvPr/>
        </p:nvSpPr>
        <p:spPr>
          <a:xfrm>
            <a:off x="1691987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187065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807009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78177" y="5784818"/>
            <a:ext cx="331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Copyright</a:t>
            </a:r>
            <a:r>
              <a:rPr lang="ko-KR" altLang="en-US" sz="800">
                <a:solidFill>
                  <a:schemeClr val="bg1"/>
                </a:solidFill>
              </a:rPr>
              <a:t> </a:t>
            </a:r>
            <a:r>
              <a:rPr lang="en-US" altLang="ko-KR" sz="800">
                <a:solidFill>
                  <a:schemeClr val="bg1"/>
                </a:solidFill>
              </a:rPr>
              <a:t>@</a:t>
            </a:r>
            <a:r>
              <a:rPr lang="ko-KR" altLang="en-US" sz="800">
                <a:solidFill>
                  <a:schemeClr val="bg1"/>
                </a:solidFill>
              </a:rPr>
              <a:t>지하보다지상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02-2222-1111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09:30~20:00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82121" y="5784818"/>
            <a:ext cx="331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Copyright</a:t>
            </a:r>
            <a:r>
              <a:rPr lang="ko-KR" altLang="en-US" sz="800">
                <a:solidFill>
                  <a:schemeClr val="bg1"/>
                </a:solidFill>
              </a:rPr>
              <a:t> </a:t>
            </a:r>
            <a:r>
              <a:rPr lang="en-US" altLang="ko-KR" sz="800">
                <a:solidFill>
                  <a:schemeClr val="bg1"/>
                </a:solidFill>
              </a:rPr>
              <a:t>@</a:t>
            </a:r>
            <a:r>
              <a:rPr lang="ko-KR" altLang="en-US" sz="800">
                <a:solidFill>
                  <a:schemeClr val="bg1"/>
                </a:solidFill>
              </a:rPr>
              <a:t>지하보다지상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02-2222-1111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09:30~20:00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07206" y="1943910"/>
            <a:ext cx="872836" cy="235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홍길동 님</a:t>
            </a:r>
          </a:p>
        </p:txBody>
      </p:sp>
      <p:sp>
        <p:nvSpPr>
          <p:cNvPr id="71" name="타원 70"/>
          <p:cNvSpPr/>
          <p:nvPr/>
        </p:nvSpPr>
        <p:spPr>
          <a:xfrm>
            <a:off x="6633554" y="1934933"/>
            <a:ext cx="264173" cy="2641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8333683" y="1920240"/>
            <a:ext cx="73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10382529" y="1920240"/>
            <a:ext cx="544961" cy="4046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10455123" y="2039231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10455123" y="2134407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0455123" y="2222513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직사각형 7"/>
          <p:cNvSpPr/>
          <p:nvPr/>
        </p:nvSpPr>
        <p:spPr>
          <a:xfrm>
            <a:off x="943668" y="2929653"/>
            <a:ext cx="5513589" cy="2547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771525" y="2524125"/>
            <a:ext cx="1914525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내 전력 확인</a:t>
            </a:r>
          </a:p>
        </p:txBody>
      </p:sp>
      <p:sp>
        <p:nvSpPr>
          <p:cNvPr id="164" name="타원 16"/>
          <p:cNvSpPr/>
          <p:nvPr/>
        </p:nvSpPr>
        <p:spPr>
          <a:xfrm>
            <a:off x="1491962" y="3000375"/>
            <a:ext cx="647699" cy="6476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1162050" y="3752850"/>
            <a:ext cx="1428750" cy="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태양광판</a:t>
            </a:r>
          </a:p>
          <a:p>
            <a:pPr algn="ctr">
              <a:defRPr/>
            </a:pPr>
            <a:r>
              <a:rPr lang="ko-KR" altLang="en-US" sz="1000"/>
              <a:t>발전량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>
                <a:solidFill>
                  <a:srgbClr val="289B6E"/>
                </a:solidFill>
              </a:rPr>
              <a:t>20.2 kw/h</a:t>
            </a:r>
          </a:p>
        </p:txBody>
      </p:sp>
      <p:sp>
        <p:nvSpPr>
          <p:cNvPr id="166" name="타원 16"/>
          <p:cNvSpPr/>
          <p:nvPr/>
        </p:nvSpPr>
        <p:spPr>
          <a:xfrm>
            <a:off x="3035012" y="4181475"/>
            <a:ext cx="647699" cy="6476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05100" y="4933950"/>
            <a:ext cx="1428750" cy="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축전기</a:t>
            </a:r>
          </a:p>
          <a:p>
            <a:pPr algn="ctr">
              <a:defRPr/>
            </a:pPr>
            <a:r>
              <a:rPr lang="ko-KR" altLang="en-US" sz="1000"/>
              <a:t>저장량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>
                <a:solidFill>
                  <a:srgbClr val="FF843A"/>
                </a:solidFill>
              </a:rPr>
              <a:t>600.2 kw/h</a:t>
            </a:r>
          </a:p>
        </p:txBody>
      </p:sp>
      <p:sp>
        <p:nvSpPr>
          <p:cNvPr id="168" name="오른쪽 화살표 167"/>
          <p:cNvSpPr/>
          <p:nvPr/>
        </p:nvSpPr>
        <p:spPr>
          <a:xfrm rot="2174346">
            <a:off x="2329391" y="3803938"/>
            <a:ext cx="788939" cy="442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9" name="타원 16"/>
          <p:cNvSpPr/>
          <p:nvPr/>
        </p:nvSpPr>
        <p:spPr>
          <a:xfrm>
            <a:off x="4739987" y="3105150"/>
            <a:ext cx="647699" cy="6476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410074" y="3857625"/>
            <a:ext cx="1428750" cy="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전자기기</a:t>
            </a:r>
          </a:p>
          <a:p>
            <a:pPr algn="ctr">
              <a:defRPr/>
            </a:pPr>
            <a:r>
              <a:rPr lang="ko-KR" altLang="en-US" sz="1000"/>
              <a:t>총 사용량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>
                <a:solidFill>
                  <a:srgbClr val="FF0000"/>
                </a:solidFill>
              </a:rPr>
              <a:t>70.2 kw/h</a:t>
            </a:r>
          </a:p>
        </p:txBody>
      </p:sp>
      <p:sp>
        <p:nvSpPr>
          <p:cNvPr id="171" name="오른쪽 화살표 170"/>
          <p:cNvSpPr/>
          <p:nvPr/>
        </p:nvSpPr>
        <p:spPr>
          <a:xfrm rot="19069246">
            <a:off x="3739091" y="3851563"/>
            <a:ext cx="788939" cy="442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6" name="직사각형 7"/>
          <p:cNvSpPr/>
          <p:nvPr/>
        </p:nvSpPr>
        <p:spPr>
          <a:xfrm>
            <a:off x="4553643" y="2558177"/>
            <a:ext cx="1732164" cy="365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3" name="TextBox 12"/>
          <p:cNvSpPr txBox="1"/>
          <p:nvPr/>
        </p:nvSpPr>
        <p:spPr>
          <a:xfrm>
            <a:off x="4596419" y="2620940"/>
            <a:ext cx="1230284" cy="28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발전기 끄기</a:t>
            </a:r>
          </a:p>
        </p:txBody>
      </p:sp>
      <p:sp>
        <p:nvSpPr>
          <p:cNvPr id="174" name="모서리가 둥근 직사각형 23"/>
          <p:cNvSpPr/>
          <p:nvPr/>
        </p:nvSpPr>
        <p:spPr>
          <a:xfrm>
            <a:off x="5605590" y="2598860"/>
            <a:ext cx="599819" cy="32071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5" name="타원 24"/>
          <p:cNvSpPr/>
          <p:nvPr/>
        </p:nvSpPr>
        <p:spPr>
          <a:xfrm>
            <a:off x="5586540" y="2588491"/>
            <a:ext cx="331083" cy="331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해 38"/>
          <p:cNvSpPr/>
          <p:nvPr/>
        </p:nvSpPr>
        <p:spPr>
          <a:xfrm>
            <a:off x="9963150" y="1943100"/>
            <a:ext cx="352425" cy="352425"/>
          </a:xfrm>
          <a:prstGeom prst="su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해 39"/>
          <p:cNvSpPr/>
          <p:nvPr/>
        </p:nvSpPr>
        <p:spPr>
          <a:xfrm>
            <a:off x="971550" y="1943100"/>
            <a:ext cx="352425" cy="352425"/>
          </a:xfrm>
          <a:prstGeom prst="su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  <p:sp>
        <p:nvSpPr>
          <p:cNvPr id="5" name="직사각형 1"/>
          <p:cNvSpPr/>
          <p:nvPr/>
        </p:nvSpPr>
        <p:spPr>
          <a:xfrm>
            <a:off x="199505" y="1837112"/>
            <a:ext cx="7390015" cy="44556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4"/>
          <p:cNvSpPr/>
          <p:nvPr/>
        </p:nvSpPr>
        <p:spPr>
          <a:xfrm>
            <a:off x="8228214" y="1837111"/>
            <a:ext cx="2827713" cy="44517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8"/>
          <p:cNvSpPr/>
          <p:nvPr/>
        </p:nvSpPr>
        <p:spPr>
          <a:xfrm>
            <a:off x="8228213" y="1837112"/>
            <a:ext cx="2827713" cy="1591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~</a:t>
            </a:r>
            <a:r>
              <a:rPr lang="ko-KR" altLang="en-US">
                <a:solidFill>
                  <a:schemeClr val="dk1"/>
                </a:solidFill>
              </a:rPr>
              <a:t>이쁜사진</a:t>
            </a:r>
            <a:r>
              <a:rPr lang="en-US" altLang="ko-KR">
                <a:solidFill>
                  <a:schemeClr val="dk1"/>
                </a:solidFill>
              </a:rPr>
              <a:t>~</a:t>
            </a:r>
          </a:p>
        </p:txBody>
      </p:sp>
      <p:sp>
        <p:nvSpPr>
          <p:cNvPr id="11" name="직사각형 7"/>
          <p:cNvSpPr/>
          <p:nvPr/>
        </p:nvSpPr>
        <p:spPr>
          <a:xfrm>
            <a:off x="199505" y="1837111"/>
            <a:ext cx="7390015" cy="1688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~</a:t>
            </a:r>
            <a:r>
              <a:rPr lang="ko-KR" altLang="en-US">
                <a:solidFill>
                  <a:schemeClr val="dk1"/>
                </a:solidFill>
              </a:rPr>
              <a:t>이쁜사진</a:t>
            </a:r>
            <a:r>
              <a:rPr lang="en-US" altLang="ko-KR">
                <a:solidFill>
                  <a:schemeClr val="dk1"/>
                </a:solidFill>
              </a:rPr>
              <a:t>~</a:t>
            </a:r>
          </a:p>
        </p:txBody>
      </p:sp>
      <p:sp>
        <p:nvSpPr>
          <p:cNvPr id="55" name="직사각형 7"/>
          <p:cNvSpPr/>
          <p:nvPr/>
        </p:nvSpPr>
        <p:spPr>
          <a:xfrm>
            <a:off x="1584959" y="3636278"/>
            <a:ext cx="4619106" cy="1082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~</a:t>
            </a:r>
            <a:r>
              <a:rPr lang="ko-KR" altLang="en-US">
                <a:solidFill>
                  <a:schemeClr val="dk1"/>
                </a:solidFill>
              </a:rPr>
              <a:t>플젝 소개</a:t>
            </a:r>
            <a:r>
              <a:rPr lang="en-US" altLang="ko-KR">
                <a:solidFill>
                  <a:schemeClr val="dk1"/>
                </a:solidFill>
              </a:rPr>
              <a:t>~</a:t>
            </a:r>
          </a:p>
        </p:txBody>
      </p:sp>
      <p:sp>
        <p:nvSpPr>
          <p:cNvPr id="56" name="직사각형 7"/>
          <p:cNvSpPr/>
          <p:nvPr/>
        </p:nvSpPr>
        <p:spPr>
          <a:xfrm>
            <a:off x="1584959" y="4906279"/>
            <a:ext cx="4619106" cy="1082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~</a:t>
            </a:r>
            <a:r>
              <a:rPr lang="ko-KR" altLang="en-US">
                <a:solidFill>
                  <a:schemeClr val="dk1"/>
                </a:solidFill>
              </a:rPr>
              <a:t>멤버 소개</a:t>
            </a:r>
            <a:r>
              <a:rPr lang="en-US" altLang="ko-KR">
                <a:solidFill>
                  <a:schemeClr val="dk1"/>
                </a:solidFill>
              </a:rPr>
              <a:t>~</a:t>
            </a:r>
          </a:p>
        </p:txBody>
      </p:sp>
      <p:sp>
        <p:nvSpPr>
          <p:cNvPr id="10" name="직사각형 5"/>
          <p:cNvSpPr/>
          <p:nvPr/>
        </p:nvSpPr>
        <p:spPr>
          <a:xfrm>
            <a:off x="199505" y="5694218"/>
            <a:ext cx="7390015" cy="5945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48"/>
          <p:cNvSpPr txBox="1"/>
          <p:nvPr/>
        </p:nvSpPr>
        <p:spPr>
          <a:xfrm>
            <a:off x="2178177" y="5784818"/>
            <a:ext cx="331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Copyright</a:t>
            </a:r>
            <a:r>
              <a:rPr lang="ko-KR" altLang="en-US" sz="800">
                <a:solidFill>
                  <a:schemeClr val="bg1"/>
                </a:solidFill>
              </a:rPr>
              <a:t> </a:t>
            </a:r>
            <a:r>
              <a:rPr lang="en-US" altLang="ko-KR" sz="800">
                <a:solidFill>
                  <a:schemeClr val="bg1"/>
                </a:solidFill>
              </a:rPr>
              <a:t>@</a:t>
            </a:r>
            <a:r>
              <a:rPr lang="ko-KR" altLang="en-US" sz="800">
                <a:solidFill>
                  <a:schemeClr val="bg1"/>
                </a:solidFill>
              </a:rPr>
              <a:t>지하보다지상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02-2222-1111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09:30~20:00</a:t>
            </a:r>
          </a:p>
        </p:txBody>
      </p:sp>
      <p:sp>
        <p:nvSpPr>
          <p:cNvPr id="59" name="직사각형 7"/>
          <p:cNvSpPr/>
          <p:nvPr/>
        </p:nvSpPr>
        <p:spPr>
          <a:xfrm>
            <a:off x="8222288" y="3688772"/>
            <a:ext cx="2830639" cy="1082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~</a:t>
            </a:r>
            <a:r>
              <a:rPr lang="ko-KR" altLang="en-US">
                <a:solidFill>
                  <a:schemeClr val="dk1"/>
                </a:solidFill>
              </a:rPr>
              <a:t>플젝 소개</a:t>
            </a:r>
            <a:r>
              <a:rPr lang="en-US" altLang="ko-KR">
                <a:solidFill>
                  <a:schemeClr val="dk1"/>
                </a:solidFill>
              </a:rPr>
              <a:t>~</a:t>
            </a:r>
          </a:p>
        </p:txBody>
      </p:sp>
      <p:sp>
        <p:nvSpPr>
          <p:cNvPr id="60" name="직사각형 7"/>
          <p:cNvSpPr/>
          <p:nvPr/>
        </p:nvSpPr>
        <p:spPr>
          <a:xfrm>
            <a:off x="8222288" y="4920288"/>
            <a:ext cx="2830639" cy="1082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~</a:t>
            </a:r>
            <a:r>
              <a:rPr lang="ko-KR" altLang="en-US">
                <a:solidFill>
                  <a:schemeClr val="dk1"/>
                </a:solidFill>
              </a:rPr>
              <a:t>멤버 소개</a:t>
            </a:r>
            <a:r>
              <a:rPr lang="en-US" altLang="ko-KR">
                <a:solidFill>
                  <a:schemeClr val="dk1"/>
                </a:solidFill>
              </a:rPr>
              <a:t>~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28213" y="5694218"/>
            <a:ext cx="2827713" cy="5945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49"/>
          <p:cNvSpPr txBox="1"/>
          <p:nvPr/>
        </p:nvSpPr>
        <p:spPr>
          <a:xfrm>
            <a:off x="7982121" y="5784818"/>
            <a:ext cx="331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Copyright</a:t>
            </a:r>
            <a:r>
              <a:rPr lang="ko-KR" altLang="en-US" sz="800">
                <a:solidFill>
                  <a:schemeClr val="bg1"/>
                </a:solidFill>
              </a:rPr>
              <a:t> </a:t>
            </a:r>
            <a:r>
              <a:rPr lang="en-US" altLang="ko-KR" sz="800">
                <a:solidFill>
                  <a:schemeClr val="bg1"/>
                </a:solidFill>
              </a:rPr>
              <a:t>@</a:t>
            </a:r>
            <a:r>
              <a:rPr lang="ko-KR" altLang="en-US" sz="800">
                <a:solidFill>
                  <a:schemeClr val="bg1"/>
                </a:solidFill>
              </a:rPr>
              <a:t>지하보다지상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02-2222-1111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09:30~20:00</a:t>
            </a:r>
          </a:p>
        </p:txBody>
      </p:sp>
      <p:sp>
        <p:nvSpPr>
          <p:cNvPr id="61" name="직사각형 7"/>
          <p:cNvSpPr/>
          <p:nvPr/>
        </p:nvSpPr>
        <p:spPr>
          <a:xfrm>
            <a:off x="199504" y="1853683"/>
            <a:ext cx="7390015" cy="562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315884" y="1920240"/>
            <a:ext cx="73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1983624" y="1995909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/>
              <a:t>거래소</a:t>
            </a:r>
          </a:p>
        </p:txBody>
      </p:sp>
      <p:sp>
        <p:nvSpPr>
          <p:cNvPr id="16" name="TextBox 14"/>
          <p:cNvSpPr txBox="1"/>
          <p:nvPr/>
        </p:nvSpPr>
        <p:spPr>
          <a:xfrm>
            <a:off x="3568065" y="1995908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/>
              <a:t>원격제어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188009" y="1995908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/>
              <a:t>전력확인</a:t>
            </a:r>
          </a:p>
        </p:txBody>
      </p:sp>
      <p:sp>
        <p:nvSpPr>
          <p:cNvPr id="18" name="타원 16"/>
          <p:cNvSpPr/>
          <p:nvPr/>
        </p:nvSpPr>
        <p:spPr>
          <a:xfrm>
            <a:off x="1691987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7"/>
          <p:cNvSpPr/>
          <p:nvPr/>
        </p:nvSpPr>
        <p:spPr>
          <a:xfrm>
            <a:off x="3187065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8"/>
          <p:cNvSpPr/>
          <p:nvPr/>
        </p:nvSpPr>
        <p:spPr>
          <a:xfrm>
            <a:off x="4807009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37" name="TextBox 69"/>
          <p:cNvSpPr txBox="1"/>
          <p:nvPr/>
        </p:nvSpPr>
        <p:spPr>
          <a:xfrm>
            <a:off x="6807206" y="1943910"/>
            <a:ext cx="872836" cy="235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로그인</a:t>
            </a:r>
          </a:p>
        </p:txBody>
      </p:sp>
      <p:sp>
        <p:nvSpPr>
          <p:cNvPr id="38" name="타원 70"/>
          <p:cNvSpPr/>
          <p:nvPr/>
        </p:nvSpPr>
        <p:spPr>
          <a:xfrm>
            <a:off x="6633554" y="1934933"/>
            <a:ext cx="264173" cy="2641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직사각형 7"/>
          <p:cNvSpPr/>
          <p:nvPr/>
        </p:nvSpPr>
        <p:spPr>
          <a:xfrm>
            <a:off x="8223595" y="1834440"/>
            <a:ext cx="2829561" cy="562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8" name="TextBox 90"/>
          <p:cNvSpPr txBox="1"/>
          <p:nvPr/>
        </p:nvSpPr>
        <p:spPr>
          <a:xfrm>
            <a:off x="8333683" y="1920240"/>
            <a:ext cx="73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49" name="모서리가 둥근 직사각형 92"/>
          <p:cNvSpPr/>
          <p:nvPr/>
        </p:nvSpPr>
        <p:spPr>
          <a:xfrm>
            <a:off x="10382529" y="1920240"/>
            <a:ext cx="544961" cy="4046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0" name="직선 연결선 94"/>
          <p:cNvCxnSpPr/>
          <p:nvPr/>
        </p:nvCxnSpPr>
        <p:spPr>
          <a:xfrm>
            <a:off x="10455123" y="2039231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96"/>
          <p:cNvCxnSpPr/>
          <p:nvPr/>
        </p:nvCxnSpPr>
        <p:spPr>
          <a:xfrm>
            <a:off x="10455123" y="2134407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97"/>
          <p:cNvCxnSpPr/>
          <p:nvPr/>
        </p:nvCxnSpPr>
        <p:spPr>
          <a:xfrm>
            <a:off x="10455123" y="2222513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해 30"/>
          <p:cNvSpPr/>
          <p:nvPr/>
        </p:nvSpPr>
        <p:spPr>
          <a:xfrm>
            <a:off x="9963150" y="1943100"/>
            <a:ext cx="352425" cy="352425"/>
          </a:xfrm>
          <a:prstGeom prst="su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해 31"/>
          <p:cNvSpPr/>
          <p:nvPr/>
        </p:nvSpPr>
        <p:spPr>
          <a:xfrm>
            <a:off x="971550" y="1943100"/>
            <a:ext cx="352425" cy="352425"/>
          </a:xfrm>
          <a:prstGeom prst="su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5" y="1474557"/>
            <a:ext cx="6039693" cy="48107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322" y="2817188"/>
            <a:ext cx="2800741" cy="1905266"/>
          </a:xfrm>
          <a:prstGeom prst="rect">
            <a:avLst/>
          </a:prstGeom>
        </p:spPr>
      </p:pic>
      <p:sp>
        <p:nvSpPr>
          <p:cNvPr id="6" name="십자형 5"/>
          <p:cNvSpPr/>
          <p:nvPr/>
        </p:nvSpPr>
        <p:spPr>
          <a:xfrm>
            <a:off x="5813368" y="2549236"/>
            <a:ext cx="2441171" cy="2441171"/>
          </a:xfrm>
          <a:prstGeom prst="plus">
            <a:avLst>
              <a:gd name="adj" fmla="val 4338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705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내 정보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9505" y="1837112"/>
            <a:ext cx="7390015" cy="44556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28214" y="1837111"/>
            <a:ext cx="2827713" cy="44517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28213" y="5694218"/>
            <a:ext cx="2827713" cy="5945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28213" y="1837112"/>
            <a:ext cx="2827713" cy="594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70361" y="2578133"/>
            <a:ext cx="4048302" cy="2949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9505" y="5694218"/>
            <a:ext cx="7390015" cy="5945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9505" y="1837112"/>
            <a:ext cx="7390015" cy="594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5884" y="1920240"/>
            <a:ext cx="73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83624" y="1995909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/>
              <a:t>거래소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8065" y="1995908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/>
              <a:t>원격제어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8009" y="1995908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/>
              <a:t>전력확인</a:t>
            </a:r>
          </a:p>
        </p:txBody>
      </p:sp>
      <p:sp>
        <p:nvSpPr>
          <p:cNvPr id="17" name="타원 16"/>
          <p:cNvSpPr/>
          <p:nvPr/>
        </p:nvSpPr>
        <p:spPr>
          <a:xfrm>
            <a:off x="1691987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187065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807009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78177" y="5784818"/>
            <a:ext cx="331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Copyright</a:t>
            </a:r>
            <a:r>
              <a:rPr lang="ko-KR" altLang="en-US" sz="800">
                <a:solidFill>
                  <a:schemeClr val="bg1"/>
                </a:solidFill>
              </a:rPr>
              <a:t> </a:t>
            </a:r>
            <a:r>
              <a:rPr lang="en-US" altLang="ko-KR" sz="800">
                <a:solidFill>
                  <a:schemeClr val="bg1"/>
                </a:solidFill>
              </a:rPr>
              <a:t>@</a:t>
            </a:r>
            <a:r>
              <a:rPr lang="ko-KR" altLang="en-US" sz="800">
                <a:solidFill>
                  <a:schemeClr val="bg1"/>
                </a:solidFill>
              </a:rPr>
              <a:t>지하보다지상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02-2222-1111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09:30~20:00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82121" y="5784818"/>
            <a:ext cx="331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Copyright</a:t>
            </a:r>
            <a:r>
              <a:rPr lang="ko-KR" altLang="en-US" sz="800">
                <a:solidFill>
                  <a:schemeClr val="bg1"/>
                </a:solidFill>
              </a:rPr>
              <a:t> </a:t>
            </a:r>
            <a:r>
              <a:rPr lang="en-US" altLang="ko-KR" sz="800">
                <a:solidFill>
                  <a:schemeClr val="bg1"/>
                </a:solidFill>
              </a:rPr>
              <a:t>@</a:t>
            </a:r>
            <a:r>
              <a:rPr lang="ko-KR" altLang="en-US" sz="800">
                <a:solidFill>
                  <a:schemeClr val="bg1"/>
                </a:solidFill>
              </a:rPr>
              <a:t>지하보다지상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02-2222-1111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09:30~20:00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07206" y="1943910"/>
            <a:ext cx="872836" cy="235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홍길동 님</a:t>
            </a:r>
          </a:p>
        </p:txBody>
      </p:sp>
      <p:sp>
        <p:nvSpPr>
          <p:cNvPr id="71" name="타원 70"/>
          <p:cNvSpPr/>
          <p:nvPr/>
        </p:nvSpPr>
        <p:spPr>
          <a:xfrm>
            <a:off x="6633554" y="1934933"/>
            <a:ext cx="264173" cy="2641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228212" y="2578133"/>
            <a:ext cx="2827713" cy="3116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8333683" y="1920240"/>
            <a:ext cx="73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10382529" y="1920240"/>
            <a:ext cx="544961" cy="4046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10455123" y="2039231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10455123" y="2134407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0455123" y="2222513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39510" y="71129"/>
            <a:ext cx="2293445" cy="167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사용자 목록</a:t>
            </a:r>
          </a:p>
          <a:p>
            <a:pPr lvl="0">
              <a:defRPr/>
            </a:pPr>
            <a:r>
              <a:rPr lang="en-US" altLang="ko-KR" sz="1300"/>
              <a:t>User {</a:t>
            </a:r>
          </a:p>
          <a:p>
            <a:pPr lvl="0">
              <a:defRPr/>
            </a:pPr>
            <a:r>
              <a:rPr lang="en-US" altLang="ko-KR" sz="1300"/>
              <a:t>    pk (user_id)</a:t>
            </a:r>
          </a:p>
          <a:p>
            <a:pPr lvl="0">
              <a:defRPr/>
            </a:pPr>
            <a:r>
              <a:rPr lang="en-US" altLang="ko-KR" sz="1300"/>
              <a:t>    name</a:t>
            </a:r>
          </a:p>
          <a:p>
            <a:pPr lvl="0">
              <a:defRPr/>
            </a:pPr>
            <a:r>
              <a:rPr lang="en-US" altLang="ko-KR" sz="1300"/>
              <a:t>    account (email?)</a:t>
            </a:r>
          </a:p>
          <a:p>
            <a:pPr lvl="0">
              <a:defRPr/>
            </a:pPr>
            <a:r>
              <a:rPr lang="en-US" altLang="ko-KR" sz="1300"/>
              <a:t>    password</a:t>
            </a:r>
          </a:p>
          <a:p>
            <a:pPr lvl="0">
              <a:defRPr/>
            </a:pPr>
            <a:r>
              <a:rPr lang="en-US" altLang="ko-KR" sz="1300"/>
              <a:t>    created_date</a:t>
            </a:r>
          </a:p>
          <a:p>
            <a:pPr lvl="0">
              <a:defRPr/>
            </a:pPr>
            <a:r>
              <a:rPr lang="en-US" altLang="ko-KR" sz="1300"/>
              <a:t>}</a:t>
            </a:r>
          </a:p>
        </p:txBody>
      </p:sp>
      <p:sp>
        <p:nvSpPr>
          <p:cNvPr id="100" name="타원 16"/>
          <p:cNvSpPr/>
          <p:nvPr/>
        </p:nvSpPr>
        <p:spPr>
          <a:xfrm>
            <a:off x="3433425" y="2694364"/>
            <a:ext cx="977513" cy="977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2762250" y="3934113"/>
            <a:ext cx="2328333" cy="91401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내용 </a:t>
            </a:r>
            <a:r>
              <a:rPr lang="en-US" altLang="ko-KR">
                <a:solidFill>
                  <a:schemeClr val="dk1"/>
                </a:solidFill>
              </a:rPr>
              <a:t>+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ID&amp;PW</a:t>
            </a:r>
            <a:r>
              <a:rPr lang="ko-KR" altLang="en-US">
                <a:solidFill>
                  <a:schemeClr val="dk1"/>
                </a:solidFill>
              </a:rPr>
              <a:t>변경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4080355" y="4934719"/>
            <a:ext cx="1029470" cy="3367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회원탈퇴 버튼</a:t>
            </a:r>
          </a:p>
        </p:txBody>
      </p:sp>
      <p:sp>
        <p:nvSpPr>
          <p:cNvPr id="105" name="타원 16"/>
          <p:cNvSpPr/>
          <p:nvPr/>
        </p:nvSpPr>
        <p:spPr>
          <a:xfrm>
            <a:off x="9177289" y="2694364"/>
            <a:ext cx="977513" cy="977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8506113" y="3934113"/>
            <a:ext cx="2328333" cy="91401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내용 </a:t>
            </a:r>
            <a:r>
              <a:rPr lang="en-US" altLang="ko-KR">
                <a:solidFill>
                  <a:schemeClr val="dk1"/>
                </a:solidFill>
              </a:rPr>
              <a:t>+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ID&amp;PW</a:t>
            </a:r>
            <a:r>
              <a:rPr lang="ko-KR" altLang="en-US">
                <a:solidFill>
                  <a:schemeClr val="dk1"/>
                </a:solidFill>
              </a:rPr>
              <a:t>변경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9824218" y="4934719"/>
            <a:ext cx="1029470" cy="3367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회원탈퇴 버튼</a:t>
            </a:r>
          </a:p>
        </p:txBody>
      </p:sp>
      <p:sp>
        <p:nvSpPr>
          <p:cNvPr id="34" name="해 33"/>
          <p:cNvSpPr/>
          <p:nvPr/>
        </p:nvSpPr>
        <p:spPr>
          <a:xfrm>
            <a:off x="9963150" y="1943100"/>
            <a:ext cx="352425" cy="352425"/>
          </a:xfrm>
          <a:prstGeom prst="su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해 34"/>
          <p:cNvSpPr/>
          <p:nvPr/>
        </p:nvSpPr>
        <p:spPr>
          <a:xfrm>
            <a:off x="971550" y="1943100"/>
            <a:ext cx="352425" cy="352425"/>
          </a:xfrm>
          <a:prstGeom prst="su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 dirty="0"/>
              <a:t>원격 </a:t>
            </a:r>
            <a:r>
              <a:rPr lang="en-US" altLang="ko-KR" dirty="0"/>
              <a:t>On/Off </a:t>
            </a:r>
            <a:r>
              <a:rPr lang="ko-KR" altLang="en-US" dirty="0"/>
              <a:t>및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(X)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99505" y="1837112"/>
            <a:ext cx="7390015" cy="44556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28214" y="1837111"/>
            <a:ext cx="2827713" cy="44517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28213" y="5694218"/>
            <a:ext cx="2827713" cy="5945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28213" y="1837112"/>
            <a:ext cx="2827713" cy="594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70361" y="2578133"/>
            <a:ext cx="4048302" cy="2949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9505" y="5694218"/>
            <a:ext cx="7390015" cy="5945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9505" y="1837112"/>
            <a:ext cx="7390015" cy="594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5884" y="1920240"/>
            <a:ext cx="73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70361" y="2574215"/>
            <a:ext cx="4048302" cy="626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0444" y="2716191"/>
            <a:ext cx="1230284" cy="310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/>
              <a:t>LED</a:t>
            </a:r>
            <a:r>
              <a:rPr lang="ko-KR" altLang="en-US" sz="1500"/>
              <a:t>전등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3624" y="1995909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/>
              <a:t>거래소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8065" y="1995908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F0000"/>
                </a:solidFill>
              </a:rPr>
              <a:t>원격제어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8009" y="1995908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/>
              <a:t>전력확인</a:t>
            </a:r>
          </a:p>
        </p:txBody>
      </p:sp>
      <p:sp>
        <p:nvSpPr>
          <p:cNvPr id="17" name="타원 16"/>
          <p:cNvSpPr/>
          <p:nvPr/>
        </p:nvSpPr>
        <p:spPr>
          <a:xfrm>
            <a:off x="1691987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187065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807009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80605" y="2690975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02778" y="2597963"/>
            <a:ext cx="247994" cy="247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349155" y="2684585"/>
            <a:ext cx="914144" cy="387389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349155" y="2702791"/>
            <a:ext cx="369183" cy="3691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870361" y="3196483"/>
            <a:ext cx="4048302" cy="626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0444" y="3325914"/>
            <a:ext cx="1230284" cy="31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/>
              <a:t>선풍기</a:t>
            </a:r>
            <a:endParaRPr lang="en-US" altLang="ko-KR" sz="1500" dirty="0"/>
          </a:p>
        </p:txBody>
      </p:sp>
      <p:sp>
        <p:nvSpPr>
          <p:cNvPr id="28" name="타원 27"/>
          <p:cNvSpPr/>
          <p:nvPr/>
        </p:nvSpPr>
        <p:spPr>
          <a:xfrm>
            <a:off x="2080605" y="3313243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602778" y="3220231"/>
            <a:ext cx="247994" cy="247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49155" y="3306853"/>
            <a:ext cx="914144" cy="387389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874956" y="3325059"/>
            <a:ext cx="369183" cy="3691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178177" y="5784818"/>
            <a:ext cx="331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Copyright</a:t>
            </a:r>
            <a:r>
              <a:rPr lang="ko-KR" altLang="en-US" sz="800">
                <a:solidFill>
                  <a:schemeClr val="bg1"/>
                </a:solidFill>
              </a:rPr>
              <a:t> </a:t>
            </a:r>
            <a:r>
              <a:rPr lang="en-US" altLang="ko-KR" sz="800">
                <a:solidFill>
                  <a:schemeClr val="bg1"/>
                </a:solidFill>
              </a:rPr>
              <a:t>@</a:t>
            </a:r>
            <a:r>
              <a:rPr lang="ko-KR" altLang="en-US" sz="800">
                <a:solidFill>
                  <a:schemeClr val="bg1"/>
                </a:solidFill>
              </a:rPr>
              <a:t>지하보다지상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02-2222-1111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09:30~20:00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82121" y="5784818"/>
            <a:ext cx="331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Copyright</a:t>
            </a:r>
            <a:r>
              <a:rPr lang="ko-KR" altLang="en-US" sz="800">
                <a:solidFill>
                  <a:schemeClr val="bg1"/>
                </a:solidFill>
              </a:rPr>
              <a:t> </a:t>
            </a:r>
            <a:r>
              <a:rPr lang="en-US" altLang="ko-KR" sz="800">
                <a:solidFill>
                  <a:schemeClr val="bg1"/>
                </a:solidFill>
              </a:rPr>
              <a:t>@</a:t>
            </a:r>
            <a:r>
              <a:rPr lang="ko-KR" altLang="en-US" sz="800">
                <a:solidFill>
                  <a:schemeClr val="bg1"/>
                </a:solidFill>
              </a:rPr>
              <a:t>지하보다지상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02-2222-1111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09:30~20:00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07206" y="1943910"/>
            <a:ext cx="872836" cy="235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홍길동 님</a:t>
            </a:r>
          </a:p>
        </p:txBody>
      </p:sp>
      <p:sp>
        <p:nvSpPr>
          <p:cNvPr id="71" name="타원 70"/>
          <p:cNvSpPr/>
          <p:nvPr/>
        </p:nvSpPr>
        <p:spPr>
          <a:xfrm>
            <a:off x="6633554" y="1934933"/>
            <a:ext cx="264173" cy="2641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228212" y="2578133"/>
            <a:ext cx="2827713" cy="3116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228209" y="2574214"/>
            <a:ext cx="2827715" cy="1058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9985012" y="2973746"/>
            <a:ext cx="914144" cy="387389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9985012" y="2991952"/>
            <a:ext cx="369183" cy="3691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821403" y="2958169"/>
            <a:ext cx="123028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/>
              <a:t>LED</a:t>
            </a:r>
            <a:r>
              <a:rPr lang="ko-KR" altLang="en-US" sz="1500" dirty="0"/>
              <a:t>전등</a:t>
            </a:r>
          </a:p>
        </p:txBody>
      </p:sp>
      <p:sp>
        <p:nvSpPr>
          <p:cNvPr id="85" name="타원 84"/>
          <p:cNvSpPr/>
          <p:nvPr/>
        </p:nvSpPr>
        <p:spPr>
          <a:xfrm>
            <a:off x="8253564" y="2858052"/>
            <a:ext cx="552118" cy="552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10743324" y="2635152"/>
            <a:ext cx="247994" cy="247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8333683" y="1920240"/>
            <a:ext cx="73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10382529" y="1920240"/>
            <a:ext cx="544961" cy="4046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10455123" y="2039231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10455123" y="2134407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0455123" y="2222513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39510" y="71129"/>
            <a:ext cx="2293445" cy="1870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사용자 기기 목록</a:t>
            </a:r>
          </a:p>
          <a:p>
            <a:pPr lvl="0">
              <a:defRPr/>
            </a:pPr>
            <a:r>
              <a:rPr lang="en-US" altLang="ko-KR" sz="1300"/>
              <a:t>Local_machine {</a:t>
            </a:r>
          </a:p>
          <a:p>
            <a:pPr lvl="0">
              <a:defRPr/>
            </a:pPr>
            <a:r>
              <a:rPr lang="en-US" altLang="ko-KR" sz="1300"/>
              <a:t>    pk</a:t>
            </a:r>
          </a:p>
          <a:p>
            <a:pPr lvl="0">
              <a:defRPr/>
            </a:pPr>
            <a:r>
              <a:rPr lang="en-US" altLang="ko-KR" sz="1300"/>
              <a:t>    user_id</a:t>
            </a:r>
          </a:p>
          <a:p>
            <a:pPr lvl="0">
              <a:defRPr/>
            </a:pPr>
            <a:r>
              <a:rPr lang="en-US" altLang="ko-KR" sz="1300"/>
              <a:t>    title</a:t>
            </a:r>
          </a:p>
          <a:p>
            <a:pPr lvl="0">
              <a:defRPr/>
            </a:pPr>
            <a:r>
              <a:rPr lang="en-US" altLang="ko-KR" sz="1300"/>
              <a:t>    description</a:t>
            </a:r>
          </a:p>
          <a:p>
            <a:pPr lvl="0">
              <a:defRPr/>
            </a:pPr>
            <a:r>
              <a:rPr lang="en-US" altLang="ko-KR" sz="1300"/>
              <a:t>    elec_usage (</a:t>
            </a:r>
            <a:r>
              <a:rPr lang="ko-KR" altLang="en-US" sz="1300"/>
              <a:t>전기 사용량</a:t>
            </a:r>
            <a:r>
              <a:rPr lang="en-US" altLang="ko-KR" sz="1300"/>
              <a:t>)</a:t>
            </a:r>
          </a:p>
          <a:p>
            <a:pPr lvl="0">
              <a:defRPr/>
            </a:pPr>
            <a:r>
              <a:rPr lang="en-US" altLang="ko-KR" sz="1300"/>
              <a:t>    status (bool : </a:t>
            </a:r>
            <a:r>
              <a:rPr lang="ko-KR" altLang="en-US" sz="1300"/>
              <a:t>켜져있는지</a:t>
            </a:r>
            <a:r>
              <a:rPr lang="en-US" altLang="ko-KR" sz="1300"/>
              <a:t>)</a:t>
            </a:r>
          </a:p>
          <a:p>
            <a:pPr lvl="0">
              <a:defRPr/>
            </a:pPr>
            <a:r>
              <a:rPr lang="en-US" altLang="ko-KR" sz="1300"/>
              <a:t>}</a:t>
            </a:r>
          </a:p>
        </p:txBody>
      </p:sp>
      <p:sp>
        <p:nvSpPr>
          <p:cNvPr id="52" name="해 51"/>
          <p:cNvSpPr/>
          <p:nvPr/>
        </p:nvSpPr>
        <p:spPr>
          <a:xfrm>
            <a:off x="9963150" y="1943100"/>
            <a:ext cx="352425" cy="352425"/>
          </a:xfrm>
          <a:prstGeom prst="su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해 52"/>
          <p:cNvSpPr/>
          <p:nvPr/>
        </p:nvSpPr>
        <p:spPr>
          <a:xfrm>
            <a:off x="971550" y="1943100"/>
            <a:ext cx="352425" cy="352425"/>
          </a:xfrm>
          <a:prstGeom prst="su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 dirty="0"/>
              <a:t>원격 </a:t>
            </a:r>
            <a:r>
              <a:rPr lang="en-US" altLang="ko-KR" dirty="0"/>
              <a:t>On/Off </a:t>
            </a:r>
            <a:r>
              <a:rPr lang="ko-KR" altLang="en-US" dirty="0"/>
              <a:t>및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(O)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99505" y="1837112"/>
            <a:ext cx="7390015" cy="44556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28214" y="1837111"/>
            <a:ext cx="2827713" cy="44517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28213" y="5694218"/>
            <a:ext cx="2827713" cy="5945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28213" y="1837112"/>
            <a:ext cx="2827713" cy="594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9505" y="5694218"/>
            <a:ext cx="7390015" cy="5945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9505" y="1837112"/>
            <a:ext cx="7390015" cy="594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5884" y="1920240"/>
            <a:ext cx="73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83624" y="1995909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/>
              <a:t>거래소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8065" y="1995908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F0000"/>
                </a:solidFill>
              </a:rPr>
              <a:t>원격제어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8009" y="1995908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/>
              <a:t>전력확인</a:t>
            </a:r>
          </a:p>
        </p:txBody>
      </p:sp>
      <p:sp>
        <p:nvSpPr>
          <p:cNvPr id="17" name="타원 16"/>
          <p:cNvSpPr/>
          <p:nvPr/>
        </p:nvSpPr>
        <p:spPr>
          <a:xfrm>
            <a:off x="1691987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187065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807009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78177" y="5784818"/>
            <a:ext cx="331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Copyright</a:t>
            </a:r>
            <a:r>
              <a:rPr lang="ko-KR" altLang="en-US" sz="800">
                <a:solidFill>
                  <a:schemeClr val="bg1"/>
                </a:solidFill>
              </a:rPr>
              <a:t> </a:t>
            </a:r>
            <a:r>
              <a:rPr lang="en-US" altLang="ko-KR" sz="800">
                <a:solidFill>
                  <a:schemeClr val="bg1"/>
                </a:solidFill>
              </a:rPr>
              <a:t>@</a:t>
            </a:r>
            <a:r>
              <a:rPr lang="ko-KR" altLang="en-US" sz="800">
                <a:solidFill>
                  <a:schemeClr val="bg1"/>
                </a:solidFill>
              </a:rPr>
              <a:t>지하보다지상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02-2222-1111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09:30~20:00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82121" y="5784818"/>
            <a:ext cx="331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Copyright</a:t>
            </a:r>
            <a:r>
              <a:rPr lang="ko-KR" altLang="en-US" sz="800">
                <a:solidFill>
                  <a:schemeClr val="bg1"/>
                </a:solidFill>
              </a:rPr>
              <a:t> </a:t>
            </a:r>
            <a:r>
              <a:rPr lang="en-US" altLang="ko-KR" sz="800">
                <a:solidFill>
                  <a:schemeClr val="bg1"/>
                </a:solidFill>
              </a:rPr>
              <a:t>@</a:t>
            </a:r>
            <a:r>
              <a:rPr lang="ko-KR" altLang="en-US" sz="800">
                <a:solidFill>
                  <a:schemeClr val="bg1"/>
                </a:solidFill>
              </a:rPr>
              <a:t>지하보다지상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02-2222-1111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09:30~20:00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07206" y="1943910"/>
            <a:ext cx="872836" cy="235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홍길동 님</a:t>
            </a:r>
          </a:p>
        </p:txBody>
      </p:sp>
      <p:sp>
        <p:nvSpPr>
          <p:cNvPr id="71" name="타원 70"/>
          <p:cNvSpPr/>
          <p:nvPr/>
        </p:nvSpPr>
        <p:spPr>
          <a:xfrm>
            <a:off x="6633554" y="1934933"/>
            <a:ext cx="264173" cy="2641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8333683" y="1920240"/>
            <a:ext cx="73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10382529" y="1920240"/>
            <a:ext cx="544961" cy="4046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10455123" y="2039231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10455123" y="2134407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0455123" y="2222513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39510" y="71129"/>
            <a:ext cx="2293445" cy="1870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사용자 기기 목록</a:t>
            </a:r>
          </a:p>
          <a:p>
            <a:pPr lvl="0">
              <a:defRPr/>
            </a:pPr>
            <a:r>
              <a:rPr lang="en-US" altLang="ko-KR" sz="1300"/>
              <a:t>Local_machine {</a:t>
            </a:r>
          </a:p>
          <a:p>
            <a:pPr lvl="0">
              <a:defRPr/>
            </a:pPr>
            <a:r>
              <a:rPr lang="en-US" altLang="ko-KR" sz="1300"/>
              <a:t>    pk</a:t>
            </a:r>
          </a:p>
          <a:p>
            <a:pPr lvl="0">
              <a:defRPr/>
            </a:pPr>
            <a:r>
              <a:rPr lang="en-US" altLang="ko-KR" sz="1300"/>
              <a:t>    user_id</a:t>
            </a:r>
          </a:p>
          <a:p>
            <a:pPr lvl="0">
              <a:defRPr/>
            </a:pPr>
            <a:r>
              <a:rPr lang="en-US" altLang="ko-KR" sz="1300"/>
              <a:t>    title</a:t>
            </a:r>
          </a:p>
          <a:p>
            <a:pPr lvl="0">
              <a:defRPr/>
            </a:pPr>
            <a:r>
              <a:rPr lang="en-US" altLang="ko-KR" sz="1300"/>
              <a:t>    description</a:t>
            </a:r>
          </a:p>
          <a:p>
            <a:pPr lvl="0">
              <a:defRPr/>
            </a:pPr>
            <a:r>
              <a:rPr lang="en-US" altLang="ko-KR" sz="1300"/>
              <a:t>    elec_usage (</a:t>
            </a:r>
            <a:r>
              <a:rPr lang="ko-KR" altLang="en-US" sz="1300"/>
              <a:t>전기 사용량</a:t>
            </a:r>
            <a:r>
              <a:rPr lang="en-US" altLang="ko-KR" sz="1300"/>
              <a:t>)</a:t>
            </a:r>
          </a:p>
          <a:p>
            <a:pPr lvl="0">
              <a:defRPr/>
            </a:pPr>
            <a:r>
              <a:rPr lang="en-US" altLang="ko-KR" sz="1300"/>
              <a:t>    status (bool : </a:t>
            </a:r>
            <a:r>
              <a:rPr lang="ko-KR" altLang="en-US" sz="1300"/>
              <a:t>켜져있는지</a:t>
            </a:r>
            <a:r>
              <a:rPr lang="en-US" altLang="ko-KR" sz="1300"/>
              <a:t>)</a:t>
            </a:r>
          </a:p>
          <a:p>
            <a:pPr lvl="0">
              <a:defRPr/>
            </a:pPr>
            <a:r>
              <a:rPr lang="en-US" altLang="ko-KR" sz="1300"/>
              <a:t>}</a:t>
            </a:r>
          </a:p>
        </p:txBody>
      </p:sp>
      <p:sp>
        <p:nvSpPr>
          <p:cNvPr id="101" name="직사각형 10"/>
          <p:cNvSpPr/>
          <p:nvPr/>
        </p:nvSpPr>
        <p:spPr>
          <a:xfrm>
            <a:off x="2707855" y="2578133"/>
            <a:ext cx="1380358" cy="1706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타원 84"/>
          <p:cNvSpPr/>
          <p:nvPr/>
        </p:nvSpPr>
        <p:spPr>
          <a:xfrm>
            <a:off x="3058557" y="2739519"/>
            <a:ext cx="702048" cy="702048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7" name="TextBox 12"/>
          <p:cNvSpPr txBox="1"/>
          <p:nvPr/>
        </p:nvSpPr>
        <p:spPr>
          <a:xfrm>
            <a:off x="2721757" y="3564276"/>
            <a:ext cx="136446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500" dirty="0"/>
              <a:t>LED</a:t>
            </a:r>
            <a:r>
              <a:rPr lang="ko-KR" altLang="en-US" sz="1500" dirty="0"/>
              <a:t>전등</a:t>
            </a:r>
          </a:p>
        </p:txBody>
      </p:sp>
      <p:sp>
        <p:nvSpPr>
          <p:cNvPr id="115" name="TextBox 46"/>
          <p:cNvSpPr txBox="1"/>
          <p:nvPr/>
        </p:nvSpPr>
        <p:spPr>
          <a:xfrm>
            <a:off x="6278378" y="5218899"/>
            <a:ext cx="874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smtClean="0">
                <a:solidFill>
                  <a:srgbClr val="FF0000"/>
                </a:solidFill>
              </a:rPr>
              <a:t>총 사용량</a:t>
            </a:r>
            <a:r>
              <a:rPr lang="en-US" altLang="ko-KR" sz="900" dirty="0" smtClean="0">
                <a:solidFill>
                  <a:srgbClr val="FF0000"/>
                </a:solidFill>
              </a:rPr>
              <a:t>100.2 </a:t>
            </a:r>
            <a:r>
              <a:rPr lang="en-US" altLang="ko-KR" sz="900" dirty="0" err="1">
                <a:solidFill>
                  <a:srgbClr val="FF0000"/>
                </a:solidFill>
              </a:rPr>
              <a:t>kw</a:t>
            </a:r>
            <a:r>
              <a:rPr lang="en-US" altLang="ko-KR" sz="900" dirty="0">
                <a:solidFill>
                  <a:srgbClr val="FF0000"/>
                </a:solidFill>
              </a:rPr>
              <a:t>/h</a:t>
            </a:r>
          </a:p>
        </p:txBody>
      </p:sp>
      <p:sp>
        <p:nvSpPr>
          <p:cNvPr id="122" name="직사각형 10"/>
          <p:cNvSpPr/>
          <p:nvPr/>
        </p:nvSpPr>
        <p:spPr>
          <a:xfrm>
            <a:off x="1169261" y="2578133"/>
            <a:ext cx="1380358" cy="1706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타원 84"/>
          <p:cNvSpPr/>
          <p:nvPr/>
        </p:nvSpPr>
        <p:spPr>
          <a:xfrm>
            <a:off x="1519963" y="2739519"/>
            <a:ext cx="702048" cy="70204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4" name="TextBox 12"/>
          <p:cNvSpPr txBox="1"/>
          <p:nvPr/>
        </p:nvSpPr>
        <p:spPr>
          <a:xfrm>
            <a:off x="1183161" y="3554751"/>
            <a:ext cx="136001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500" dirty="0"/>
              <a:t>선풍기</a:t>
            </a:r>
          </a:p>
        </p:txBody>
      </p:sp>
      <p:sp>
        <p:nvSpPr>
          <p:cNvPr id="44" name="해 43"/>
          <p:cNvSpPr/>
          <p:nvPr/>
        </p:nvSpPr>
        <p:spPr>
          <a:xfrm>
            <a:off x="9963150" y="1943100"/>
            <a:ext cx="352425" cy="352425"/>
          </a:xfrm>
          <a:prstGeom prst="su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해 44"/>
          <p:cNvSpPr/>
          <p:nvPr/>
        </p:nvSpPr>
        <p:spPr>
          <a:xfrm>
            <a:off x="971550" y="1943100"/>
            <a:ext cx="352425" cy="352425"/>
          </a:xfrm>
          <a:prstGeom prst="su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247775" y="3971925"/>
            <a:ext cx="552450" cy="238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ON/OFF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24050" y="3971925"/>
            <a:ext cx="552450" cy="238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설</a:t>
            </a:r>
            <a:r>
              <a:rPr lang="ko-KR" altLang="en-US" sz="1000" dirty="0" smtClean="0">
                <a:solidFill>
                  <a:schemeClr val="tx1"/>
                </a:solidFill>
              </a:rPr>
              <a:t>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771775" y="3971925"/>
            <a:ext cx="552450" cy="238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ON/OFF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48050" y="3971925"/>
            <a:ext cx="552450" cy="238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설</a:t>
            </a:r>
            <a:r>
              <a:rPr lang="ko-KR" altLang="en-US" sz="1000" dirty="0" smtClean="0">
                <a:solidFill>
                  <a:schemeClr val="tx1"/>
                </a:solidFill>
              </a:rPr>
              <a:t>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10"/>
          <p:cNvSpPr/>
          <p:nvPr/>
        </p:nvSpPr>
        <p:spPr>
          <a:xfrm>
            <a:off x="5822530" y="2578133"/>
            <a:ext cx="1380358" cy="1706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타원 84"/>
          <p:cNvSpPr/>
          <p:nvPr/>
        </p:nvSpPr>
        <p:spPr>
          <a:xfrm>
            <a:off x="6173232" y="2739519"/>
            <a:ext cx="702048" cy="702048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12"/>
          <p:cNvSpPr txBox="1"/>
          <p:nvPr/>
        </p:nvSpPr>
        <p:spPr>
          <a:xfrm>
            <a:off x="5836432" y="3564276"/>
            <a:ext cx="136446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500" dirty="0"/>
              <a:t>LED</a:t>
            </a:r>
            <a:r>
              <a:rPr lang="ko-KR" altLang="en-US" sz="1500" dirty="0"/>
              <a:t>전등</a:t>
            </a:r>
          </a:p>
        </p:txBody>
      </p:sp>
      <p:sp>
        <p:nvSpPr>
          <p:cNvPr id="67" name="직사각형 10"/>
          <p:cNvSpPr/>
          <p:nvPr/>
        </p:nvSpPr>
        <p:spPr>
          <a:xfrm>
            <a:off x="4283936" y="2578133"/>
            <a:ext cx="1380358" cy="1706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타원 84"/>
          <p:cNvSpPr/>
          <p:nvPr/>
        </p:nvSpPr>
        <p:spPr>
          <a:xfrm>
            <a:off x="4634638" y="2739519"/>
            <a:ext cx="702048" cy="70204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TextBox 12"/>
          <p:cNvSpPr txBox="1"/>
          <p:nvPr/>
        </p:nvSpPr>
        <p:spPr>
          <a:xfrm>
            <a:off x="4297836" y="3554751"/>
            <a:ext cx="136001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500" dirty="0"/>
              <a:t>선풍기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362450" y="3971925"/>
            <a:ext cx="552450" cy="238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ON/OFF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038725" y="3971925"/>
            <a:ext cx="552450" cy="238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설</a:t>
            </a:r>
            <a:r>
              <a:rPr lang="ko-KR" altLang="en-US" sz="1000" dirty="0" smtClean="0">
                <a:solidFill>
                  <a:schemeClr val="tx1"/>
                </a:solidFill>
              </a:rPr>
              <a:t>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886450" y="3971925"/>
            <a:ext cx="552450" cy="238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ON/OFF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562725" y="3971925"/>
            <a:ext cx="552450" cy="238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설</a:t>
            </a:r>
            <a:r>
              <a:rPr lang="ko-KR" altLang="en-US" sz="1000" dirty="0" smtClean="0">
                <a:solidFill>
                  <a:schemeClr val="tx1"/>
                </a:solidFill>
              </a:rPr>
              <a:t>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10"/>
          <p:cNvSpPr/>
          <p:nvPr/>
        </p:nvSpPr>
        <p:spPr>
          <a:xfrm>
            <a:off x="9718255" y="2578133"/>
            <a:ext cx="1380358" cy="1706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타원 84"/>
          <p:cNvSpPr/>
          <p:nvPr/>
        </p:nvSpPr>
        <p:spPr>
          <a:xfrm>
            <a:off x="10068957" y="2739519"/>
            <a:ext cx="702048" cy="702048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TextBox 12"/>
          <p:cNvSpPr txBox="1"/>
          <p:nvPr/>
        </p:nvSpPr>
        <p:spPr>
          <a:xfrm>
            <a:off x="9732157" y="3564276"/>
            <a:ext cx="136446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500" dirty="0"/>
              <a:t>LED</a:t>
            </a:r>
            <a:r>
              <a:rPr lang="ko-KR" altLang="en-US" sz="1500" dirty="0"/>
              <a:t>전등</a:t>
            </a:r>
          </a:p>
        </p:txBody>
      </p:sp>
      <p:sp>
        <p:nvSpPr>
          <p:cNvPr id="79" name="직사각형 10"/>
          <p:cNvSpPr/>
          <p:nvPr/>
        </p:nvSpPr>
        <p:spPr>
          <a:xfrm>
            <a:off x="8179661" y="2578133"/>
            <a:ext cx="1380358" cy="1706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타원 84"/>
          <p:cNvSpPr/>
          <p:nvPr/>
        </p:nvSpPr>
        <p:spPr>
          <a:xfrm>
            <a:off x="8530363" y="2739519"/>
            <a:ext cx="702048" cy="70204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12"/>
          <p:cNvSpPr txBox="1"/>
          <p:nvPr/>
        </p:nvSpPr>
        <p:spPr>
          <a:xfrm>
            <a:off x="8193561" y="3554751"/>
            <a:ext cx="136001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500" dirty="0"/>
              <a:t>선풍기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8258175" y="3971925"/>
            <a:ext cx="552450" cy="238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ON/OFF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8934450" y="3971925"/>
            <a:ext cx="552450" cy="238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설</a:t>
            </a:r>
            <a:r>
              <a:rPr lang="ko-KR" altLang="en-US" sz="1000" dirty="0" smtClean="0">
                <a:solidFill>
                  <a:schemeClr val="tx1"/>
                </a:solidFill>
              </a:rPr>
              <a:t>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9782175" y="3971925"/>
            <a:ext cx="552450" cy="238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ON/OFF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0458450" y="3971925"/>
            <a:ext cx="552450" cy="238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설</a:t>
            </a:r>
            <a:r>
              <a:rPr lang="ko-KR" altLang="en-US" sz="1000" dirty="0" smtClean="0">
                <a:solidFill>
                  <a:schemeClr val="tx1"/>
                </a:solidFill>
              </a:rPr>
              <a:t>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전력 거래소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9505" y="1837112"/>
            <a:ext cx="7390015" cy="4455622"/>
          </a:xfrm>
          <a:prstGeom prst="rect">
            <a:avLst/>
          </a:prstGeom>
          <a:solidFill>
            <a:srgbClr val="F8F9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28214" y="1837111"/>
            <a:ext cx="2827713" cy="44517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accent2"/>
                </a:solidFill>
              </a:rPr>
              <a:t>&lt;- Same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28213" y="5694218"/>
            <a:ext cx="2827713" cy="5945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28213" y="1837112"/>
            <a:ext cx="2827713" cy="594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9505" y="5694218"/>
            <a:ext cx="7390015" cy="5945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9505" y="1837112"/>
            <a:ext cx="7390015" cy="594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5884" y="1920240"/>
            <a:ext cx="73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83624" y="1995909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F0000"/>
                </a:solidFill>
              </a:rPr>
              <a:t>거래소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8065" y="1995908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원격제어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8009" y="1995908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/>
              <a:t>전력확인</a:t>
            </a:r>
          </a:p>
        </p:txBody>
      </p:sp>
      <p:sp>
        <p:nvSpPr>
          <p:cNvPr id="17" name="타원 16"/>
          <p:cNvSpPr/>
          <p:nvPr/>
        </p:nvSpPr>
        <p:spPr>
          <a:xfrm>
            <a:off x="1691987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187065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807009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78177" y="5784818"/>
            <a:ext cx="331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Copyright</a:t>
            </a:r>
            <a:r>
              <a:rPr lang="ko-KR" altLang="en-US" sz="800">
                <a:solidFill>
                  <a:schemeClr val="bg1"/>
                </a:solidFill>
              </a:rPr>
              <a:t> </a:t>
            </a:r>
            <a:r>
              <a:rPr lang="en-US" altLang="ko-KR" sz="800">
                <a:solidFill>
                  <a:schemeClr val="bg1"/>
                </a:solidFill>
              </a:rPr>
              <a:t>@</a:t>
            </a:r>
            <a:r>
              <a:rPr lang="ko-KR" altLang="en-US" sz="800">
                <a:solidFill>
                  <a:schemeClr val="bg1"/>
                </a:solidFill>
              </a:rPr>
              <a:t>지하보다지상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02-2222-1111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09:30~20:00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82121" y="5784818"/>
            <a:ext cx="331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Copyright</a:t>
            </a:r>
            <a:r>
              <a:rPr lang="ko-KR" altLang="en-US" sz="800">
                <a:solidFill>
                  <a:schemeClr val="bg1"/>
                </a:solidFill>
              </a:rPr>
              <a:t> </a:t>
            </a:r>
            <a:r>
              <a:rPr lang="en-US" altLang="ko-KR" sz="800">
                <a:solidFill>
                  <a:schemeClr val="bg1"/>
                </a:solidFill>
              </a:rPr>
              <a:t>@</a:t>
            </a:r>
            <a:r>
              <a:rPr lang="ko-KR" altLang="en-US" sz="800">
                <a:solidFill>
                  <a:schemeClr val="bg1"/>
                </a:solidFill>
              </a:rPr>
              <a:t>지하보다지상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02-2222-1111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09:30~20:00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07206" y="1943910"/>
            <a:ext cx="872836" cy="235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홍길동 님</a:t>
            </a:r>
          </a:p>
        </p:txBody>
      </p:sp>
      <p:sp>
        <p:nvSpPr>
          <p:cNvPr id="71" name="타원 70"/>
          <p:cNvSpPr/>
          <p:nvPr/>
        </p:nvSpPr>
        <p:spPr>
          <a:xfrm>
            <a:off x="6633554" y="1934933"/>
            <a:ext cx="264173" cy="2641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8333683" y="1920240"/>
            <a:ext cx="73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10382529" y="1920240"/>
            <a:ext cx="544961" cy="4046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10455123" y="2039231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10455123" y="2134407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0455123" y="2222513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39510" y="71129"/>
            <a:ext cx="2591702" cy="167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거래 게시글</a:t>
            </a:r>
          </a:p>
          <a:p>
            <a:pPr lvl="0">
              <a:defRPr/>
            </a:pPr>
            <a:r>
              <a:rPr lang="en-US" altLang="ko-KR" sz="1300"/>
              <a:t>deal {</a:t>
            </a:r>
          </a:p>
          <a:p>
            <a:pPr lvl="0">
              <a:defRPr/>
            </a:pPr>
            <a:r>
              <a:rPr lang="en-US" altLang="ko-KR" sz="1300"/>
              <a:t>    pk</a:t>
            </a:r>
          </a:p>
          <a:p>
            <a:pPr lvl="0">
              <a:defRPr/>
            </a:pPr>
            <a:r>
              <a:rPr lang="en-US" altLang="ko-KR" sz="1300"/>
              <a:t>    user_id</a:t>
            </a:r>
          </a:p>
          <a:p>
            <a:pPr lvl="0">
              <a:defRPr/>
            </a:pPr>
            <a:r>
              <a:rPr lang="ko-KR" altLang="en-US" sz="1300"/>
              <a:t>    </a:t>
            </a:r>
            <a:r>
              <a:rPr lang="en-US" altLang="ko-KR" sz="1300"/>
              <a:t>is_sell (bool: </a:t>
            </a:r>
            <a:r>
              <a:rPr lang="ko-KR" altLang="en-US" sz="1300"/>
              <a:t>판매</a:t>
            </a:r>
            <a:r>
              <a:rPr lang="en-US" altLang="ko-KR" sz="1300"/>
              <a:t> or </a:t>
            </a:r>
            <a:r>
              <a:rPr lang="ko-KR" altLang="en-US" sz="1300"/>
              <a:t>구매</a:t>
            </a:r>
            <a:r>
              <a:rPr lang="en-US" altLang="ko-KR" sz="1300"/>
              <a:t>)</a:t>
            </a:r>
          </a:p>
          <a:p>
            <a:pPr lvl="0">
              <a:defRPr/>
            </a:pPr>
            <a:r>
              <a:rPr lang="ko-KR" altLang="en-US" sz="1300"/>
              <a:t>   </a:t>
            </a:r>
            <a:r>
              <a:rPr lang="en-US" altLang="ko-KR" sz="1300"/>
              <a:t> created_date</a:t>
            </a:r>
          </a:p>
          <a:p>
            <a:pPr lvl="0">
              <a:defRPr/>
            </a:pPr>
            <a:r>
              <a:rPr lang="en-US" altLang="ko-KR" sz="1300"/>
              <a:t>    dealed_date</a:t>
            </a:r>
          </a:p>
          <a:p>
            <a:pPr lvl="0">
              <a:defRPr/>
            </a:pPr>
            <a:r>
              <a:rPr lang="en-US" altLang="ko-KR" sz="1300"/>
              <a:t>}</a:t>
            </a:r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 rotWithShape="1">
          <a:blip r:embed="rId2"/>
          <a:srcRect b="44230"/>
          <a:stretch>
            <a:fillRect/>
          </a:stretch>
        </p:blipFill>
        <p:spPr>
          <a:xfrm>
            <a:off x="839160" y="2772877"/>
            <a:ext cx="6275115" cy="2070390"/>
          </a:xfrm>
          <a:prstGeom prst="rect">
            <a:avLst/>
          </a:prstGeom>
          <a:ln>
            <a:noFill/>
          </a:ln>
        </p:spPr>
      </p:pic>
      <p:sp>
        <p:nvSpPr>
          <p:cNvPr id="136" name="직사각형 10"/>
          <p:cNvSpPr/>
          <p:nvPr/>
        </p:nvSpPr>
        <p:spPr>
          <a:xfrm>
            <a:off x="2060187" y="2852931"/>
            <a:ext cx="1024373" cy="268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전력 판매</a:t>
            </a:r>
          </a:p>
        </p:txBody>
      </p:sp>
      <p:sp>
        <p:nvSpPr>
          <p:cNvPr id="137" name="직사각형 10"/>
          <p:cNvSpPr/>
          <p:nvPr/>
        </p:nvSpPr>
        <p:spPr>
          <a:xfrm>
            <a:off x="1935112" y="4959496"/>
            <a:ext cx="4160888" cy="740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38" name="직사각형 10"/>
          <p:cNvSpPr/>
          <p:nvPr/>
        </p:nvSpPr>
        <p:spPr>
          <a:xfrm>
            <a:off x="1992839" y="5017223"/>
            <a:ext cx="1024373" cy="268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전력 구매</a:t>
            </a:r>
          </a:p>
        </p:txBody>
      </p:sp>
      <p:sp>
        <p:nvSpPr>
          <p:cNvPr id="139" name="직사각형 10"/>
          <p:cNvSpPr/>
          <p:nvPr/>
        </p:nvSpPr>
        <p:spPr>
          <a:xfrm>
            <a:off x="1011475" y="2467602"/>
            <a:ext cx="2217404" cy="268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우리아파트 전력거래소</a:t>
            </a:r>
          </a:p>
        </p:txBody>
      </p:sp>
      <p:sp>
        <p:nvSpPr>
          <p:cNvPr id="141" name="직사각형 10"/>
          <p:cNvSpPr/>
          <p:nvPr/>
        </p:nvSpPr>
        <p:spPr>
          <a:xfrm>
            <a:off x="5225565" y="2516188"/>
            <a:ext cx="1274524" cy="268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글 작성하기</a:t>
            </a:r>
          </a:p>
        </p:txBody>
      </p:sp>
      <p:sp>
        <p:nvSpPr>
          <p:cNvPr id="32" name="해 31"/>
          <p:cNvSpPr/>
          <p:nvPr/>
        </p:nvSpPr>
        <p:spPr>
          <a:xfrm>
            <a:off x="9963150" y="1943100"/>
            <a:ext cx="352425" cy="352425"/>
          </a:xfrm>
          <a:prstGeom prst="su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해 32"/>
          <p:cNvSpPr/>
          <p:nvPr/>
        </p:nvSpPr>
        <p:spPr>
          <a:xfrm>
            <a:off x="971550" y="1943100"/>
            <a:ext cx="352425" cy="352425"/>
          </a:xfrm>
          <a:prstGeom prst="su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전력 거래소 글 확인</a:t>
            </a:r>
            <a:r>
              <a:rPr lang="en-US" altLang="ko-KR"/>
              <a:t>,</a:t>
            </a:r>
            <a:r>
              <a:rPr lang="ko-KR" altLang="en-US"/>
              <a:t> 작성하기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9505" y="1837112"/>
            <a:ext cx="7390015" cy="4455622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28214" y="1837111"/>
            <a:ext cx="2827713" cy="44517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28213" y="5694218"/>
            <a:ext cx="2827713" cy="5945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28213" y="1837112"/>
            <a:ext cx="2827713" cy="594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9505" y="5694218"/>
            <a:ext cx="7390015" cy="5945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9505" y="1837112"/>
            <a:ext cx="7390015" cy="594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5884" y="1920240"/>
            <a:ext cx="73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83624" y="1995909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F0000"/>
                </a:solidFill>
              </a:rPr>
              <a:t>거래소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8065" y="1995908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원격제어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8009" y="1995908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/>
              <a:t>전력확인</a:t>
            </a:r>
          </a:p>
        </p:txBody>
      </p:sp>
      <p:sp>
        <p:nvSpPr>
          <p:cNvPr id="17" name="타원 16"/>
          <p:cNvSpPr/>
          <p:nvPr/>
        </p:nvSpPr>
        <p:spPr>
          <a:xfrm>
            <a:off x="1691987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187065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807009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78177" y="5784818"/>
            <a:ext cx="331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Copyright</a:t>
            </a:r>
            <a:r>
              <a:rPr lang="ko-KR" altLang="en-US" sz="800">
                <a:solidFill>
                  <a:schemeClr val="bg1"/>
                </a:solidFill>
              </a:rPr>
              <a:t> </a:t>
            </a:r>
            <a:r>
              <a:rPr lang="en-US" altLang="ko-KR" sz="800">
                <a:solidFill>
                  <a:schemeClr val="bg1"/>
                </a:solidFill>
              </a:rPr>
              <a:t>@</a:t>
            </a:r>
            <a:r>
              <a:rPr lang="ko-KR" altLang="en-US" sz="800">
                <a:solidFill>
                  <a:schemeClr val="bg1"/>
                </a:solidFill>
              </a:rPr>
              <a:t>지하보다지상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02-2222-1111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09:30~20:00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82121" y="5784818"/>
            <a:ext cx="331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Copyright</a:t>
            </a:r>
            <a:r>
              <a:rPr lang="ko-KR" altLang="en-US" sz="800">
                <a:solidFill>
                  <a:schemeClr val="bg1"/>
                </a:solidFill>
              </a:rPr>
              <a:t> </a:t>
            </a:r>
            <a:r>
              <a:rPr lang="en-US" altLang="ko-KR" sz="800">
                <a:solidFill>
                  <a:schemeClr val="bg1"/>
                </a:solidFill>
              </a:rPr>
              <a:t>@</a:t>
            </a:r>
            <a:r>
              <a:rPr lang="ko-KR" altLang="en-US" sz="800">
                <a:solidFill>
                  <a:schemeClr val="bg1"/>
                </a:solidFill>
              </a:rPr>
              <a:t>지하보다지상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02-2222-1111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09:30~20:00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07206" y="1943910"/>
            <a:ext cx="872836" cy="235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홍길동 님</a:t>
            </a:r>
          </a:p>
        </p:txBody>
      </p:sp>
      <p:sp>
        <p:nvSpPr>
          <p:cNvPr id="71" name="타원 70"/>
          <p:cNvSpPr/>
          <p:nvPr/>
        </p:nvSpPr>
        <p:spPr>
          <a:xfrm>
            <a:off x="6633554" y="1934933"/>
            <a:ext cx="264173" cy="2641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8333683" y="1920240"/>
            <a:ext cx="73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10382529" y="1920240"/>
            <a:ext cx="544961" cy="4046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10455123" y="2039231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10455123" y="2134407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0455123" y="2222513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직사각형 10"/>
          <p:cNvSpPr/>
          <p:nvPr/>
        </p:nvSpPr>
        <p:spPr>
          <a:xfrm>
            <a:off x="1415566" y="2813965"/>
            <a:ext cx="4680434" cy="2712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39" name="직사각형 10"/>
          <p:cNvSpPr/>
          <p:nvPr/>
        </p:nvSpPr>
        <p:spPr>
          <a:xfrm>
            <a:off x="1011475" y="2467602"/>
            <a:ext cx="2217404" cy="268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우리아파트 전력거래소</a:t>
            </a:r>
          </a:p>
        </p:txBody>
      </p:sp>
      <p:sp>
        <p:nvSpPr>
          <p:cNvPr id="136" name="직사각형 10"/>
          <p:cNvSpPr/>
          <p:nvPr/>
        </p:nvSpPr>
        <p:spPr>
          <a:xfrm>
            <a:off x="3493748" y="2458461"/>
            <a:ext cx="1024373" cy="268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전력 판매</a:t>
            </a:r>
          </a:p>
        </p:txBody>
      </p:sp>
      <p:sp>
        <p:nvSpPr>
          <p:cNvPr id="142" name="직사각형 10"/>
          <p:cNvSpPr/>
          <p:nvPr/>
        </p:nvSpPr>
        <p:spPr>
          <a:xfrm>
            <a:off x="2117914" y="2948661"/>
            <a:ext cx="3035206" cy="1962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내용</a:t>
            </a:r>
          </a:p>
        </p:txBody>
      </p:sp>
      <p:sp>
        <p:nvSpPr>
          <p:cNvPr id="143" name="직사각형 10"/>
          <p:cNvSpPr/>
          <p:nvPr/>
        </p:nvSpPr>
        <p:spPr>
          <a:xfrm>
            <a:off x="4196095" y="5065328"/>
            <a:ext cx="918540" cy="316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판매</a:t>
            </a:r>
            <a:r>
              <a:rPr lang="en-US" altLang="ko-KR" sz="1000">
                <a:solidFill>
                  <a:schemeClr val="dk1"/>
                </a:solidFill>
              </a:rPr>
              <a:t>/</a:t>
            </a:r>
            <a:r>
              <a:rPr lang="ko-KR" altLang="en-US" sz="1000">
                <a:solidFill>
                  <a:schemeClr val="dk1"/>
                </a:solidFill>
              </a:rPr>
              <a:t>구매하기</a:t>
            </a:r>
          </a:p>
        </p:txBody>
      </p:sp>
      <p:sp>
        <p:nvSpPr>
          <p:cNvPr id="144" name="직사각형 10"/>
          <p:cNvSpPr/>
          <p:nvPr/>
        </p:nvSpPr>
        <p:spPr>
          <a:xfrm>
            <a:off x="3397535" y="5065329"/>
            <a:ext cx="774222" cy="307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취소</a:t>
            </a:r>
          </a:p>
        </p:txBody>
      </p:sp>
      <p:sp>
        <p:nvSpPr>
          <p:cNvPr id="145" name="직사각형 10"/>
          <p:cNvSpPr/>
          <p:nvPr/>
        </p:nvSpPr>
        <p:spPr>
          <a:xfrm>
            <a:off x="8429430" y="2958282"/>
            <a:ext cx="2438691" cy="1962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내용</a:t>
            </a:r>
          </a:p>
        </p:txBody>
      </p:sp>
      <p:sp>
        <p:nvSpPr>
          <p:cNvPr id="146" name="직사각형 10"/>
          <p:cNvSpPr/>
          <p:nvPr/>
        </p:nvSpPr>
        <p:spPr>
          <a:xfrm>
            <a:off x="9718673" y="5007602"/>
            <a:ext cx="1186376" cy="393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판매</a:t>
            </a:r>
            <a:r>
              <a:rPr lang="en-US" altLang="ko-KR" sz="1500">
                <a:solidFill>
                  <a:schemeClr val="dk1"/>
                </a:solidFill>
              </a:rPr>
              <a:t>/</a:t>
            </a:r>
            <a:r>
              <a:rPr lang="ko-KR" altLang="en-US" sz="1500">
                <a:solidFill>
                  <a:schemeClr val="dk1"/>
                </a:solidFill>
              </a:rPr>
              <a:t>구매하기</a:t>
            </a:r>
          </a:p>
        </p:txBody>
      </p:sp>
      <p:sp>
        <p:nvSpPr>
          <p:cNvPr id="147" name="직사각형 10"/>
          <p:cNvSpPr/>
          <p:nvPr/>
        </p:nvSpPr>
        <p:spPr>
          <a:xfrm>
            <a:off x="8448672" y="4997981"/>
            <a:ext cx="1186376" cy="393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취소</a:t>
            </a:r>
          </a:p>
        </p:txBody>
      </p:sp>
      <p:sp>
        <p:nvSpPr>
          <p:cNvPr id="34" name="해 33"/>
          <p:cNvSpPr/>
          <p:nvPr/>
        </p:nvSpPr>
        <p:spPr>
          <a:xfrm>
            <a:off x="9963150" y="1943100"/>
            <a:ext cx="352425" cy="352425"/>
          </a:xfrm>
          <a:prstGeom prst="su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해 34"/>
          <p:cNvSpPr/>
          <p:nvPr/>
        </p:nvSpPr>
        <p:spPr>
          <a:xfrm>
            <a:off x="971550" y="1943100"/>
            <a:ext cx="352425" cy="352425"/>
          </a:xfrm>
          <a:prstGeom prst="su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중개 화면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9505" y="1837112"/>
            <a:ext cx="7390015" cy="4455622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28214" y="1837111"/>
            <a:ext cx="2827713" cy="44517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accent2"/>
                </a:solidFill>
              </a:rPr>
              <a:t>&lt;- Same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28213" y="5694218"/>
            <a:ext cx="2827713" cy="5945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28213" y="1837112"/>
            <a:ext cx="2827713" cy="594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9505" y="5694218"/>
            <a:ext cx="7390015" cy="5945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9505" y="1837112"/>
            <a:ext cx="7390015" cy="594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5884" y="1920240"/>
            <a:ext cx="73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83624" y="1995909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F0000"/>
                </a:solidFill>
              </a:rPr>
              <a:t>거래소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8065" y="1995908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원격제어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8009" y="1995908"/>
            <a:ext cx="872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/>
              <a:t>전력확인</a:t>
            </a:r>
          </a:p>
        </p:txBody>
      </p:sp>
      <p:sp>
        <p:nvSpPr>
          <p:cNvPr id="17" name="타원 16"/>
          <p:cNvSpPr/>
          <p:nvPr/>
        </p:nvSpPr>
        <p:spPr>
          <a:xfrm>
            <a:off x="1691987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187065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807009" y="1943910"/>
            <a:ext cx="380999" cy="380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78177" y="5784818"/>
            <a:ext cx="331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Copyright</a:t>
            </a:r>
            <a:r>
              <a:rPr lang="ko-KR" altLang="en-US" sz="800">
                <a:solidFill>
                  <a:schemeClr val="bg1"/>
                </a:solidFill>
              </a:rPr>
              <a:t> </a:t>
            </a:r>
            <a:r>
              <a:rPr lang="en-US" altLang="ko-KR" sz="800">
                <a:solidFill>
                  <a:schemeClr val="bg1"/>
                </a:solidFill>
              </a:rPr>
              <a:t>@</a:t>
            </a:r>
            <a:r>
              <a:rPr lang="ko-KR" altLang="en-US" sz="800">
                <a:solidFill>
                  <a:schemeClr val="bg1"/>
                </a:solidFill>
              </a:rPr>
              <a:t>지하보다지상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02-2222-1111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09:30~20:00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82121" y="5784818"/>
            <a:ext cx="331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Copyright</a:t>
            </a:r>
            <a:r>
              <a:rPr lang="ko-KR" altLang="en-US" sz="800">
                <a:solidFill>
                  <a:schemeClr val="bg1"/>
                </a:solidFill>
              </a:rPr>
              <a:t> </a:t>
            </a:r>
            <a:r>
              <a:rPr lang="en-US" altLang="ko-KR" sz="800">
                <a:solidFill>
                  <a:schemeClr val="bg1"/>
                </a:solidFill>
              </a:rPr>
              <a:t>@</a:t>
            </a:r>
            <a:r>
              <a:rPr lang="ko-KR" altLang="en-US" sz="800">
                <a:solidFill>
                  <a:schemeClr val="bg1"/>
                </a:solidFill>
              </a:rPr>
              <a:t>지하보다지상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02-2222-1111</a:t>
            </a: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09:30~20:00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07206" y="1943910"/>
            <a:ext cx="872836" cy="235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홍길동 님</a:t>
            </a:r>
          </a:p>
        </p:txBody>
      </p:sp>
      <p:sp>
        <p:nvSpPr>
          <p:cNvPr id="71" name="타원 70"/>
          <p:cNvSpPr/>
          <p:nvPr/>
        </p:nvSpPr>
        <p:spPr>
          <a:xfrm>
            <a:off x="6633554" y="1934933"/>
            <a:ext cx="264173" cy="2641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8333683" y="1920240"/>
            <a:ext cx="73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10382529" y="1920240"/>
            <a:ext cx="544961" cy="4046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10455123" y="2039231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10455123" y="2134407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0455123" y="2222513"/>
            <a:ext cx="3997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직사각형 10"/>
          <p:cNvSpPr/>
          <p:nvPr/>
        </p:nvSpPr>
        <p:spPr>
          <a:xfrm>
            <a:off x="1415566" y="2813965"/>
            <a:ext cx="4680434" cy="2712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39" name="직사각형 10"/>
          <p:cNvSpPr/>
          <p:nvPr/>
        </p:nvSpPr>
        <p:spPr>
          <a:xfrm>
            <a:off x="1011475" y="2467602"/>
            <a:ext cx="2217404" cy="268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우리아파트 전력거래소</a:t>
            </a:r>
          </a:p>
        </p:txBody>
      </p:sp>
      <p:sp>
        <p:nvSpPr>
          <p:cNvPr id="136" name="직사각형 10"/>
          <p:cNvSpPr/>
          <p:nvPr/>
        </p:nvSpPr>
        <p:spPr>
          <a:xfrm>
            <a:off x="3493748" y="2458461"/>
            <a:ext cx="1024373" cy="268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거래중</a:t>
            </a:r>
          </a:p>
        </p:txBody>
      </p:sp>
      <p:sp>
        <p:nvSpPr>
          <p:cNvPr id="148" name="타원 16"/>
          <p:cNvSpPr/>
          <p:nvPr/>
        </p:nvSpPr>
        <p:spPr>
          <a:xfrm>
            <a:off x="2096077" y="3069591"/>
            <a:ext cx="996756" cy="9967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9" name="타원 16"/>
          <p:cNvSpPr/>
          <p:nvPr/>
        </p:nvSpPr>
        <p:spPr>
          <a:xfrm>
            <a:off x="4289715" y="3069591"/>
            <a:ext cx="996756" cy="9967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0" name="오른쪽 화살표 149"/>
          <p:cNvSpPr/>
          <p:nvPr/>
        </p:nvSpPr>
        <p:spPr>
          <a:xfrm>
            <a:off x="3291416" y="3299113"/>
            <a:ext cx="788939" cy="442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3" name="TextBox 14"/>
          <p:cNvSpPr txBox="1"/>
          <p:nvPr/>
        </p:nvSpPr>
        <p:spPr>
          <a:xfrm>
            <a:off x="1801321" y="4228029"/>
            <a:ext cx="1577686" cy="637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내 집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보낸 양 </a:t>
            </a:r>
            <a:r>
              <a:rPr lang="en-US" altLang="ko-KR" sz="1200">
                <a:solidFill>
                  <a:schemeClr val="dk1"/>
                </a:solidFill>
              </a:rPr>
              <a:t>: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223kw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남은 양</a:t>
            </a:r>
            <a:r>
              <a:rPr lang="en-US" altLang="ko-KR" sz="1200">
                <a:solidFill>
                  <a:schemeClr val="dk1"/>
                </a:solidFill>
              </a:rPr>
              <a:t> : 177kw</a:t>
            </a: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3560811" y="4140730"/>
            <a:ext cx="173182" cy="5387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3560811" y="4054141"/>
            <a:ext cx="168150" cy="24053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8" name="TextBox 14"/>
          <p:cNvSpPr txBox="1"/>
          <p:nvPr/>
        </p:nvSpPr>
        <p:spPr>
          <a:xfrm>
            <a:off x="3239596" y="4763017"/>
            <a:ext cx="872836" cy="265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62%</a:t>
            </a:r>
          </a:p>
        </p:txBody>
      </p:sp>
      <p:sp>
        <p:nvSpPr>
          <p:cNvPr id="159" name="TextBox 14"/>
          <p:cNvSpPr txBox="1"/>
          <p:nvPr/>
        </p:nvSpPr>
        <p:spPr>
          <a:xfrm>
            <a:off x="4020646" y="4228029"/>
            <a:ext cx="1577686" cy="637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OO</a:t>
            </a:r>
            <a:r>
              <a:rPr lang="ko-KR" altLang="en-US" sz="1200">
                <a:solidFill>
                  <a:schemeClr val="dk1"/>
                </a:solidFill>
              </a:rPr>
              <a:t> 집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받은 양 </a:t>
            </a:r>
            <a:r>
              <a:rPr lang="en-US" altLang="ko-KR" sz="1200">
                <a:solidFill>
                  <a:schemeClr val="dk1"/>
                </a:solidFill>
              </a:rPr>
              <a:t>: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177kw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남은 양</a:t>
            </a:r>
            <a:r>
              <a:rPr lang="en-US" altLang="ko-KR" sz="1200">
                <a:solidFill>
                  <a:schemeClr val="dk1"/>
                </a:solidFill>
              </a:rPr>
              <a:t> : 223kw</a:t>
            </a:r>
          </a:p>
        </p:txBody>
      </p:sp>
      <p:sp>
        <p:nvSpPr>
          <p:cNvPr id="160" name="TextBox 14"/>
          <p:cNvSpPr txBox="1"/>
          <p:nvPr/>
        </p:nvSpPr>
        <p:spPr>
          <a:xfrm>
            <a:off x="3239596" y="5020192"/>
            <a:ext cx="872836" cy="446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rgbClr val="289B6E"/>
                </a:solidFill>
              </a:rPr>
              <a:t>12.3 kw/h</a:t>
            </a:r>
            <a:endParaRPr lang="ko-KR" altLang="en-US" sz="1200">
              <a:solidFill>
                <a:srgbClr val="289B6E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rgbClr val="289B6E"/>
                </a:solidFill>
              </a:rPr>
              <a:t>약 </a:t>
            </a:r>
            <a:r>
              <a:rPr lang="en-US" altLang="ko-KR" sz="1200">
                <a:solidFill>
                  <a:srgbClr val="289B6E"/>
                </a:solidFill>
              </a:rPr>
              <a:t>21</a:t>
            </a:r>
            <a:r>
              <a:rPr lang="ko-KR" altLang="en-US" sz="1200">
                <a:solidFill>
                  <a:srgbClr val="289B6E"/>
                </a:solidFill>
              </a:rPr>
              <a:t>분</a:t>
            </a:r>
          </a:p>
        </p:txBody>
      </p:sp>
      <p:sp>
        <p:nvSpPr>
          <p:cNvPr id="37" name="해 36"/>
          <p:cNvSpPr/>
          <p:nvPr/>
        </p:nvSpPr>
        <p:spPr>
          <a:xfrm>
            <a:off x="9963150" y="1943100"/>
            <a:ext cx="352425" cy="352425"/>
          </a:xfrm>
          <a:prstGeom prst="su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해 37"/>
          <p:cNvSpPr/>
          <p:nvPr/>
        </p:nvSpPr>
        <p:spPr>
          <a:xfrm>
            <a:off x="971550" y="1943100"/>
            <a:ext cx="352425" cy="352425"/>
          </a:xfrm>
          <a:prstGeom prst="su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445</Words>
  <Application>Show</Application>
  <PresentationFormat>사용자 지정</PresentationFormat>
  <Paragraphs>213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목차</vt:lpstr>
      <vt:lpstr>메인페이지 (X)</vt:lpstr>
      <vt:lpstr>로그인</vt:lpstr>
      <vt:lpstr>내 정보</vt:lpstr>
      <vt:lpstr>원격 On/Off 및 설정 (X)</vt:lpstr>
      <vt:lpstr>원격 On/Off 및 설정 (O)</vt:lpstr>
      <vt:lpstr>전력 거래소</vt:lpstr>
      <vt:lpstr>전력 거래소 글 확인, 작성하기</vt:lpstr>
      <vt:lpstr>중개 화면</vt:lpstr>
      <vt:lpstr>전력 확인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</dc:title>
  <dc:creator>J</dc:creator>
  <cp:lastModifiedBy>Jang</cp:lastModifiedBy>
  <cp:revision>19</cp:revision>
  <dcterms:created xsi:type="dcterms:W3CDTF">2021-03-26T07:15:00Z</dcterms:created>
  <dcterms:modified xsi:type="dcterms:W3CDTF">2021-03-30T10:15:10Z</dcterms:modified>
  <cp:version>1000.0000.01</cp:version>
</cp:coreProperties>
</file>