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83" r:id="rId4"/>
    <p:sldId id="291" r:id="rId5"/>
    <p:sldId id="290" r:id="rId6"/>
    <p:sldId id="285" r:id="rId7"/>
    <p:sldId id="287" r:id="rId8"/>
    <p:sldId id="296" r:id="rId9"/>
    <p:sldId id="295" r:id="rId10"/>
    <p:sldId id="298" r:id="rId11"/>
    <p:sldId id="297" r:id="rId12"/>
    <p:sldId id="265" r:id="rId13"/>
    <p:sldId id="259" r:id="rId14"/>
    <p:sldId id="261" r:id="rId15"/>
    <p:sldId id="271" r:id="rId16"/>
    <p:sldId id="28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현" initials="김" lastIdx="1" clrIdx="0">
    <p:extLst>
      <p:ext uri="{19B8F6BF-5375-455C-9EA6-DF929625EA0E}">
        <p15:presenceInfo xmlns:p15="http://schemas.microsoft.com/office/powerpoint/2012/main" userId="c6fb509a2b61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A83"/>
    <a:srgbClr val="F86666"/>
    <a:srgbClr val="FDC085"/>
    <a:srgbClr val="7F7F7F"/>
    <a:srgbClr val="F65036"/>
    <a:srgbClr val="7BC4CD"/>
    <a:srgbClr val="D78884"/>
    <a:srgbClr val="EA426C"/>
    <a:srgbClr val="F76688"/>
    <a:srgbClr val="FF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5961" autoAdjust="0"/>
  </p:normalViewPr>
  <p:slideViewPr>
    <p:cSldViewPr snapToGrid="0">
      <p:cViewPr varScale="1">
        <p:scale>
          <a:sx n="75" d="100"/>
          <a:sy n="75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89C8-493B-41FB-8636-D1952CE4014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A88-090D-4203-A596-1F28F39FD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올여름 최대전력 경신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https://www.donga.com/news/Economy/article/all/20200825/102646173/1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완주군 전기자동차 보급 박차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http://www.jtnews.kr/news/articleView.html?idxno=27504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화력발전소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https://news.joins.com/article/23923290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거꾸로 가는 에너지산업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</a:t>
            </a:r>
            <a:r>
              <a:rPr lang="en-US" altLang="ko-KR" dirty="0" smtClean="0"/>
              <a:t>m.ekn.kr/view.php?key=20201129010006946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https://www.yna.co.kr/view/AKR20180806008700003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및 에너지소비와 환경오염의 관계에 대한 분석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강상목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2013 109)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https://www.kei.re.kr/elibList.es?mid=a10103010000&amp;elibName=environmentalpolicy&amp;act=view&amp;c_id=699011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에너지원별</a:t>
            </a:r>
            <a:r>
              <a:rPr lang="ko-KR" altLang="en-US" dirty="0" smtClean="0"/>
              <a:t> 발전량 현황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https://www.index.go.kr/potal/main/EachDtlPageDetail.do?idx_cd=1339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7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9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1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7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6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1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31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43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29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04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9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6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2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90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84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9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6130268" y="2728860"/>
            <a:ext cx="536411" cy="997498"/>
          </a:xfrm>
          <a:custGeom>
            <a:avLst/>
            <a:gdLst>
              <a:gd name="connsiteX0" fmla="*/ 563905 w 606488"/>
              <a:gd name="connsiteY0" fmla="*/ 0 h 1127812"/>
              <a:gd name="connsiteX1" fmla="*/ 606488 w 606488"/>
              <a:gd name="connsiteY1" fmla="*/ 4293 h 1127812"/>
              <a:gd name="connsiteX2" fmla="*/ 606488 w 606488"/>
              <a:gd name="connsiteY2" fmla="*/ 1123519 h 1127812"/>
              <a:gd name="connsiteX3" fmla="*/ 563905 w 606488"/>
              <a:gd name="connsiteY3" fmla="*/ 1127812 h 1127812"/>
              <a:gd name="connsiteX4" fmla="*/ 0 w 606488"/>
              <a:gd name="connsiteY4" fmla="*/ 563906 h 1127812"/>
              <a:gd name="connsiteX5" fmla="*/ 563905 w 606488"/>
              <a:gd name="connsiteY5" fmla="*/ 0 h 11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488" h="1127812">
                <a:moveTo>
                  <a:pt x="563905" y="0"/>
                </a:moveTo>
                <a:lnTo>
                  <a:pt x="606488" y="4293"/>
                </a:lnTo>
                <a:lnTo>
                  <a:pt x="606488" y="1123519"/>
                </a:lnTo>
                <a:lnTo>
                  <a:pt x="563905" y="1127812"/>
                </a:lnTo>
                <a:cubicBezTo>
                  <a:pt x="252469" y="1127812"/>
                  <a:pt x="0" y="875343"/>
                  <a:pt x="0" y="563906"/>
                </a:cubicBezTo>
                <a:cubicBezTo>
                  <a:pt x="0" y="252469"/>
                  <a:pt x="252469" y="0"/>
                  <a:pt x="563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1" name="자유형 20"/>
          <p:cNvSpPr/>
          <p:nvPr/>
        </p:nvSpPr>
        <p:spPr>
          <a:xfrm>
            <a:off x="3287895" y="2732398"/>
            <a:ext cx="681617" cy="483637"/>
          </a:xfrm>
          <a:custGeom>
            <a:avLst/>
            <a:gdLst>
              <a:gd name="connsiteX0" fmla="*/ 41798 w 881986"/>
              <a:gd name="connsiteY0" fmla="*/ 0 h 625807"/>
              <a:gd name="connsiteX1" fmla="*/ 840188 w 881986"/>
              <a:gd name="connsiteY1" fmla="*/ 0 h 625807"/>
              <a:gd name="connsiteX2" fmla="*/ 847331 w 881986"/>
              <a:gd name="connsiteY2" fmla="*/ 13160 h 625807"/>
              <a:gd name="connsiteX3" fmla="*/ 881986 w 881986"/>
              <a:gd name="connsiteY3" fmla="*/ 184814 h 625807"/>
              <a:gd name="connsiteX4" fmla="*/ 440993 w 881986"/>
              <a:gd name="connsiteY4" fmla="*/ 625807 h 625807"/>
              <a:gd name="connsiteX5" fmla="*/ 0 w 881986"/>
              <a:gd name="connsiteY5" fmla="*/ 184814 h 625807"/>
              <a:gd name="connsiteX6" fmla="*/ 34656 w 881986"/>
              <a:gd name="connsiteY6" fmla="*/ 13160 h 62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86" h="625807">
                <a:moveTo>
                  <a:pt x="41798" y="0"/>
                </a:moveTo>
                <a:lnTo>
                  <a:pt x="840188" y="0"/>
                </a:lnTo>
                <a:lnTo>
                  <a:pt x="847331" y="13160"/>
                </a:lnTo>
                <a:cubicBezTo>
                  <a:pt x="869646" y="65919"/>
                  <a:pt x="881986" y="123926"/>
                  <a:pt x="881986" y="184814"/>
                </a:cubicBezTo>
                <a:cubicBezTo>
                  <a:pt x="881986" y="428368"/>
                  <a:pt x="684547" y="625807"/>
                  <a:pt x="440993" y="625807"/>
                </a:cubicBezTo>
                <a:cubicBezTo>
                  <a:pt x="197439" y="625807"/>
                  <a:pt x="0" y="428368"/>
                  <a:pt x="0" y="184814"/>
                </a:cubicBezTo>
                <a:cubicBezTo>
                  <a:pt x="0" y="123926"/>
                  <a:pt x="12340" y="65919"/>
                  <a:pt x="34656" y="13160"/>
                </a:cubicBezTo>
                <a:close/>
              </a:path>
            </a:pathLst>
          </a:custGeom>
          <a:solidFill>
            <a:srgbClr val="455A83">
              <a:alpha val="27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2" name="자유형 21"/>
          <p:cNvSpPr/>
          <p:nvPr/>
        </p:nvSpPr>
        <p:spPr>
          <a:xfrm>
            <a:off x="2538274" y="3798116"/>
            <a:ext cx="623784" cy="331024"/>
          </a:xfrm>
          <a:custGeom>
            <a:avLst/>
            <a:gdLst>
              <a:gd name="connsiteX0" fmla="*/ 311892 w 623784"/>
              <a:gd name="connsiteY0" fmla="*/ 0 h 331024"/>
              <a:gd name="connsiteX1" fmla="*/ 623784 w 623784"/>
              <a:gd name="connsiteY1" fmla="*/ 311892 h 331024"/>
              <a:gd name="connsiteX2" fmla="*/ 619922 w 623784"/>
              <a:gd name="connsiteY2" fmla="*/ 331024 h 331024"/>
              <a:gd name="connsiteX3" fmla="*/ 3863 w 623784"/>
              <a:gd name="connsiteY3" fmla="*/ 331024 h 331024"/>
              <a:gd name="connsiteX4" fmla="*/ 0 w 623784"/>
              <a:gd name="connsiteY4" fmla="*/ 311892 h 331024"/>
              <a:gd name="connsiteX5" fmla="*/ 311892 w 623784"/>
              <a:gd name="connsiteY5" fmla="*/ 0 h 33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784" h="331024">
                <a:moveTo>
                  <a:pt x="311892" y="0"/>
                </a:moveTo>
                <a:cubicBezTo>
                  <a:pt x="484145" y="0"/>
                  <a:pt x="623784" y="139639"/>
                  <a:pt x="623784" y="311892"/>
                </a:cubicBezTo>
                <a:lnTo>
                  <a:pt x="619922" y="331024"/>
                </a:lnTo>
                <a:lnTo>
                  <a:pt x="3863" y="331024"/>
                </a:lnTo>
                <a:lnTo>
                  <a:pt x="0" y="311892"/>
                </a:lnTo>
                <a:cubicBezTo>
                  <a:pt x="0" y="139639"/>
                  <a:pt x="139639" y="0"/>
                  <a:pt x="311892" y="0"/>
                </a:cubicBezTo>
                <a:close/>
              </a:path>
            </a:pathLst>
          </a:custGeom>
          <a:solidFill>
            <a:srgbClr val="F86666">
              <a:alpha val="7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3" name="자유형 22"/>
          <p:cNvSpPr/>
          <p:nvPr/>
        </p:nvSpPr>
        <p:spPr>
          <a:xfrm>
            <a:off x="4990348" y="3631313"/>
            <a:ext cx="991002" cy="487732"/>
          </a:xfrm>
          <a:custGeom>
            <a:avLst/>
            <a:gdLst>
              <a:gd name="connsiteX0" fmla="*/ 495501 w 991002"/>
              <a:gd name="connsiteY0" fmla="*/ 0 h 487732"/>
              <a:gd name="connsiteX1" fmla="*/ 981789 w 991002"/>
              <a:gd name="connsiteY1" fmla="*/ 396336 h 487732"/>
              <a:gd name="connsiteX2" fmla="*/ 991002 w 991002"/>
              <a:gd name="connsiteY2" fmla="*/ 487732 h 487732"/>
              <a:gd name="connsiteX3" fmla="*/ 0 w 991002"/>
              <a:gd name="connsiteY3" fmla="*/ 487732 h 487732"/>
              <a:gd name="connsiteX4" fmla="*/ 9214 w 991002"/>
              <a:gd name="connsiteY4" fmla="*/ 396336 h 487732"/>
              <a:gd name="connsiteX5" fmla="*/ 495501 w 991002"/>
              <a:gd name="connsiteY5" fmla="*/ 0 h 4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1002" h="487732">
                <a:moveTo>
                  <a:pt x="495501" y="0"/>
                </a:moveTo>
                <a:cubicBezTo>
                  <a:pt x="735373" y="0"/>
                  <a:pt x="935504" y="170147"/>
                  <a:pt x="981789" y="396336"/>
                </a:cubicBezTo>
                <a:lnTo>
                  <a:pt x="991002" y="487732"/>
                </a:lnTo>
                <a:lnTo>
                  <a:pt x="0" y="487732"/>
                </a:lnTo>
                <a:lnTo>
                  <a:pt x="9214" y="396336"/>
                </a:lnTo>
                <a:cubicBezTo>
                  <a:pt x="55499" y="170147"/>
                  <a:pt x="255630" y="0"/>
                  <a:pt x="495501" y="0"/>
                </a:cubicBezTo>
                <a:close/>
              </a:path>
            </a:pathLst>
          </a:custGeom>
          <a:solidFill>
            <a:srgbClr val="7BC4CD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4" name="직사각형 23"/>
          <p:cNvSpPr/>
          <p:nvPr/>
        </p:nvSpPr>
        <p:spPr>
          <a:xfrm>
            <a:off x="2253501" y="2735399"/>
            <a:ext cx="4406349" cy="1373595"/>
          </a:xfrm>
          <a:prstGeom prst="rect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5" name="TextBox 24"/>
          <p:cNvSpPr txBox="1"/>
          <p:nvPr/>
        </p:nvSpPr>
        <p:spPr>
          <a:xfrm>
            <a:off x="2253501" y="3051824"/>
            <a:ext cx="44131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D4D4F"/>
                  </a:solidFill>
                </a:ln>
                <a:solidFill>
                  <a:srgbClr val="FDC085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홈 네트워크</a:t>
            </a:r>
            <a:endParaRPr lang="en-US" altLang="ko-KR" sz="4000" dirty="0" smtClean="0">
              <a:ln>
                <a:solidFill>
                  <a:srgbClr val="4D4D4F"/>
                </a:solidFill>
              </a:ln>
              <a:solidFill>
                <a:srgbClr val="FDC085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139" y="2720621"/>
            <a:ext cx="16530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DC</a:t>
            </a:r>
            <a:r>
              <a: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스마트그리드</a:t>
            </a:r>
            <a:endParaRPr lang="ko-KR" altLang="en-US" sz="2800" b="1" dirty="0">
              <a:solidFill>
                <a:srgbClr val="4D4D4F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381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143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05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81350" y="6111772"/>
            <a:ext cx="3060452" cy="390700"/>
            <a:chOff x="3009713" y="5391336"/>
            <a:chExt cx="3060452" cy="390700"/>
          </a:xfrm>
        </p:grpSpPr>
        <p:sp>
          <p:nvSpPr>
            <p:cNvPr id="33" name="직사각형 32"/>
            <p:cNvSpPr/>
            <p:nvPr/>
          </p:nvSpPr>
          <p:spPr>
            <a:xfrm>
              <a:off x="3009713" y="5391336"/>
              <a:ext cx="3060452" cy="390700"/>
            </a:xfrm>
            <a:prstGeom prst="rect">
              <a:avLst/>
            </a:prstGeom>
            <a:solidFill>
              <a:srgbClr val="FD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1779" y="5412704"/>
              <a:ext cx="225632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지하보다 지상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9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기대 효과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06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900" y="1555884"/>
            <a:ext cx="527420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간지나는 발표의 핵심은 딱 </a:t>
            </a:r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2</a:t>
            </a:r>
            <a:r>
              <a:rPr lang="ko-KR" altLang="en-US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가지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정도야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45111" y="4797317"/>
            <a:ext cx="1712327" cy="646331"/>
            <a:chOff x="2345111" y="4811853"/>
            <a:chExt cx="1712327" cy="64633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551789" y="5135019"/>
              <a:ext cx="1296794" cy="265997"/>
            </a:xfrm>
            <a:prstGeom prst="roundRect">
              <a:avLst/>
            </a:prstGeom>
            <a:solidFill>
              <a:srgbClr val="455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45111" y="4811853"/>
              <a:ext cx="1712327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중요한 포인트에</a:t>
              </a:r>
              <a:endParaRPr lang="en-US" altLang="ko-KR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스포트라이트</a:t>
              </a:r>
              <a:endParaRPr lang="en-US" altLang="ko-KR" b="1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2" y="3644063"/>
            <a:ext cx="876558" cy="87655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2" name="TextBox 41"/>
          <p:cNvSpPr txBox="1"/>
          <p:nvPr/>
        </p:nvSpPr>
        <p:spPr>
          <a:xfrm>
            <a:off x="5027558" y="4797317"/>
            <a:ext cx="171232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지배하는</a:t>
            </a:r>
            <a:endParaRPr lang="en-US" altLang="ko-KR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여유로움</a:t>
            </a:r>
            <a:endParaRPr lang="en-US" altLang="ko-KR" dirty="0">
              <a:solidFill>
                <a:srgbClr val="455A8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8" y="3653593"/>
            <a:ext cx="878288" cy="87828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30" name="그룹 29"/>
          <p:cNvGrpSpPr/>
          <p:nvPr/>
        </p:nvGrpSpPr>
        <p:grpSpPr>
          <a:xfrm>
            <a:off x="3009713" y="2632854"/>
            <a:ext cx="3060453" cy="396895"/>
            <a:chOff x="3041774" y="2440426"/>
            <a:chExt cx="3060453" cy="396895"/>
          </a:xfrm>
        </p:grpSpPr>
        <p:sp>
          <p:nvSpPr>
            <p:cNvPr id="18" name="직사각형 17"/>
            <p:cNvSpPr/>
            <p:nvPr/>
          </p:nvSpPr>
          <p:spPr>
            <a:xfrm>
              <a:off x="3041775" y="2440426"/>
              <a:ext cx="3060452" cy="396895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1774" y="2461794"/>
              <a:ext cx="3060453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일러스트는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flaticon.com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활용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75538" y="1561677"/>
            <a:ext cx="4592924" cy="461665"/>
            <a:chOff x="1869177" y="1561677"/>
            <a:chExt cx="4592924" cy="46166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949032" y="1631181"/>
              <a:ext cx="1750866" cy="331229"/>
            </a:xfrm>
            <a:prstGeom prst="roundRect">
              <a:avLst/>
            </a:prstGeom>
            <a:solidFill>
              <a:srgbClr val="455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9177" y="1561677"/>
              <a:ext cx="459292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첫번째</a:t>
              </a:r>
              <a:r>
                <a:rPr lang="en-US" altLang="ko-KR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,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스포트라이트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 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는 사실 쉬워</a:t>
              </a:r>
              <a:endPara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121746" y="3129798"/>
            <a:ext cx="1587261" cy="325045"/>
          </a:xfrm>
          <a:prstGeom prst="roundRect">
            <a:avLst/>
          </a:prstGeom>
          <a:solidFill>
            <a:srgbClr val="F7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97166" y="3107654"/>
            <a:ext cx="167706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색감으로 조진다</a:t>
            </a:r>
            <a:endParaRPr lang="en-US" altLang="ko-KR" dirty="0" smtClean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0233" y="3553470"/>
            <a:ext cx="3764487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그래프에 활용하면 효과 최강 </a:t>
            </a:r>
            <a:r>
              <a:rPr lang="en-US" altLang="ko-KR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!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이렇게 글을 </a:t>
            </a:r>
            <a:r>
              <a:rPr lang="ko-KR" altLang="en-US" sz="1600" dirty="0" err="1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주구장창써도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결국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분홍색 막대만 </a:t>
            </a:r>
            <a:r>
              <a:rPr lang="en-US" altLang="ko-KR" sz="1600" b="1" dirty="0" smtClean="0">
                <a:solidFill>
                  <a:srgbClr val="F7668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Spotlight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될꺼임</a:t>
            </a:r>
            <a:endParaRPr lang="ko-KR" altLang="en-US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35943" y="5106165"/>
            <a:ext cx="3488777" cy="4308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그래프 출처는 이쯤에 작게</a:t>
            </a:r>
            <a:endParaRPr lang="en-US" altLang="ko-KR" sz="1100" dirty="0" smtClean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&lt;</a:t>
            </a:r>
            <a:r>
              <a:rPr lang="ko-KR" altLang="en-US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그리고 여기는 작은 </a:t>
            </a:r>
            <a:r>
              <a:rPr lang="ko-KR" altLang="en-US" sz="11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설명정도</a:t>
            </a:r>
            <a:r>
              <a:rPr lang="en-US" altLang="ko-KR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&gt;</a:t>
            </a:r>
            <a:endParaRPr lang="en-US" altLang="ko-KR" sz="1100" dirty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47319" y="2832791"/>
            <a:ext cx="295582" cy="2759185"/>
          </a:xfrm>
          <a:prstGeom prst="rect">
            <a:avLst/>
          </a:prstGeom>
          <a:solidFill>
            <a:srgbClr val="ED618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833005" y="2451633"/>
            <a:ext cx="11473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F76688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40%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427902" y="5591975"/>
            <a:ext cx="639681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16281" y="4509852"/>
            <a:ext cx="681250" cy="1484507"/>
            <a:chOff x="1416281" y="4509852"/>
            <a:chExt cx="681250" cy="1484507"/>
          </a:xfrm>
        </p:grpSpPr>
        <p:sp>
          <p:nvSpPr>
            <p:cNvPr id="32" name="직사각형 31"/>
            <p:cNvSpPr/>
            <p:nvPr/>
          </p:nvSpPr>
          <p:spPr>
            <a:xfrm>
              <a:off x="1609115" y="4848109"/>
              <a:ext cx="295582" cy="743866"/>
            </a:xfrm>
            <a:prstGeom prst="rect">
              <a:avLst/>
            </a:prstGeom>
            <a:solidFill>
              <a:srgbClr val="455A83"/>
            </a:solidFill>
            <a:ln>
              <a:solidFill>
                <a:schemeClr val="tx1">
                  <a:alpha val="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16281" y="4509852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10%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3005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A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81043" y="3157694"/>
            <a:ext cx="681250" cy="2836665"/>
            <a:chOff x="1962349" y="3157694"/>
            <a:chExt cx="681250" cy="2836665"/>
          </a:xfrm>
        </p:grpSpPr>
        <p:sp>
          <p:nvSpPr>
            <p:cNvPr id="38" name="직사각형 37"/>
            <p:cNvSpPr/>
            <p:nvPr/>
          </p:nvSpPr>
          <p:spPr>
            <a:xfrm>
              <a:off x="2155183" y="3528504"/>
              <a:ext cx="295582" cy="2063472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2349" y="3157694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35%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49073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B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45805" y="4052710"/>
            <a:ext cx="681250" cy="1941649"/>
            <a:chOff x="2508417" y="4052710"/>
            <a:chExt cx="681250" cy="1941649"/>
          </a:xfrm>
        </p:grpSpPr>
        <p:sp>
          <p:nvSpPr>
            <p:cNvPr id="39" name="직사각형 38"/>
            <p:cNvSpPr/>
            <p:nvPr/>
          </p:nvSpPr>
          <p:spPr>
            <a:xfrm>
              <a:off x="2701251" y="4378038"/>
              <a:ext cx="295582" cy="1213937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08417" y="4052710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15%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8196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C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90697" y="5625027"/>
            <a:ext cx="10319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76688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D</a:t>
            </a:r>
            <a:endParaRPr lang="ko-KR" altLang="en-US" dirty="0">
              <a:solidFill>
                <a:srgbClr val="F76688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27055" y="2451633"/>
            <a:ext cx="0" cy="3564560"/>
          </a:xfrm>
          <a:prstGeom prst="line">
            <a:avLst/>
          </a:prstGeom>
          <a:ln w="15875">
            <a:solidFill>
              <a:srgbClr val="455A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3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5602" y="1564345"/>
            <a:ext cx="6412333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시선을 </a:t>
            </a:r>
            <a:r>
              <a: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스포트라이트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시켰다면 </a:t>
            </a:r>
            <a:r>
              <a:rPr lang="ko-KR" altLang="en-US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시간관리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 중요해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3295" y="2884052"/>
            <a:ext cx="6397410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발표를 </a:t>
            </a:r>
            <a:r>
              <a: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분간 해야한다면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분단위로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폰 진동을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설정해놔</a:t>
            </a:r>
            <a:r>
              <a: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주머니에 넣어 </a:t>
            </a:r>
            <a:r>
              <a:rPr lang="en-US" altLang="ko-KR" sz="160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교수님도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모를꺼야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너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 주머니속에서 시간을 체크한다는 사실</a:t>
            </a:r>
            <a:endParaRPr lang="en-US" altLang="ko-KR" sz="1600" dirty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5" y="4350697"/>
            <a:ext cx="981477" cy="981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20" y="4348471"/>
            <a:ext cx="983703" cy="983703"/>
          </a:xfrm>
          <a:prstGeom prst="rect">
            <a:avLst/>
          </a:prstGeom>
        </p:spPr>
      </p:pic>
      <p:sp>
        <p:nvSpPr>
          <p:cNvPr id="70" name="덧셈 기호 69"/>
          <p:cNvSpPr/>
          <p:nvPr/>
        </p:nvSpPr>
        <p:spPr>
          <a:xfrm>
            <a:off x="2487568" y="4509921"/>
            <a:ext cx="660804" cy="660804"/>
          </a:xfrm>
          <a:prstGeom prst="mathPlus">
            <a:avLst>
              <a:gd name="adj1" fmla="val 14631"/>
            </a:avLst>
          </a:prstGeom>
          <a:solidFill>
            <a:srgbClr val="57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등호 72"/>
          <p:cNvSpPr/>
          <p:nvPr/>
        </p:nvSpPr>
        <p:spPr>
          <a:xfrm>
            <a:off x="4520528" y="4509921"/>
            <a:ext cx="660804" cy="660804"/>
          </a:xfrm>
          <a:prstGeom prst="mathEqual">
            <a:avLst/>
          </a:prstGeom>
          <a:solidFill>
            <a:srgbClr val="57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370607" y="4378448"/>
            <a:ext cx="2365450" cy="1031436"/>
            <a:chOff x="5559350" y="4170104"/>
            <a:chExt cx="2365450" cy="1031436"/>
          </a:xfrm>
        </p:grpSpPr>
        <p:sp>
          <p:nvSpPr>
            <p:cNvPr id="86" name="직사각형 85"/>
            <p:cNvSpPr/>
            <p:nvPr/>
          </p:nvSpPr>
          <p:spPr>
            <a:xfrm>
              <a:off x="5908264" y="4563918"/>
              <a:ext cx="1666240" cy="55991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8264" y="4230510"/>
              <a:ext cx="1666240" cy="463965"/>
            </a:xfrm>
            <a:prstGeom prst="rect">
              <a:avLst/>
            </a:prstGeom>
            <a:solidFill>
              <a:srgbClr val="455A83"/>
            </a:solidFill>
            <a:ln w="25400">
              <a:solidFill>
                <a:srgbClr val="45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03237" y="4170104"/>
              <a:ext cx="1466514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T I M E</a:t>
              </a:r>
              <a:endParaRPr lang="en-US" altLang="ko-KR" sz="3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59350" y="4616765"/>
              <a:ext cx="2365450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MASTER</a:t>
              </a:r>
              <a:endParaRPr lang="en-US" altLang="ko-KR" sz="32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836937" y="2441408"/>
            <a:ext cx="1470126" cy="325045"/>
          </a:xfrm>
          <a:prstGeom prst="round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35260" y="2408354"/>
            <a:ext cx="14734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폰을 활용한다</a:t>
            </a:r>
            <a:endParaRPr lang="en-US" altLang="ko-KR" dirty="0" smtClean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310607" y="2406528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1310607" y="2668138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-1310607" y="2929748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-1310607" y="3169919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1310607" y="3413725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8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8945" y="1556650"/>
            <a:ext cx="52261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이제 마지막장이야</a:t>
            </a:r>
            <a:r>
              <a:rPr lang="en-US" altLang="ko-KR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선택해 </a:t>
            </a:r>
            <a:r>
              <a:rPr lang="ko-KR" altLang="en-US" sz="24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살꺼야</a:t>
            </a:r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4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말꺼야</a:t>
            </a:r>
            <a:endParaRPr lang="ko-KR" altLang="en-US" sz="2400" dirty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08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8723" y="2229849"/>
            <a:ext cx="332655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사용자를 살뜰하게 고려해버린</a:t>
            </a:r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,</a:t>
            </a:r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오지게 편안한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그립감과</a:t>
            </a:r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유려한 디자인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40259" y="2813563"/>
            <a:ext cx="4131496" cy="3599000"/>
            <a:chOff x="2311601" y="1987835"/>
            <a:chExt cx="4131496" cy="3599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097" y="1987835"/>
              <a:ext cx="2880000" cy="2473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060" y="2528545"/>
              <a:ext cx="2880000" cy="24732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01" y="3113635"/>
              <a:ext cx="2880000" cy="24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5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9" panose="02020600000000000000" pitchFamily="18" charset="-127"/>
                <a:ea typeface="a고딕19" panose="02020600000000000000" pitchFamily="18" charset="-127"/>
                <a:cs typeface="+mn-cs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고딕19" panose="02020600000000000000" pitchFamily="18" charset="-127"/>
              <a:ea typeface="a고딕19" panose="02020600000000000000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8945" y="1555884"/>
            <a:ext cx="548259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3" panose="02020600000000000000" pitchFamily="18" charset="-127"/>
                <a:ea typeface="a고딕13" panose="02020600000000000000" pitchFamily="18" charset="-127"/>
                <a:cs typeface="+mn-cs"/>
              </a:rPr>
              <a:t>여기까지 봐준 너</a:t>
            </a:r>
            <a:r>
              <a:rPr lang="en-US" altLang="ko-KR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이제부터 </a:t>
            </a:r>
            <a:r>
              <a:rPr lang="ko-KR" altLang="en-US" sz="2800" dirty="0" err="1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스퐛롸이트</a:t>
            </a:r>
            <a:r>
              <a:rPr lang="ko-KR" altLang="en-US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!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5A83"/>
                </a:solidFill>
                <a:effectLst/>
                <a:uLnTx/>
                <a:uFillTx/>
                <a:latin typeface="a고딕19" panose="02020600000000000000" pitchFamily="18" charset="-127"/>
                <a:ea typeface="a고딕19" panose="02020600000000000000" pitchFamily="18" charset="-127"/>
                <a:cs typeface="+mn-cs"/>
              </a:rPr>
              <a:t>09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55A83"/>
              </a:solidFill>
              <a:effectLst/>
              <a:uLnTx/>
              <a:uFillTx/>
              <a:latin typeface="a고딕19" panose="02020600000000000000" pitchFamily="18" charset="-127"/>
              <a:ea typeface="a고딕19" panose="02020600000000000000" pitchFamily="18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51238" y="2251897"/>
            <a:ext cx="1455291" cy="1455291"/>
            <a:chOff x="1488215" y="2131924"/>
            <a:chExt cx="1455291" cy="1455291"/>
          </a:xfrm>
        </p:grpSpPr>
        <p:sp>
          <p:nvSpPr>
            <p:cNvPr id="40" name="자유형 39"/>
            <p:cNvSpPr/>
            <p:nvPr/>
          </p:nvSpPr>
          <p:spPr>
            <a:xfrm>
              <a:off x="1527389" y="2462842"/>
              <a:ext cx="1361832" cy="1124373"/>
            </a:xfrm>
            <a:custGeom>
              <a:avLst/>
              <a:gdLst>
                <a:gd name="connsiteX0" fmla="*/ 680916 w 1361832"/>
                <a:gd name="connsiteY0" fmla="*/ 0 h 1124373"/>
                <a:gd name="connsiteX1" fmla="*/ 1361832 w 1361832"/>
                <a:gd name="connsiteY1" fmla="*/ 680916 h 1124373"/>
                <a:gd name="connsiteX2" fmla="*/ 1245542 w 1361832"/>
                <a:gd name="connsiteY2" fmla="*/ 1061623 h 1124373"/>
                <a:gd name="connsiteX3" fmla="*/ 1193769 w 1361832"/>
                <a:gd name="connsiteY3" fmla="*/ 1124373 h 1124373"/>
                <a:gd name="connsiteX4" fmla="*/ 168063 w 1361832"/>
                <a:gd name="connsiteY4" fmla="*/ 1124373 h 1124373"/>
                <a:gd name="connsiteX5" fmla="*/ 116290 w 1361832"/>
                <a:gd name="connsiteY5" fmla="*/ 1061623 h 1124373"/>
                <a:gd name="connsiteX6" fmla="*/ 0 w 1361832"/>
                <a:gd name="connsiteY6" fmla="*/ 680916 h 1124373"/>
                <a:gd name="connsiteX7" fmla="*/ 680916 w 1361832"/>
                <a:gd name="connsiteY7" fmla="*/ 0 h 112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832" h="1124373">
                  <a:moveTo>
                    <a:pt x="680916" y="0"/>
                  </a:moveTo>
                  <a:cubicBezTo>
                    <a:pt x="1056976" y="0"/>
                    <a:pt x="1361832" y="304856"/>
                    <a:pt x="1361832" y="680916"/>
                  </a:cubicBezTo>
                  <a:cubicBezTo>
                    <a:pt x="1361832" y="821939"/>
                    <a:pt x="1318962" y="952948"/>
                    <a:pt x="1245542" y="1061623"/>
                  </a:cubicBezTo>
                  <a:lnTo>
                    <a:pt x="1193769" y="1124373"/>
                  </a:lnTo>
                  <a:lnTo>
                    <a:pt x="168063" y="1124373"/>
                  </a:lnTo>
                  <a:lnTo>
                    <a:pt x="116290" y="1061623"/>
                  </a:lnTo>
                  <a:cubicBezTo>
                    <a:pt x="42870" y="952948"/>
                    <a:pt x="0" y="821939"/>
                    <a:pt x="0" y="680916"/>
                  </a:cubicBezTo>
                  <a:cubicBezTo>
                    <a:pt x="0" y="304856"/>
                    <a:pt x="304856" y="0"/>
                    <a:pt x="68091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215" y="2131924"/>
              <a:ext cx="1455291" cy="1455291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111059" y="3633759"/>
            <a:ext cx="133564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27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세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피티고수노지택씨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2701" y="2512959"/>
            <a:ext cx="6318381" cy="1003626"/>
            <a:chOff x="1774381" y="2512959"/>
            <a:chExt cx="6318381" cy="1003626"/>
          </a:xfrm>
        </p:grpSpPr>
        <p:sp>
          <p:nvSpPr>
            <p:cNvPr id="51" name="TextBox 50"/>
            <p:cNvSpPr txBox="1"/>
            <p:nvPr/>
          </p:nvSpPr>
          <p:spPr>
            <a:xfrm>
              <a:off x="1774381" y="2880423"/>
              <a:ext cx="570843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살면서 </a:t>
              </a:r>
              <a:r>
                <a:rPr lang="ko-KR" altLang="en-US" sz="1600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스포트라이트</a:t>
              </a:r>
              <a:r>
                <a:rPr lang="ko-KR" altLang="en-US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제대로 받으라고 </a:t>
              </a:r>
              <a:r>
                <a:rPr lang="ko-KR" altLang="en-US" sz="1600" dirty="0" err="1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노지택으로</a:t>
              </a: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지으셨죠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rPr>
                <a:t>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825181" y="2512959"/>
              <a:ext cx="6267581" cy="1003626"/>
              <a:chOff x="1825181" y="2512959"/>
              <a:chExt cx="6267581" cy="100362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825181" y="2582815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안녕하세요 저의 이름은 </a:t>
                </a:r>
                <a:r>
                  <a:rPr kumimoji="0" lang="ko-KR" alt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노지택입니다</a:t>
                </a:r>
                <a:r>
                  <a:rPr kumimoji="0" lang="en-US" altLang="ko-K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. </a:t>
                </a:r>
                <a:r>
                  <a:rPr kumimoji="0" lang="ko-KR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저희 아버지께서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825181" y="3178031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noProof="0" dirty="0" err="1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로지텍과</a:t>
                </a:r>
                <a:r>
                  <a:rPr lang="ko-KR" altLang="en-US" sz="1600" noProof="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noProof="0" dirty="0" err="1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노지택이</a:t>
                </a:r>
                <a:r>
                  <a:rPr lang="ko-KR" altLang="en-US" sz="1600" noProof="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함께라면 저의 무대는 항상 </a:t>
                </a: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en-US" altLang="ko-KR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24938" y="2512959"/>
                <a:ext cx="667824" cy="83099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”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152067" y="2512959"/>
                <a:ext cx="4555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“</a:t>
                </a:r>
                <a:endPara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6907066" y="4284926"/>
            <a:ext cx="1361832" cy="1756241"/>
            <a:chOff x="6324702" y="4284926"/>
            <a:chExt cx="1361832" cy="1756241"/>
          </a:xfrm>
        </p:grpSpPr>
        <p:grpSp>
          <p:nvGrpSpPr>
            <p:cNvPr id="46" name="그룹 45"/>
            <p:cNvGrpSpPr/>
            <p:nvPr/>
          </p:nvGrpSpPr>
          <p:grpSpPr>
            <a:xfrm>
              <a:off x="6324702" y="4467003"/>
              <a:ext cx="1361832" cy="1574164"/>
              <a:chOff x="1424335" y="2571240"/>
              <a:chExt cx="1361832" cy="1574164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1424335" y="2571240"/>
                <a:ext cx="1361832" cy="1124373"/>
              </a:xfrm>
              <a:custGeom>
                <a:avLst/>
                <a:gdLst>
                  <a:gd name="connsiteX0" fmla="*/ 680916 w 1361832"/>
                  <a:gd name="connsiteY0" fmla="*/ 0 h 1124373"/>
                  <a:gd name="connsiteX1" fmla="*/ 1361832 w 1361832"/>
                  <a:gd name="connsiteY1" fmla="*/ 680916 h 1124373"/>
                  <a:gd name="connsiteX2" fmla="*/ 1245542 w 1361832"/>
                  <a:gd name="connsiteY2" fmla="*/ 1061623 h 1124373"/>
                  <a:gd name="connsiteX3" fmla="*/ 1193769 w 1361832"/>
                  <a:gd name="connsiteY3" fmla="*/ 1124373 h 1124373"/>
                  <a:gd name="connsiteX4" fmla="*/ 168063 w 1361832"/>
                  <a:gd name="connsiteY4" fmla="*/ 1124373 h 1124373"/>
                  <a:gd name="connsiteX5" fmla="*/ 116290 w 1361832"/>
                  <a:gd name="connsiteY5" fmla="*/ 1061623 h 1124373"/>
                  <a:gd name="connsiteX6" fmla="*/ 0 w 1361832"/>
                  <a:gd name="connsiteY6" fmla="*/ 680916 h 1124373"/>
                  <a:gd name="connsiteX7" fmla="*/ 680916 w 1361832"/>
                  <a:gd name="connsiteY7" fmla="*/ 0 h 112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832" h="1124373">
                    <a:moveTo>
                      <a:pt x="680916" y="0"/>
                    </a:moveTo>
                    <a:cubicBezTo>
                      <a:pt x="1056976" y="0"/>
                      <a:pt x="1361832" y="304856"/>
                      <a:pt x="1361832" y="680916"/>
                    </a:cubicBezTo>
                    <a:cubicBezTo>
                      <a:pt x="1361832" y="821939"/>
                      <a:pt x="1318962" y="952948"/>
                      <a:pt x="1245542" y="1061623"/>
                    </a:cubicBezTo>
                    <a:lnTo>
                      <a:pt x="1193769" y="1124373"/>
                    </a:lnTo>
                    <a:lnTo>
                      <a:pt x="168063" y="1124373"/>
                    </a:lnTo>
                    <a:lnTo>
                      <a:pt x="116290" y="1061623"/>
                    </a:lnTo>
                    <a:cubicBezTo>
                      <a:pt x="42870" y="952948"/>
                      <a:pt x="0" y="821939"/>
                      <a:pt x="0" y="680916"/>
                    </a:cubicBezTo>
                    <a:cubicBezTo>
                      <a:pt x="0" y="304856"/>
                      <a:pt x="304856" y="0"/>
                      <a:pt x="6809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4982" y="3622184"/>
                <a:ext cx="1335648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21</a:t>
                </a:r>
                <a:r>
                  <a:rPr kumimoji="0" lang="ko-KR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세 발표장인</a:t>
                </a:r>
                <a:endPara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조아영씨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702" y="4284926"/>
              <a:ext cx="1309663" cy="130966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66496" y="4669597"/>
            <a:ext cx="6188401" cy="1000274"/>
            <a:chOff x="671895" y="4669597"/>
            <a:chExt cx="6188401" cy="1000274"/>
          </a:xfrm>
        </p:grpSpPr>
        <p:sp>
          <p:nvSpPr>
            <p:cNvPr id="66" name="TextBox 65"/>
            <p:cNvSpPr txBox="1"/>
            <p:nvPr/>
          </p:nvSpPr>
          <p:spPr>
            <a:xfrm>
              <a:off x="1131219" y="4758905"/>
              <a:ext cx="570843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 항상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</a:t>
              </a:r>
              <a:r>
                <a:rPr lang="ko-KR" altLang="en-US" sz="1600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스포트라이트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로 발표를 해요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 </a:t>
              </a:r>
              <a:r>
                <a:rPr kumimoji="0" lang="ko-KR" altLang="en-US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왜냐구요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?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71895" y="4669597"/>
              <a:ext cx="6188401" cy="1000274"/>
              <a:chOff x="671895" y="4669597"/>
              <a:chExt cx="6188401" cy="100027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131219" y="5045111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ko-KR" altLang="en-US" sz="160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함께라면 제가 있는 바로 그곳이 </a:t>
                </a: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 </a:t>
                </a:r>
                <a:r>
                  <a:rPr lang="en-US" altLang="ko-KR" sz="160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!</a:t>
                </a:r>
                <a:endParaRPr lang="en-US" altLang="ko-KR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92472" y="4669597"/>
                <a:ext cx="667824" cy="83099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”</a:t>
                </a: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71895" y="4699017"/>
                <a:ext cx="4555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“</a:t>
                </a:r>
                <a:endPara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131219" y="5331317"/>
                <a:ext cx="5020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 없인 못살아 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 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 스포트라이트 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!!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 </a:t>
                </a:r>
                <a:endParaRPr lang="en-US" altLang="ko-KR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9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0" y="850363"/>
            <a:ext cx="91440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55A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r>
              <a:rPr lang="ko-KR" altLang="en-US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3200" b="1" spc="-150" dirty="0" smtClean="0">
              <a:solidFill>
                <a:srgbClr val="455A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4352" y="211495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8047" y="211495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배경 및 목표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4352" y="2778478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8047" y="2759647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4352" y="3442006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8047" y="3442006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하드웨어</a:t>
            </a:r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설계도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4352" y="4105534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28047" y="4105534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 설계도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74352" y="4769062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8047" y="4769062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4352" y="5432590"/>
            <a:ext cx="394393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047" y="5432590"/>
            <a:ext cx="3190240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 효과</a:t>
            </a:r>
            <a:endParaRPr lang="ko-KR" altLang="en-US" sz="16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80" y="1561743"/>
            <a:ext cx="1540622" cy="1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지하보다지상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5EAE4D-CE58-4902-BE6F-A7EF849807A9}"/>
              </a:ext>
            </a:extLst>
          </p:cNvPr>
          <p:cNvCxnSpPr>
            <a:cxnSpLocks/>
          </p:cNvCxnSpPr>
          <p:nvPr/>
        </p:nvCxnSpPr>
        <p:spPr>
          <a:xfrm>
            <a:off x="3302874" y="1418987"/>
            <a:ext cx="2618115" cy="0"/>
          </a:xfrm>
          <a:prstGeom prst="line">
            <a:avLst/>
          </a:prstGeom>
          <a:ln w="28575">
            <a:solidFill>
              <a:srgbClr val="FD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</a:t>
            </a:r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7" y="2548805"/>
            <a:ext cx="6470476" cy="10373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45" y="3606575"/>
            <a:ext cx="6363530" cy="9635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15" y="405563"/>
            <a:ext cx="5770585" cy="230064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3768" y="4486476"/>
            <a:ext cx="7469021" cy="1522871"/>
            <a:chOff x="53768" y="4486476"/>
            <a:chExt cx="7469021" cy="152287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68" y="4486476"/>
              <a:ext cx="7469021" cy="152287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8177" y="4597258"/>
              <a:ext cx="440943" cy="523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906" y="5477159"/>
            <a:ext cx="6929569" cy="1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및 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32468" y="2583631"/>
            <a:ext cx="8079064" cy="3429000"/>
            <a:chOff x="214648" y="1250536"/>
            <a:chExt cx="8079064" cy="342900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48" y="1250536"/>
              <a:ext cx="6572250" cy="3429000"/>
            </a:xfrm>
            <a:prstGeom prst="rect">
              <a:avLst/>
            </a:prstGeom>
          </p:spPr>
        </p:pic>
        <p:cxnSp>
          <p:nvCxnSpPr>
            <p:cNvPr id="74" name="직선 연결선 73"/>
            <p:cNvCxnSpPr/>
            <p:nvPr/>
          </p:nvCxnSpPr>
          <p:spPr>
            <a:xfrm>
              <a:off x="6451600" y="2468880"/>
              <a:ext cx="335298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786898" y="2079104"/>
              <a:ext cx="353042" cy="389776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47595" y="182572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</a:t>
              </a:r>
              <a:r>
                <a:rPr lang="en-US" altLang="ko-KR" sz="12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6.5%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7136130" y="2081758"/>
              <a:ext cx="849630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451600" y="3281876"/>
              <a:ext cx="33529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786898" y="3079782"/>
              <a:ext cx="360662" cy="2020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833695" y="2817616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2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40.4%</a:t>
              </a: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7145020" y="3079782"/>
              <a:ext cx="83820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51600" y="2804805"/>
              <a:ext cx="335298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6786898" y="2579797"/>
              <a:ext cx="360662" cy="225013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833696" y="2321672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가스  </a:t>
              </a:r>
              <a:r>
                <a:rPr lang="en-US" altLang="ko-KR" sz="12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25.6%</a:t>
              </a: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139940" y="2581702"/>
              <a:ext cx="845820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451600" y="3758943"/>
              <a:ext cx="335298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6786898" y="3556849"/>
              <a:ext cx="360662" cy="202099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145020" y="3556849"/>
              <a:ext cx="838200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833695" y="329744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2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25.9%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96279" y="2238073"/>
            <a:ext cx="7293831" cy="3127804"/>
            <a:chOff x="538222" y="2840309"/>
            <a:chExt cx="5748184" cy="246498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7027" b="50246"/>
            <a:stretch/>
          </p:blipFill>
          <p:spPr>
            <a:xfrm>
              <a:off x="538222" y="2840309"/>
              <a:ext cx="5748184" cy="227506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201155" y="5123379"/>
              <a:ext cx="3085251" cy="181916"/>
            </a:xfrm>
            <a:prstGeom prst="rect">
              <a:avLst/>
            </a:prstGeom>
            <a:solidFill>
              <a:schemeClr val="bg1"/>
            </a:solidFill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소득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에너지소비와 환경오염의 관계에 대한 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정수관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강상목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2013 109)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271" y="2857978"/>
              <a:ext cx="880779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에너지소비량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3927" y="2845786"/>
              <a:ext cx="1130913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이산화탄소 배출량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4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8788" y="4921819"/>
            <a:ext cx="7226424" cy="1493168"/>
          </a:xfrm>
          <a:prstGeom prst="roundRect">
            <a:avLst>
              <a:gd name="adj" fmla="val 918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99720" y="2414264"/>
            <a:ext cx="2312788" cy="2312788"/>
          </a:xfrm>
          <a:prstGeom prst="ellipse">
            <a:avLst/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4173429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D1D1D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갈매기형 수장 101"/>
          <p:cNvSpPr/>
          <p:nvPr/>
        </p:nvSpPr>
        <p:spPr>
          <a:xfrm>
            <a:off x="4501397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0293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4572000" y="5117264"/>
            <a:ext cx="0" cy="1159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0293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937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937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74848" y="3473952"/>
            <a:ext cx="1929310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그리드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74848" y="3753742"/>
            <a:ext cx="19293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FUTURE</a:t>
            </a:r>
            <a:endParaRPr lang="ko-KR" altLang="en-US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88202" y="2675585"/>
            <a:ext cx="1929310" cy="1947509"/>
            <a:chOff x="1888202" y="2675585"/>
            <a:chExt cx="1929310" cy="1947509"/>
          </a:xfrm>
        </p:grpSpPr>
        <p:grpSp>
          <p:nvGrpSpPr>
            <p:cNvPr id="2" name="그룹 1"/>
            <p:cNvGrpSpPr/>
            <p:nvPr/>
          </p:nvGrpSpPr>
          <p:grpSpPr>
            <a:xfrm>
              <a:off x="1888202" y="2675585"/>
              <a:ext cx="1929310" cy="1947509"/>
              <a:chOff x="1888202" y="2675585"/>
              <a:chExt cx="1929310" cy="19475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67899" y="2879569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691436" y="2797292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461723" y="270658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888202" y="2923577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2403" y="3168771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712626" y="3232963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489025" y="315184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223977" y="2675585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334929" y="2902837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80930" y="4124570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040299" y="4200770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79137" y="4438232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61832" y="3965481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48437" y="43214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726072" y="4208075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488002" y="406310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06548" y="4155050"/>
                <a:ext cx="91440" cy="914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734210" y="42740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888202" y="3370603"/>
              <a:ext cx="19293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한국전력 시스템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8202" y="3650393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NOW</a:t>
              </a:r>
              <a:endParaRPr lang="ko-KR" altLang="en-US" spc="-150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2778556"/>
            <a:ext cx="702485" cy="7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5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주요기능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소개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1001635" y="3166178"/>
            <a:ext cx="2030893" cy="2030894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2700000">
            <a:off x="6106461" y="3166179"/>
            <a:ext cx="2030893" cy="203089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2700000">
            <a:off x="3327546" y="2901195"/>
            <a:ext cx="2485174" cy="24851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0090" y="4430810"/>
            <a:ext cx="34076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신재생 에너지 활용 및 개인간 전력 거래를 통해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전력의 시장화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0090" y="4069479"/>
            <a:ext cx="340762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P2P 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전력거래</a:t>
            </a:r>
            <a:endParaRPr lang="ko-KR" altLang="en-US" sz="2000" b="1" spc="-15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4524" y="4430810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 예산을 설정하고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전기사용량을 확인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524" y="4069479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전기사용량 확인</a:t>
            </a:r>
            <a:endParaRPr lang="ko-KR" altLang="en-US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636" y="4430810"/>
            <a:ext cx="266783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전자기기 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커스터마이징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On/Off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제공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636" y="4069479"/>
            <a:ext cx="2667839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원격 전원 제어</a:t>
            </a:r>
            <a:endParaRPr lang="ko-KR" altLang="en-US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53" y="3348056"/>
            <a:ext cx="441722" cy="441722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250319" y="3267769"/>
            <a:ext cx="627172" cy="6271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11969" y="3267769"/>
            <a:ext cx="627172" cy="62717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811011" y="3267769"/>
            <a:ext cx="627172" cy="62717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6756" y="3362335"/>
            <a:ext cx="438040" cy="43804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5" y="3362335"/>
            <a:ext cx="438040" cy="4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6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하드웨어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설계도</a:t>
            </a:r>
            <a:endParaRPr lang="ko-KR" altLang="en-US" sz="2800" dirty="0">
              <a:solidFill>
                <a:srgbClr val="FDC085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9" y="1455260"/>
            <a:ext cx="7551470" cy="53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7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소프트웨어</a:t>
            </a:r>
            <a:r>
              <a:rPr lang="ko-KR" altLang="en-US" sz="2400" dirty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설계도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04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3260" r="2951" b="6665"/>
          <a:stretch/>
        </p:blipFill>
        <p:spPr>
          <a:xfrm>
            <a:off x="1222358" y="1455260"/>
            <a:ext cx="6651191" cy="53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8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53425"/>
            <a:ext cx="91440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일정</a:t>
            </a:r>
            <a:endParaRPr lang="ko-KR" altLang="en-US" sz="2800" dirty="0">
              <a:solidFill>
                <a:srgbClr val="455A83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787010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229581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05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5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2236</TotalTime>
  <Words>468</Words>
  <Application>Microsoft Office PowerPoint</Application>
  <PresentationFormat>화면 슬라이드 쇼(4:3)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a고딕13</vt:lpstr>
      <vt:lpstr>a고딕15</vt:lpstr>
      <vt:lpstr>a고딕16</vt:lpstr>
      <vt:lpstr>a고딕19</vt:lpstr>
      <vt:lpstr>tvN 즐거운이야기 Light</vt:lpstr>
      <vt:lpstr>Arial</vt:lpstr>
      <vt:lpstr>Calibri</vt:lpstr>
      <vt:lpstr>Calibri Light</vt:lpstr>
      <vt:lpstr>나눔스퀘어</vt:lpstr>
      <vt:lpstr>나눔스퀘어 Bold</vt:lpstr>
      <vt:lpstr>나눔스퀘어 ExtraBold</vt:lpstr>
      <vt:lpstr>나눔스퀘어 Light</vt:lpstr>
      <vt:lpstr>맑은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Hyeonhee Jang</cp:lastModifiedBy>
  <cp:revision>214</cp:revision>
  <dcterms:created xsi:type="dcterms:W3CDTF">2018-03-19T13:43:20Z</dcterms:created>
  <dcterms:modified xsi:type="dcterms:W3CDTF">2021-03-18T14:01:51Z</dcterms:modified>
</cp:coreProperties>
</file>