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83" r:id="rId3"/>
    <p:sldId id="291" r:id="rId4"/>
    <p:sldId id="290" r:id="rId5"/>
    <p:sldId id="285" r:id="rId6"/>
    <p:sldId id="287" r:id="rId7"/>
    <p:sldId id="296" r:id="rId8"/>
    <p:sldId id="295" r:id="rId9"/>
    <p:sldId id="298" r:id="rId10"/>
    <p:sldId id="297" r:id="rId11"/>
    <p:sldId id="303" r:id="rId12"/>
    <p:sldId id="29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윤현" initials="김" lastIdx="1" clrIdx="0">
    <p:extLst>
      <p:ext uri="{19B8F6BF-5375-455C-9EA6-DF929625EA0E}">
        <p15:presenceInfo xmlns:p15="http://schemas.microsoft.com/office/powerpoint/2012/main" userId="c6fb509a2b619a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65036"/>
    <a:srgbClr val="D78884"/>
    <a:srgbClr val="F76688"/>
    <a:srgbClr val="FDC085"/>
    <a:srgbClr val="7BC4CD"/>
    <a:srgbClr val="455A83"/>
    <a:srgbClr val="F86666"/>
    <a:srgbClr val="EA426C"/>
    <a:srgbClr val="FFA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95320" autoAdjust="0"/>
  </p:normalViewPr>
  <p:slideViewPr>
    <p:cSldViewPr snapToGrid="0">
      <p:cViewPr varScale="1">
        <p:scale>
          <a:sx n="83" d="100"/>
          <a:sy n="83" d="100"/>
        </p:scale>
        <p:origin x="151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689C8-493B-41FB-8636-D1952CE40144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97A88-090D-4203-A596-1F28F39FD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02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올여름 최대전력 경신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기사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https://www.donga.com/news/Economy/article/all/20200825/102646173/1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완주군 전기자동차 보급 박차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http://www.jtnews.kr/news/articleView.html?idxno=27504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화력발전소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https://news.joins.com/article/23923290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거꾸로 가는 에너지산업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https://m.ekn.kr/view.php?key=20201129010006946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https://www.yna.co.kr/view/AKR20180806008700003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97A88-090D-4203-A596-1F28F39FD4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263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소득 및 에너지소비와 환경오염의 관계에 대한 분석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정수관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강상목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2013 109)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https://www.kei.re.kr/elibList.es?mid=a10103010000&amp;elibName=environmentalpolicy&amp;act=view&amp;c_id=699011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에너지원별</a:t>
            </a:r>
            <a:r>
              <a:rPr lang="ko-KR" altLang="en-US" dirty="0" smtClean="0"/>
              <a:t> 발전량 현황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https://www.index.go.kr/potal/main/EachDtlPageDetail.do?idx_cd=1339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97A88-090D-4203-A596-1F28F39FD4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547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97A88-090D-4203-A596-1F28F39FD4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34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97A88-090D-4203-A596-1F28F39FD4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372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97A88-090D-4203-A596-1F28F39FD4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202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97A88-090D-4203-A596-1F28F39FD4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190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97A88-090D-4203-A596-1F28F39FD4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529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12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67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21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96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36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42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1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01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87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90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3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62D87-B203-42B5-845B-5753985B753F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 19"/>
          <p:cNvSpPr/>
          <p:nvPr/>
        </p:nvSpPr>
        <p:spPr>
          <a:xfrm>
            <a:off x="6130268" y="2728860"/>
            <a:ext cx="536411" cy="997498"/>
          </a:xfrm>
          <a:custGeom>
            <a:avLst/>
            <a:gdLst>
              <a:gd name="connsiteX0" fmla="*/ 563905 w 606488"/>
              <a:gd name="connsiteY0" fmla="*/ 0 h 1127812"/>
              <a:gd name="connsiteX1" fmla="*/ 606488 w 606488"/>
              <a:gd name="connsiteY1" fmla="*/ 4293 h 1127812"/>
              <a:gd name="connsiteX2" fmla="*/ 606488 w 606488"/>
              <a:gd name="connsiteY2" fmla="*/ 1123519 h 1127812"/>
              <a:gd name="connsiteX3" fmla="*/ 563905 w 606488"/>
              <a:gd name="connsiteY3" fmla="*/ 1127812 h 1127812"/>
              <a:gd name="connsiteX4" fmla="*/ 0 w 606488"/>
              <a:gd name="connsiteY4" fmla="*/ 563906 h 1127812"/>
              <a:gd name="connsiteX5" fmla="*/ 563905 w 606488"/>
              <a:gd name="connsiteY5" fmla="*/ 0 h 112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6488" h="1127812">
                <a:moveTo>
                  <a:pt x="563905" y="0"/>
                </a:moveTo>
                <a:lnTo>
                  <a:pt x="606488" y="4293"/>
                </a:lnTo>
                <a:lnTo>
                  <a:pt x="606488" y="1123519"/>
                </a:lnTo>
                <a:lnTo>
                  <a:pt x="563905" y="1127812"/>
                </a:lnTo>
                <a:cubicBezTo>
                  <a:pt x="252469" y="1127812"/>
                  <a:pt x="0" y="875343"/>
                  <a:pt x="0" y="563906"/>
                </a:cubicBezTo>
                <a:cubicBezTo>
                  <a:pt x="0" y="252469"/>
                  <a:pt x="252469" y="0"/>
                  <a:pt x="56390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/>
          </a:p>
        </p:txBody>
      </p:sp>
      <p:sp>
        <p:nvSpPr>
          <p:cNvPr id="21" name="자유형 20"/>
          <p:cNvSpPr/>
          <p:nvPr/>
        </p:nvSpPr>
        <p:spPr>
          <a:xfrm>
            <a:off x="3287895" y="2732398"/>
            <a:ext cx="681617" cy="483637"/>
          </a:xfrm>
          <a:custGeom>
            <a:avLst/>
            <a:gdLst>
              <a:gd name="connsiteX0" fmla="*/ 41798 w 881986"/>
              <a:gd name="connsiteY0" fmla="*/ 0 h 625807"/>
              <a:gd name="connsiteX1" fmla="*/ 840188 w 881986"/>
              <a:gd name="connsiteY1" fmla="*/ 0 h 625807"/>
              <a:gd name="connsiteX2" fmla="*/ 847331 w 881986"/>
              <a:gd name="connsiteY2" fmla="*/ 13160 h 625807"/>
              <a:gd name="connsiteX3" fmla="*/ 881986 w 881986"/>
              <a:gd name="connsiteY3" fmla="*/ 184814 h 625807"/>
              <a:gd name="connsiteX4" fmla="*/ 440993 w 881986"/>
              <a:gd name="connsiteY4" fmla="*/ 625807 h 625807"/>
              <a:gd name="connsiteX5" fmla="*/ 0 w 881986"/>
              <a:gd name="connsiteY5" fmla="*/ 184814 h 625807"/>
              <a:gd name="connsiteX6" fmla="*/ 34656 w 881986"/>
              <a:gd name="connsiteY6" fmla="*/ 13160 h 625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1986" h="625807">
                <a:moveTo>
                  <a:pt x="41798" y="0"/>
                </a:moveTo>
                <a:lnTo>
                  <a:pt x="840188" y="0"/>
                </a:lnTo>
                <a:lnTo>
                  <a:pt x="847331" y="13160"/>
                </a:lnTo>
                <a:cubicBezTo>
                  <a:pt x="869646" y="65919"/>
                  <a:pt x="881986" y="123926"/>
                  <a:pt x="881986" y="184814"/>
                </a:cubicBezTo>
                <a:cubicBezTo>
                  <a:pt x="881986" y="428368"/>
                  <a:pt x="684547" y="625807"/>
                  <a:pt x="440993" y="625807"/>
                </a:cubicBezTo>
                <a:cubicBezTo>
                  <a:pt x="197439" y="625807"/>
                  <a:pt x="0" y="428368"/>
                  <a:pt x="0" y="184814"/>
                </a:cubicBezTo>
                <a:cubicBezTo>
                  <a:pt x="0" y="123926"/>
                  <a:pt x="12340" y="65919"/>
                  <a:pt x="34656" y="13160"/>
                </a:cubicBezTo>
                <a:close/>
              </a:path>
            </a:pathLst>
          </a:custGeom>
          <a:solidFill>
            <a:srgbClr val="455A83">
              <a:alpha val="27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/>
          </a:p>
        </p:txBody>
      </p:sp>
      <p:sp>
        <p:nvSpPr>
          <p:cNvPr id="22" name="자유형 21"/>
          <p:cNvSpPr/>
          <p:nvPr/>
        </p:nvSpPr>
        <p:spPr>
          <a:xfrm>
            <a:off x="2538274" y="3798116"/>
            <a:ext cx="623784" cy="331024"/>
          </a:xfrm>
          <a:custGeom>
            <a:avLst/>
            <a:gdLst>
              <a:gd name="connsiteX0" fmla="*/ 311892 w 623784"/>
              <a:gd name="connsiteY0" fmla="*/ 0 h 331024"/>
              <a:gd name="connsiteX1" fmla="*/ 623784 w 623784"/>
              <a:gd name="connsiteY1" fmla="*/ 311892 h 331024"/>
              <a:gd name="connsiteX2" fmla="*/ 619922 w 623784"/>
              <a:gd name="connsiteY2" fmla="*/ 331024 h 331024"/>
              <a:gd name="connsiteX3" fmla="*/ 3863 w 623784"/>
              <a:gd name="connsiteY3" fmla="*/ 331024 h 331024"/>
              <a:gd name="connsiteX4" fmla="*/ 0 w 623784"/>
              <a:gd name="connsiteY4" fmla="*/ 311892 h 331024"/>
              <a:gd name="connsiteX5" fmla="*/ 311892 w 623784"/>
              <a:gd name="connsiteY5" fmla="*/ 0 h 33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3784" h="331024">
                <a:moveTo>
                  <a:pt x="311892" y="0"/>
                </a:moveTo>
                <a:cubicBezTo>
                  <a:pt x="484145" y="0"/>
                  <a:pt x="623784" y="139639"/>
                  <a:pt x="623784" y="311892"/>
                </a:cubicBezTo>
                <a:lnTo>
                  <a:pt x="619922" y="331024"/>
                </a:lnTo>
                <a:lnTo>
                  <a:pt x="3863" y="331024"/>
                </a:lnTo>
                <a:lnTo>
                  <a:pt x="0" y="311892"/>
                </a:lnTo>
                <a:cubicBezTo>
                  <a:pt x="0" y="139639"/>
                  <a:pt x="139639" y="0"/>
                  <a:pt x="311892" y="0"/>
                </a:cubicBezTo>
                <a:close/>
              </a:path>
            </a:pathLst>
          </a:custGeom>
          <a:solidFill>
            <a:srgbClr val="F86666">
              <a:alpha val="70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/>
          </a:p>
        </p:txBody>
      </p:sp>
      <p:sp>
        <p:nvSpPr>
          <p:cNvPr id="23" name="자유형 22"/>
          <p:cNvSpPr/>
          <p:nvPr/>
        </p:nvSpPr>
        <p:spPr>
          <a:xfrm>
            <a:off x="4990348" y="3631313"/>
            <a:ext cx="991002" cy="487732"/>
          </a:xfrm>
          <a:custGeom>
            <a:avLst/>
            <a:gdLst>
              <a:gd name="connsiteX0" fmla="*/ 495501 w 991002"/>
              <a:gd name="connsiteY0" fmla="*/ 0 h 487732"/>
              <a:gd name="connsiteX1" fmla="*/ 981789 w 991002"/>
              <a:gd name="connsiteY1" fmla="*/ 396336 h 487732"/>
              <a:gd name="connsiteX2" fmla="*/ 991002 w 991002"/>
              <a:gd name="connsiteY2" fmla="*/ 487732 h 487732"/>
              <a:gd name="connsiteX3" fmla="*/ 0 w 991002"/>
              <a:gd name="connsiteY3" fmla="*/ 487732 h 487732"/>
              <a:gd name="connsiteX4" fmla="*/ 9214 w 991002"/>
              <a:gd name="connsiteY4" fmla="*/ 396336 h 487732"/>
              <a:gd name="connsiteX5" fmla="*/ 495501 w 991002"/>
              <a:gd name="connsiteY5" fmla="*/ 0 h 487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1002" h="487732">
                <a:moveTo>
                  <a:pt x="495501" y="0"/>
                </a:moveTo>
                <a:cubicBezTo>
                  <a:pt x="735373" y="0"/>
                  <a:pt x="935504" y="170147"/>
                  <a:pt x="981789" y="396336"/>
                </a:cubicBezTo>
                <a:lnTo>
                  <a:pt x="991002" y="487732"/>
                </a:lnTo>
                <a:lnTo>
                  <a:pt x="0" y="487732"/>
                </a:lnTo>
                <a:lnTo>
                  <a:pt x="9214" y="396336"/>
                </a:lnTo>
                <a:cubicBezTo>
                  <a:pt x="55499" y="170147"/>
                  <a:pt x="255630" y="0"/>
                  <a:pt x="495501" y="0"/>
                </a:cubicBezTo>
                <a:close/>
              </a:path>
            </a:pathLst>
          </a:custGeom>
          <a:solidFill>
            <a:srgbClr val="7BC4CD">
              <a:alpha val="50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/>
          </a:p>
        </p:txBody>
      </p:sp>
      <p:sp>
        <p:nvSpPr>
          <p:cNvPr id="24" name="직사각형 23"/>
          <p:cNvSpPr/>
          <p:nvPr/>
        </p:nvSpPr>
        <p:spPr>
          <a:xfrm>
            <a:off x="2253501" y="2735399"/>
            <a:ext cx="4406349" cy="1373595"/>
          </a:xfrm>
          <a:prstGeom prst="rect">
            <a:avLst/>
          </a:prstGeom>
          <a:noFill/>
          <a:ln w="47625">
            <a:solidFill>
              <a:srgbClr val="4D4D4F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/>
          </a:p>
        </p:txBody>
      </p:sp>
      <p:sp>
        <p:nvSpPr>
          <p:cNvPr id="25" name="TextBox 24"/>
          <p:cNvSpPr txBox="1"/>
          <p:nvPr/>
        </p:nvSpPr>
        <p:spPr>
          <a:xfrm>
            <a:off x="2253501" y="3051824"/>
            <a:ext cx="4413178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>
                  <a:solidFill>
                    <a:srgbClr val="4D4D4F"/>
                  </a:solidFill>
                </a:ln>
                <a:solidFill>
                  <a:srgbClr val="FDC085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홈 네트워크</a:t>
            </a:r>
            <a:endParaRPr lang="en-US" altLang="ko-KR" sz="4000" dirty="0" smtClean="0">
              <a:ln>
                <a:solidFill>
                  <a:srgbClr val="4D4D4F"/>
                </a:solidFill>
              </a:ln>
              <a:solidFill>
                <a:srgbClr val="FDC085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52139" y="2720621"/>
            <a:ext cx="1653017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4D4D4F"/>
                </a:solidFill>
                <a:latin typeface="tvN 즐거운이야기 Light" panose="02020603020101020101" pitchFamily="18" charset="-127"/>
                <a:ea typeface="tvN 즐거운이야기 Light" panose="02020603020101020101" pitchFamily="18" charset="-127"/>
              </a:rPr>
              <a:t>DC</a:t>
            </a:r>
            <a:r>
              <a:rPr lang="ko-KR" altLang="en-US" sz="2800" b="1" dirty="0">
                <a:solidFill>
                  <a:srgbClr val="4D4D4F"/>
                </a:solidFill>
                <a:latin typeface="tvN 즐거운이야기 Light" panose="02020603020101020101" pitchFamily="18" charset="-127"/>
                <a:ea typeface="tvN 즐거운이야기 Light" panose="02020603020101020101" pitchFamily="18" charset="-127"/>
              </a:rPr>
              <a:t> </a:t>
            </a:r>
            <a:r>
              <a:rPr lang="ko-KR" altLang="en-US" sz="2800" b="1" dirty="0" smtClean="0">
                <a:solidFill>
                  <a:srgbClr val="4D4D4F"/>
                </a:solidFill>
                <a:latin typeface="tvN 즐거운이야기 Light" panose="02020603020101020101" pitchFamily="18" charset="-127"/>
                <a:ea typeface="tvN 즐거운이야기 Light" panose="02020603020101020101" pitchFamily="18" charset="-127"/>
              </a:rPr>
              <a:t>스마트그리드</a:t>
            </a:r>
            <a:endParaRPr lang="ko-KR" altLang="en-US" sz="2800" b="1" dirty="0">
              <a:solidFill>
                <a:srgbClr val="4D4D4F"/>
              </a:solidFill>
              <a:latin typeface="tvN 즐거운이야기 Light" panose="02020603020101020101" pitchFamily="18" charset="-127"/>
              <a:ea typeface="tvN 즐거운이야기 Light" panose="02020603020101020101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738100" y="2714890"/>
            <a:ext cx="0" cy="1413751"/>
          </a:xfrm>
          <a:prstGeom prst="line">
            <a:avLst/>
          </a:prstGeom>
          <a:noFill/>
          <a:ln w="47625">
            <a:solidFill>
              <a:srgbClr val="4D4D4F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814300" y="2714890"/>
            <a:ext cx="0" cy="1413751"/>
          </a:xfrm>
          <a:prstGeom prst="line">
            <a:avLst/>
          </a:prstGeom>
          <a:noFill/>
          <a:ln w="47625">
            <a:solidFill>
              <a:srgbClr val="4D4D4F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90500" y="2714890"/>
            <a:ext cx="0" cy="1413751"/>
          </a:xfrm>
          <a:prstGeom prst="line">
            <a:avLst/>
          </a:prstGeom>
          <a:noFill/>
          <a:ln w="47625">
            <a:solidFill>
              <a:srgbClr val="4D4D4F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직사각형 13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981350" y="6111772"/>
            <a:ext cx="3060452" cy="390700"/>
            <a:chOff x="3009713" y="5391336"/>
            <a:chExt cx="3060452" cy="390700"/>
          </a:xfrm>
        </p:grpSpPr>
        <p:sp>
          <p:nvSpPr>
            <p:cNvPr id="33" name="직사각형 32"/>
            <p:cNvSpPr/>
            <p:nvPr/>
          </p:nvSpPr>
          <p:spPr>
            <a:xfrm>
              <a:off x="3009713" y="5391336"/>
              <a:ext cx="3060452" cy="390700"/>
            </a:xfrm>
            <a:prstGeom prst="rect">
              <a:avLst/>
            </a:prstGeom>
            <a:solidFill>
              <a:srgbClr val="FDC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11779" y="5412704"/>
              <a:ext cx="225632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Team : 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지하보다 지상</a:t>
              </a:r>
              <a:endParaRPr lang="en-US" altLang="ko-KR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996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768" y="60304"/>
            <a:ext cx="74251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9</a:t>
            </a:r>
            <a:endParaRPr lang="ko-KR" altLang="en-US" sz="16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1555884"/>
            <a:ext cx="914400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기대 효과</a:t>
            </a:r>
            <a:endParaRPr lang="ko-KR" altLang="en-US" sz="2400" dirty="0">
              <a:solidFill>
                <a:srgbClr val="4D4D4F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504566" y="1489469"/>
            <a:ext cx="4134868" cy="0"/>
          </a:xfrm>
          <a:prstGeom prst="line">
            <a:avLst/>
          </a:prstGeom>
          <a:ln w="12700">
            <a:solidFill>
              <a:srgbClr val="515153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9291" y="932040"/>
            <a:ext cx="537327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06</a:t>
            </a:r>
            <a:endParaRPr lang="ko-KR" altLang="en-US" sz="28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05281" y="2646496"/>
            <a:ext cx="8085346" cy="280076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4D4D4F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신재생 에너지 상용화를 통한</a:t>
            </a:r>
            <a:endParaRPr lang="en-US" altLang="ko-KR" sz="1600" dirty="0" smtClean="0">
              <a:solidFill>
                <a:srgbClr val="4D4D4F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rgbClr val="4D4D4F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공적 에너지 수요 및 환경오염 감소</a:t>
            </a:r>
            <a:endParaRPr lang="en-US" altLang="ko-KR" sz="1600" dirty="0" smtClean="0">
              <a:solidFill>
                <a:srgbClr val="4D4D4F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  <a:p>
            <a:pPr algn="ctr"/>
            <a:endParaRPr lang="en-US" altLang="ko-KR" sz="1600" dirty="0">
              <a:solidFill>
                <a:srgbClr val="4D4D4F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  <a:p>
            <a:pPr algn="ctr"/>
            <a:endParaRPr lang="en-US" altLang="ko-KR" sz="1600" dirty="0" smtClean="0">
              <a:solidFill>
                <a:srgbClr val="4D4D4F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  <a:p>
            <a:pPr algn="ctr"/>
            <a:endParaRPr lang="en-US" altLang="ko-KR" sz="1600" dirty="0">
              <a:solidFill>
                <a:srgbClr val="4D4D4F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rgbClr val="4D4D4F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많은 </a:t>
            </a:r>
            <a:r>
              <a:rPr lang="ko-KR" altLang="en-US" sz="1600" dirty="0">
                <a:solidFill>
                  <a:srgbClr val="4D4D4F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소비자들의 전력 중계 시장 참여를 </a:t>
            </a:r>
            <a:r>
              <a:rPr lang="ko-KR" altLang="en-US" sz="1600" dirty="0" smtClean="0">
                <a:solidFill>
                  <a:srgbClr val="4D4D4F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통한</a:t>
            </a:r>
            <a:endParaRPr lang="en-US" altLang="ko-KR" sz="1600" dirty="0" smtClean="0">
              <a:solidFill>
                <a:srgbClr val="4D4D4F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rgbClr val="4D4D4F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에너지 시장경제 확대</a:t>
            </a:r>
            <a:endParaRPr lang="en-US" altLang="ko-KR" sz="1600" dirty="0" smtClean="0">
              <a:solidFill>
                <a:srgbClr val="4D4D4F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  <a:p>
            <a:pPr algn="ctr"/>
            <a:endParaRPr lang="en-US" altLang="ko-KR" sz="1600" dirty="0" smtClean="0">
              <a:solidFill>
                <a:srgbClr val="4D4D4F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  <a:p>
            <a:pPr algn="ctr"/>
            <a:endParaRPr lang="en-US" altLang="ko-KR" sz="1600" dirty="0">
              <a:solidFill>
                <a:srgbClr val="4D4D4F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rgbClr val="4D4D4F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접근성이 좋은 웹 기반 플랫폼을 활용하여</a:t>
            </a:r>
            <a:endParaRPr lang="en-US" altLang="ko-KR" sz="1600" dirty="0" smtClean="0">
              <a:solidFill>
                <a:srgbClr val="4D4D4F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rgbClr val="4D4D4F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에너지 민감성 및 시민의식 개선</a:t>
            </a:r>
            <a:endParaRPr lang="en-US" altLang="ko-KR" sz="1600" dirty="0" smtClean="0">
              <a:solidFill>
                <a:srgbClr val="4D4D4F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631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768" y="60304"/>
            <a:ext cx="74251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9</a:t>
            </a:r>
            <a:endParaRPr lang="ko-KR" altLang="en-US" sz="16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1555884"/>
            <a:ext cx="914400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기대 효과</a:t>
            </a:r>
            <a:endParaRPr lang="ko-KR" altLang="en-US" sz="2400" dirty="0">
              <a:solidFill>
                <a:srgbClr val="4D4D4F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504566" y="1489469"/>
            <a:ext cx="4134868" cy="0"/>
          </a:xfrm>
          <a:prstGeom prst="line">
            <a:avLst/>
          </a:prstGeom>
          <a:ln w="12700">
            <a:solidFill>
              <a:srgbClr val="515153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9291" y="932040"/>
            <a:ext cx="537327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06</a:t>
            </a:r>
            <a:endParaRPr lang="ko-KR" altLang="en-US" sz="28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595404" y="3639066"/>
            <a:ext cx="3839513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4D4D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많은 소비자들의 전력 중계 시장 참여를 통한</a:t>
            </a:r>
            <a:endParaRPr lang="en-US" altLang="ko-KR" sz="1600" dirty="0" smtClean="0">
              <a:solidFill>
                <a:srgbClr val="4D4D4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rgbClr val="455A83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에너지 시장경제 확대</a:t>
            </a:r>
            <a:endParaRPr lang="en-US" altLang="ko-KR" sz="1600" dirty="0">
              <a:solidFill>
                <a:srgbClr val="455A83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46819" y="5758463"/>
            <a:ext cx="3602269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4D4D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접근성이 좋은 웹 기반 플랫폼을 활용하여</a:t>
            </a:r>
            <a:endParaRPr lang="en-US" altLang="ko-KR" sz="1600" dirty="0" smtClean="0">
              <a:solidFill>
                <a:srgbClr val="4D4D4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rgbClr val="455A83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에너지 민감성 및 시민의식 성장</a:t>
            </a:r>
            <a:endParaRPr lang="en-US" altLang="ko-KR" sz="1600" dirty="0">
              <a:solidFill>
                <a:srgbClr val="455A83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13086" y="3639066"/>
            <a:ext cx="3313728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4D4D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신재생 에너지 상용화를 통한</a:t>
            </a:r>
            <a:endParaRPr lang="en-US" altLang="ko-KR" sz="1600" dirty="0">
              <a:solidFill>
                <a:srgbClr val="455A83"/>
              </a:solidFill>
              <a:latin typeface="나눔스퀘어" panose="020B0600000101010101" pitchFamily="50" charset="-127"/>
              <a:ea typeface="a고딕15" panose="02020600000000000000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rgbClr val="455A83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공적 에너지 수요 및 환경오염 감소</a:t>
            </a:r>
            <a:endParaRPr lang="en-US" altLang="ko-KR" sz="1600" dirty="0">
              <a:solidFill>
                <a:srgbClr val="455A83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361" y="2506019"/>
            <a:ext cx="1036145" cy="103614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265" y="2316801"/>
            <a:ext cx="1235370" cy="12353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007" y="4651228"/>
            <a:ext cx="1089892" cy="108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1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768" y="60304"/>
            <a:ext cx="74251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9</a:t>
            </a:r>
            <a:endParaRPr lang="ko-KR" altLang="en-US" sz="16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20888870">
            <a:off x="-541582" y="2628901"/>
            <a:ext cx="10227164" cy="1600199"/>
          </a:xfrm>
          <a:prstGeom prst="rect">
            <a:avLst/>
          </a:prstGeom>
          <a:gradFill>
            <a:gsLst>
              <a:gs pos="0">
                <a:srgbClr val="F76688"/>
              </a:gs>
              <a:gs pos="100000">
                <a:srgbClr val="F65036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622862" y="3198167"/>
            <a:ext cx="18982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ko-KR" altLang="en-US" sz="3000" dirty="0" smtClean="0">
                <a:ln>
                  <a:solidFill>
                    <a:schemeClr val="bg1">
                      <a:alpha val="80000"/>
                    </a:schemeClr>
                  </a:solidFill>
                </a:ln>
                <a:solidFill>
                  <a:schemeClr val="bg1"/>
                </a:solidFill>
              </a:rPr>
              <a:t>감사합니다</a:t>
            </a:r>
            <a:endParaRPr lang="ko-KR" altLang="en-US" sz="3000" dirty="0">
              <a:ln>
                <a:solidFill>
                  <a:schemeClr val="bg1">
                    <a:alpha val="80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70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0" y="850363"/>
            <a:ext cx="91440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rgbClr val="455A8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 </a:t>
            </a:r>
            <a:r>
              <a:rPr lang="ko-KR" altLang="en-US" sz="2800" spc="-150" dirty="0" smtClean="0">
                <a:solidFill>
                  <a:srgbClr val="455A83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2800" spc="-150" dirty="0" smtClean="0">
                <a:solidFill>
                  <a:srgbClr val="455A83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</a:t>
            </a:r>
            <a:endParaRPr lang="ko-KR" altLang="en-US" sz="3200" b="1" spc="-150" dirty="0" smtClean="0">
              <a:solidFill>
                <a:srgbClr val="455A8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74352" y="2114950"/>
            <a:ext cx="3943935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01</a:t>
            </a:r>
            <a:endParaRPr lang="ko-KR" altLang="en-US" sz="1600" spc="45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28047" y="2114950"/>
            <a:ext cx="3190240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 배경 및 목표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874352" y="2778478"/>
            <a:ext cx="3943935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02</a:t>
            </a:r>
            <a:endParaRPr lang="ko-KR" altLang="en-US" sz="1600" spc="45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28047" y="2759647"/>
            <a:ext cx="3190240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주요기능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874352" y="3442006"/>
            <a:ext cx="3943935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03</a:t>
            </a:r>
            <a:endParaRPr lang="ko-KR" altLang="en-US" sz="1600" spc="45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628047" y="3442006"/>
            <a:ext cx="3190240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하드웨어 설계도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874352" y="4105534"/>
            <a:ext cx="3943935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04</a:t>
            </a:r>
            <a:endParaRPr lang="ko-KR" altLang="en-US" sz="1600" spc="45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628047" y="4105534"/>
            <a:ext cx="3190240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소프트웨어 설계도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874352" y="4769062"/>
            <a:ext cx="3943935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05</a:t>
            </a:r>
            <a:endParaRPr lang="ko-KR" altLang="en-US" sz="1600" spc="45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628047" y="4769062"/>
            <a:ext cx="3190240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 일정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874352" y="5432590"/>
            <a:ext cx="3943935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06</a:t>
            </a:r>
            <a:endParaRPr lang="ko-KR" altLang="en-US" sz="1600" spc="45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628047" y="5432590"/>
            <a:ext cx="3190240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기대 효과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3768" y="60304"/>
            <a:ext cx="74251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</a:t>
            </a:r>
            <a:r>
              <a:rPr lang="en-US" altLang="ko-KR" sz="1600" dirty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1</a:t>
            </a:r>
            <a:endParaRPr lang="ko-KR" altLang="en-US" sz="16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77" name="Text Box 10">
            <a:extLst>
              <a:ext uri="{FF2B5EF4-FFF2-40B4-BE49-F238E27FC236}">
                <a16:creationId xmlns:a16="http://schemas.microsoft.com/office/drawing/2014/main" id="{DE6A938B-E10B-411B-8C4F-527580262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4180" y="1561743"/>
            <a:ext cx="1540622" cy="16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dist"/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지하보다지상</a:t>
            </a:r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E4D5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D5EAE4D-CE58-4902-BE6F-A7EF849807A9}"/>
              </a:ext>
            </a:extLst>
          </p:cNvPr>
          <p:cNvCxnSpPr>
            <a:cxnSpLocks/>
          </p:cNvCxnSpPr>
          <p:nvPr/>
        </p:nvCxnSpPr>
        <p:spPr>
          <a:xfrm>
            <a:off x="3302874" y="1418987"/>
            <a:ext cx="2618115" cy="0"/>
          </a:xfrm>
          <a:prstGeom prst="line">
            <a:avLst/>
          </a:prstGeom>
          <a:ln w="28575">
            <a:solidFill>
              <a:srgbClr val="FDC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95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1555884"/>
            <a:ext cx="9144000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455A83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개발 </a:t>
            </a:r>
            <a:r>
              <a:rPr lang="ko-KR" altLang="en-US" sz="2800" dirty="0">
                <a:solidFill>
                  <a:srgbClr val="455A83"/>
                </a:solidFill>
                <a:latin typeface="a고딕13" panose="02020600000000000000" pitchFamily="18" charset="-127"/>
                <a:ea typeface="a고딕19" panose="02020600000000000000" pitchFamily="18" charset="-127"/>
              </a:rPr>
              <a:t>배경</a:t>
            </a:r>
            <a:r>
              <a:rPr lang="ko-KR" altLang="en-US" sz="2400" dirty="0" smtClean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및 목표</a:t>
            </a:r>
            <a:endParaRPr lang="ko-KR" altLang="en-US" sz="2400" dirty="0">
              <a:solidFill>
                <a:srgbClr val="4D4D4F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768" y="60304"/>
            <a:ext cx="74251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2</a:t>
            </a:r>
            <a:endParaRPr lang="ko-KR" altLang="en-US" sz="16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504566" y="1489469"/>
            <a:ext cx="4134868" cy="0"/>
          </a:xfrm>
          <a:prstGeom prst="line">
            <a:avLst/>
          </a:prstGeom>
          <a:ln w="12700">
            <a:solidFill>
              <a:srgbClr val="515153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9291" y="932040"/>
            <a:ext cx="585418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01</a:t>
            </a:r>
            <a:endParaRPr lang="ko-KR" altLang="en-US" sz="28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7" y="2548805"/>
            <a:ext cx="6470476" cy="103730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945" y="3606575"/>
            <a:ext cx="6363530" cy="963517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3415" y="405563"/>
            <a:ext cx="5770585" cy="2300641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53768" y="4486476"/>
            <a:ext cx="7469021" cy="1522871"/>
            <a:chOff x="53768" y="4486476"/>
            <a:chExt cx="7469021" cy="1522871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768" y="4486476"/>
              <a:ext cx="7469021" cy="1522871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138177" y="4597258"/>
              <a:ext cx="440943" cy="5233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3906" y="5477159"/>
            <a:ext cx="6929569" cy="115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2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768" y="60304"/>
            <a:ext cx="74251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1555884"/>
            <a:ext cx="9144000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455A83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개발 배경</a:t>
            </a:r>
            <a:r>
              <a:rPr lang="ko-KR" altLang="en-US" sz="2400" dirty="0" smtClean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및 목표</a:t>
            </a:r>
            <a:endParaRPr lang="ko-KR" altLang="en-US" sz="2400" dirty="0">
              <a:solidFill>
                <a:srgbClr val="4D4D4F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504566" y="1489469"/>
            <a:ext cx="4134868" cy="0"/>
          </a:xfrm>
          <a:prstGeom prst="line">
            <a:avLst/>
          </a:prstGeom>
          <a:ln w="12700">
            <a:solidFill>
              <a:srgbClr val="515153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9291" y="932040"/>
            <a:ext cx="585418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01</a:t>
            </a:r>
            <a:endParaRPr lang="ko-KR" altLang="en-US" sz="28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71"/>
          <p:cNvGrpSpPr/>
          <p:nvPr/>
        </p:nvGrpSpPr>
        <p:grpSpPr>
          <a:xfrm>
            <a:off x="325535" y="2200847"/>
            <a:ext cx="8765846" cy="3720491"/>
            <a:chOff x="214648" y="1250536"/>
            <a:chExt cx="8079064" cy="3429000"/>
          </a:xfrm>
        </p:grpSpPr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648" y="1250536"/>
              <a:ext cx="6572250" cy="3429000"/>
            </a:xfrm>
            <a:prstGeom prst="rect">
              <a:avLst/>
            </a:prstGeom>
          </p:spPr>
        </p:pic>
        <p:cxnSp>
          <p:nvCxnSpPr>
            <p:cNvPr id="74" name="직선 연결선 73"/>
            <p:cNvCxnSpPr/>
            <p:nvPr/>
          </p:nvCxnSpPr>
          <p:spPr>
            <a:xfrm>
              <a:off x="6451600" y="2468880"/>
              <a:ext cx="335298" cy="0"/>
            </a:xfrm>
            <a:prstGeom prst="line">
              <a:avLst/>
            </a:prstGeom>
            <a:ln>
              <a:solidFill>
                <a:srgbClr val="455A83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V="1">
              <a:off x="6786898" y="2079104"/>
              <a:ext cx="353042" cy="389776"/>
            </a:xfrm>
            <a:prstGeom prst="line">
              <a:avLst/>
            </a:prstGeom>
            <a:ln>
              <a:solidFill>
                <a:srgbClr val="455A83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6847595" y="1825728"/>
              <a:ext cx="1446117" cy="276999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spc="-150" dirty="0" smtClean="0">
                  <a:solidFill>
                    <a:srgbClr val="455A8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신재생 </a:t>
              </a:r>
              <a:r>
                <a:rPr lang="en-US" altLang="ko-KR" sz="1300" spc="-150" dirty="0" smtClean="0">
                  <a:solidFill>
                    <a:srgbClr val="455A8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6.5%</a:t>
              </a:r>
            </a:p>
          </p:txBody>
        </p:sp>
        <p:cxnSp>
          <p:nvCxnSpPr>
            <p:cNvPr id="78" name="직선 연결선 77"/>
            <p:cNvCxnSpPr/>
            <p:nvPr/>
          </p:nvCxnSpPr>
          <p:spPr>
            <a:xfrm>
              <a:off x="7136130" y="2081758"/>
              <a:ext cx="849630" cy="0"/>
            </a:xfrm>
            <a:prstGeom prst="line">
              <a:avLst/>
            </a:prstGeom>
            <a:ln>
              <a:solidFill>
                <a:srgbClr val="455A83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6451600" y="3281876"/>
              <a:ext cx="335298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flipV="1">
              <a:off x="6786898" y="3079782"/>
              <a:ext cx="360662" cy="202099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6833695" y="2817616"/>
              <a:ext cx="1446117" cy="276999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spc="-150" dirty="0" smtClean="0">
                  <a:solidFill>
                    <a:srgbClr val="92D05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석탄  </a:t>
              </a:r>
              <a:r>
                <a:rPr lang="en-US" altLang="ko-KR" sz="1300" spc="-150" dirty="0" smtClean="0">
                  <a:solidFill>
                    <a:srgbClr val="92D05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40.4%</a:t>
              </a:r>
            </a:p>
          </p:txBody>
        </p:sp>
        <p:cxnSp>
          <p:nvCxnSpPr>
            <p:cNvPr id="112" name="직선 연결선 111"/>
            <p:cNvCxnSpPr/>
            <p:nvPr/>
          </p:nvCxnSpPr>
          <p:spPr>
            <a:xfrm>
              <a:off x="7145020" y="3079782"/>
              <a:ext cx="83820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6451600" y="2804805"/>
              <a:ext cx="335298" cy="0"/>
            </a:xfrm>
            <a:prstGeom prst="line">
              <a:avLst/>
            </a:prstGeom>
            <a:ln>
              <a:solidFill>
                <a:srgbClr val="7BC4CD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 flipV="1">
              <a:off x="6786898" y="2579797"/>
              <a:ext cx="360662" cy="225013"/>
            </a:xfrm>
            <a:prstGeom prst="line">
              <a:avLst/>
            </a:prstGeom>
            <a:ln>
              <a:solidFill>
                <a:srgbClr val="7BC4CD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6833696" y="2321672"/>
              <a:ext cx="1446117" cy="276999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spc="-150" dirty="0" smtClean="0">
                  <a:solidFill>
                    <a:srgbClr val="7BC4C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가스  </a:t>
              </a:r>
              <a:r>
                <a:rPr lang="en-US" altLang="ko-KR" sz="1300" spc="-150" dirty="0" smtClean="0">
                  <a:solidFill>
                    <a:srgbClr val="7BC4C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25.6%</a:t>
              </a:r>
            </a:p>
          </p:txBody>
        </p:sp>
        <p:cxnSp>
          <p:nvCxnSpPr>
            <p:cNvPr id="116" name="직선 연결선 115"/>
            <p:cNvCxnSpPr/>
            <p:nvPr/>
          </p:nvCxnSpPr>
          <p:spPr>
            <a:xfrm>
              <a:off x="7139940" y="2581702"/>
              <a:ext cx="845820" cy="0"/>
            </a:xfrm>
            <a:prstGeom prst="line">
              <a:avLst/>
            </a:prstGeom>
            <a:ln>
              <a:solidFill>
                <a:srgbClr val="7BC4CD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6451600" y="3758943"/>
              <a:ext cx="335298" cy="0"/>
            </a:xfrm>
            <a:prstGeom prst="line">
              <a:avLst/>
            </a:prstGeom>
            <a:ln>
              <a:solidFill>
                <a:srgbClr val="F6503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flipV="1">
              <a:off x="6786898" y="3556849"/>
              <a:ext cx="360662" cy="202099"/>
            </a:xfrm>
            <a:prstGeom prst="line">
              <a:avLst/>
            </a:prstGeom>
            <a:ln>
              <a:solidFill>
                <a:srgbClr val="F6503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7145020" y="3556849"/>
              <a:ext cx="838200" cy="0"/>
            </a:xfrm>
            <a:prstGeom prst="line">
              <a:avLst/>
            </a:prstGeom>
            <a:ln>
              <a:solidFill>
                <a:srgbClr val="F6503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6833695" y="3297448"/>
              <a:ext cx="1446117" cy="276999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spc="-150" dirty="0" smtClean="0">
                  <a:solidFill>
                    <a:srgbClr val="F6503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원자력</a:t>
              </a:r>
              <a:r>
                <a:rPr lang="ko-KR" altLang="en-US" sz="1300" spc="-150" dirty="0" smtClean="0">
                  <a:solidFill>
                    <a:srgbClr val="F6503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</a:t>
              </a:r>
              <a:r>
                <a:rPr lang="en-US" altLang="ko-KR" sz="1300" spc="-150" dirty="0" smtClean="0">
                  <a:solidFill>
                    <a:srgbClr val="F6503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25.9%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633849" y="3552831"/>
            <a:ext cx="7120645" cy="3053537"/>
            <a:chOff x="538222" y="2840309"/>
            <a:chExt cx="5748184" cy="2464986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4"/>
            <a:srcRect l="7027" b="50246"/>
            <a:stretch/>
          </p:blipFill>
          <p:spPr>
            <a:xfrm>
              <a:off x="538222" y="2840309"/>
              <a:ext cx="5748184" cy="227506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3201155" y="5123379"/>
              <a:ext cx="3085251" cy="181916"/>
            </a:xfrm>
            <a:prstGeom prst="rect">
              <a:avLst/>
            </a:prstGeom>
            <a:solidFill>
              <a:schemeClr val="bg1"/>
            </a:solidFill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소득 </a:t>
              </a:r>
              <a:r>
                <a:rPr lang="ko-KR" altLang="en-US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및 에너지소비와 환경오염의 관계에 대한 </a:t>
              </a:r>
              <a:r>
                <a:rPr lang="ko-KR" altLang="en-US" sz="9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분석 </a:t>
              </a:r>
              <a:r>
                <a:rPr lang="en-US" altLang="ko-KR" sz="9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900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정수관</a:t>
              </a:r>
              <a:r>
                <a:rPr lang="en-US" altLang="ko-KR" sz="9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900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강상목</a:t>
              </a:r>
              <a:r>
                <a:rPr lang="ko-KR" altLang="en-US" sz="9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9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2013 109)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800271" y="2857978"/>
              <a:ext cx="880779" cy="21830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2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에너지소비량</a:t>
              </a:r>
              <a:r>
                <a:rPr lang="en-US" altLang="ko-KR" sz="12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053927" y="2845786"/>
              <a:ext cx="1130913" cy="21830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2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이산화탄소 배출량</a:t>
              </a:r>
              <a:r>
                <a:rPr lang="en-US" altLang="ko-KR" sz="12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8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768" y="60304"/>
            <a:ext cx="74251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4</a:t>
            </a:r>
            <a:endParaRPr lang="ko-KR" altLang="en-US" sz="16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1555884"/>
            <a:ext cx="9144000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개발 배경 및 </a:t>
            </a:r>
            <a:r>
              <a:rPr lang="ko-KR" altLang="en-US" sz="2800" dirty="0" smtClean="0">
                <a:solidFill>
                  <a:srgbClr val="455A83"/>
                </a:solidFill>
                <a:latin typeface="a고딕13" panose="02020600000000000000" pitchFamily="18" charset="-127"/>
                <a:ea typeface="a고딕19" panose="02020600000000000000" pitchFamily="18" charset="-127"/>
              </a:rPr>
              <a:t>목표</a:t>
            </a:r>
            <a:endParaRPr lang="ko-KR" altLang="en-US" sz="2400" dirty="0">
              <a:solidFill>
                <a:srgbClr val="4D4D4F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504566" y="1489469"/>
            <a:ext cx="4134868" cy="0"/>
          </a:xfrm>
          <a:prstGeom prst="line">
            <a:avLst/>
          </a:prstGeom>
          <a:ln w="12700">
            <a:solidFill>
              <a:srgbClr val="515153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9291" y="932040"/>
            <a:ext cx="585418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01</a:t>
            </a:r>
            <a:endParaRPr lang="ko-KR" altLang="en-US" sz="28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958788" y="4921819"/>
            <a:ext cx="7226424" cy="1493168"/>
          </a:xfrm>
          <a:prstGeom prst="roundRect">
            <a:avLst>
              <a:gd name="adj" fmla="val 9182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5299720" y="2414264"/>
            <a:ext cx="2312788" cy="2312788"/>
          </a:xfrm>
          <a:prstGeom prst="ellipse">
            <a:avLst/>
          </a:prstGeom>
          <a:solidFill>
            <a:srgbClr val="455A83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갈매기형 수장 100"/>
          <p:cNvSpPr/>
          <p:nvPr/>
        </p:nvSpPr>
        <p:spPr>
          <a:xfrm>
            <a:off x="4173429" y="2984901"/>
            <a:ext cx="461913" cy="1437635"/>
          </a:xfrm>
          <a:prstGeom prst="chevron">
            <a:avLst>
              <a:gd name="adj" fmla="val 43401"/>
            </a:avLst>
          </a:prstGeom>
          <a:solidFill>
            <a:srgbClr val="D1D1D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갈매기형 수장 101"/>
          <p:cNvSpPr/>
          <p:nvPr/>
        </p:nvSpPr>
        <p:spPr>
          <a:xfrm>
            <a:off x="4501397" y="2984901"/>
            <a:ext cx="461913" cy="1437635"/>
          </a:xfrm>
          <a:prstGeom prst="chevron">
            <a:avLst>
              <a:gd name="adj" fmla="val 43401"/>
            </a:avLst>
          </a:prstGeom>
          <a:solidFill>
            <a:srgbClr val="455A83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069636" y="5171296"/>
            <a:ext cx="3398461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중앙집중형</a:t>
            </a:r>
            <a:r>
              <a:rPr lang="ko-KR" altLang="en-US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에너지 공급 체제로써 안정성 및 효율성 문제 발생</a:t>
            </a:r>
            <a:endParaRPr lang="ko-KR" altLang="en-US" sz="12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4572000" y="5117264"/>
            <a:ext cx="0" cy="115949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679376" y="5171296"/>
            <a:ext cx="3398461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스마트 그리드 시스템을 활용하여</a:t>
            </a:r>
            <a:r>
              <a:rPr lang="en-US" altLang="ko-KR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양방향으로 정보 및 전력을 교환함으로써 에너지 효율 개선</a:t>
            </a:r>
            <a:endParaRPr lang="en-US" altLang="ko-KR" sz="1200" spc="-1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679376" y="5661529"/>
            <a:ext cx="3398461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신재생 에너지 및 </a:t>
            </a:r>
            <a:r>
              <a:rPr lang="en-US" altLang="ko-KR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DC </a:t>
            </a:r>
            <a:r>
              <a:rPr lang="ko-KR" altLang="en-US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방식을 활용함으로써</a:t>
            </a:r>
            <a:endParaRPr lang="en-US" altLang="ko-KR" sz="1200" spc="-1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에너지효율 증가 및 환경오염 최소화</a:t>
            </a:r>
            <a:endParaRPr lang="ko-KR" altLang="en-US" sz="12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187886" y="3473952"/>
            <a:ext cx="2503234" cy="38472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DC </a:t>
            </a:r>
            <a:r>
              <a:rPr lang="ko-KR" altLang="en-US" sz="1900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스마트 그리드 시스템</a:t>
            </a:r>
            <a:endParaRPr lang="ko-KR" altLang="en-US" sz="1900" b="1" spc="-150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474848" y="3753742"/>
            <a:ext cx="1929310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신재생에너지</a:t>
            </a:r>
            <a:endParaRPr lang="ko-KR" altLang="en-US" spc="-15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888202" y="2675585"/>
            <a:ext cx="1929310" cy="1947509"/>
            <a:chOff x="1888202" y="2675585"/>
            <a:chExt cx="1929310" cy="1947509"/>
          </a:xfrm>
        </p:grpSpPr>
        <p:grpSp>
          <p:nvGrpSpPr>
            <p:cNvPr id="2" name="그룹 1"/>
            <p:cNvGrpSpPr/>
            <p:nvPr/>
          </p:nvGrpSpPr>
          <p:grpSpPr>
            <a:xfrm>
              <a:off x="1888202" y="2675585"/>
              <a:ext cx="1929310" cy="1947509"/>
              <a:chOff x="1888202" y="2675585"/>
              <a:chExt cx="1929310" cy="1947509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2167899" y="2879569"/>
                <a:ext cx="243840" cy="243840"/>
              </a:xfrm>
              <a:prstGeom prst="ellipse">
                <a:avLst/>
              </a:prstGeom>
              <a:solidFill>
                <a:srgbClr val="455A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2691436" y="2797292"/>
                <a:ext cx="422324" cy="42232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2461723" y="2706588"/>
                <a:ext cx="160630" cy="16063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1888202" y="2923577"/>
                <a:ext cx="91440" cy="91440"/>
              </a:xfrm>
              <a:prstGeom prst="ellipse">
                <a:avLst/>
              </a:prstGeom>
              <a:solidFill>
                <a:srgbClr val="455A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1982403" y="3168771"/>
                <a:ext cx="160630" cy="16063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3712626" y="3232963"/>
                <a:ext cx="91440" cy="91440"/>
              </a:xfrm>
              <a:prstGeom prst="ellipse">
                <a:avLst/>
              </a:prstGeom>
              <a:solidFill>
                <a:srgbClr val="455A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3489025" y="3151849"/>
                <a:ext cx="122921" cy="12292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3223977" y="2675585"/>
                <a:ext cx="91440" cy="9144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3334929" y="2902837"/>
                <a:ext cx="160630" cy="16063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2280930" y="4124570"/>
                <a:ext cx="243840" cy="243840"/>
              </a:xfrm>
              <a:prstGeom prst="ellipse">
                <a:avLst/>
              </a:prstGeom>
              <a:solidFill>
                <a:srgbClr val="455A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3040299" y="4200770"/>
                <a:ext cx="422324" cy="42232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2579137" y="4438232"/>
                <a:ext cx="160630" cy="16063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1961832" y="3965481"/>
                <a:ext cx="91440" cy="91440"/>
              </a:xfrm>
              <a:prstGeom prst="ellipse">
                <a:avLst/>
              </a:prstGeom>
              <a:solidFill>
                <a:srgbClr val="455A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2048437" y="4321498"/>
                <a:ext cx="160630" cy="16063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3726072" y="4208075"/>
                <a:ext cx="91440" cy="91440"/>
              </a:xfrm>
              <a:prstGeom prst="ellipse">
                <a:avLst/>
              </a:prstGeom>
              <a:solidFill>
                <a:srgbClr val="455A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3488002" y="4063109"/>
                <a:ext cx="122921" cy="12292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2906548" y="4155050"/>
                <a:ext cx="91440" cy="9144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2734210" y="4274098"/>
                <a:ext cx="160630" cy="16063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1888202" y="3370603"/>
              <a:ext cx="1929310" cy="40011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 smtClean="0"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현재 전력 </a:t>
              </a:r>
              <a:r>
                <a:rPr lang="ko-KR" altLang="en-US" sz="2000" b="1" spc="-150" dirty="0" smtClean="0"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888202" y="3650393"/>
              <a:ext cx="1929310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 smtClean="0">
                  <a:solidFill>
                    <a:schemeClr val="accent5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발전소</a:t>
              </a:r>
              <a:endParaRPr lang="ko-KR" altLang="en-US" spc="-150" dirty="0" smtClean="0">
                <a:solidFill>
                  <a:schemeClr val="accent5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520" y="2778556"/>
            <a:ext cx="702485" cy="70248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066164" y="5661529"/>
            <a:ext cx="3398461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화석 연료 기반의 발전소들을 기반으로 전기를 생산하므로</a:t>
            </a:r>
            <a:endParaRPr lang="en-US" altLang="ko-KR" sz="12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환경오염 및 지구온난화 발생</a:t>
            </a:r>
            <a:endParaRPr lang="ko-KR" altLang="en-US" sz="12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569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768" y="60304"/>
            <a:ext cx="74251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5</a:t>
            </a:r>
            <a:endParaRPr lang="ko-KR" altLang="en-US" sz="16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1555884"/>
            <a:ext cx="914400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기능 소개</a:t>
            </a:r>
            <a:endParaRPr lang="ko-KR" altLang="en-US" sz="2400" dirty="0">
              <a:solidFill>
                <a:srgbClr val="4D4D4F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504566" y="1489469"/>
            <a:ext cx="4134868" cy="0"/>
          </a:xfrm>
          <a:prstGeom prst="line">
            <a:avLst/>
          </a:prstGeom>
          <a:ln w="12700">
            <a:solidFill>
              <a:srgbClr val="515153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9291" y="932040"/>
            <a:ext cx="537327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02</a:t>
            </a:r>
            <a:endParaRPr lang="ko-KR" altLang="en-US" sz="28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 rot="2700000">
            <a:off x="1001635" y="3426174"/>
            <a:ext cx="2030893" cy="2030894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 rot="2700000">
            <a:off x="6106461" y="3426175"/>
            <a:ext cx="2030893" cy="2030893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 rot="2700000">
            <a:off x="3327546" y="3161191"/>
            <a:ext cx="2485174" cy="248517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860090" y="4690806"/>
            <a:ext cx="3407629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신재생 에너지 활용 및 개인간 전력 거래를 통해</a:t>
            </a:r>
            <a:endParaRPr lang="en-US" altLang="ko-KR" sz="1200" spc="-15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spc="-1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전력의 시장화</a:t>
            </a:r>
            <a:endParaRPr lang="en-US" altLang="ko-KR" sz="1200" spc="-15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60090" y="4329475"/>
            <a:ext cx="3407629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P2P </a:t>
            </a:r>
            <a:r>
              <a:rPr lang="ko-KR" altLang="en-US" sz="2000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전력거래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84524" y="4690806"/>
            <a:ext cx="2667839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전기 예산을 설정하고</a:t>
            </a:r>
            <a:endParaRPr lang="en-US" altLang="ko-KR" sz="12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전기사용량을 확인</a:t>
            </a:r>
            <a:endParaRPr lang="en-US" altLang="ko-KR" sz="12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84524" y="4329475"/>
            <a:ext cx="2667839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전기사용량 확인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1636" y="4690806"/>
            <a:ext cx="2667839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전자기기 </a:t>
            </a:r>
            <a:r>
              <a:rPr lang="ko-KR" altLang="en-US" sz="12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커스터마이징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및</a:t>
            </a:r>
            <a:endParaRPr lang="en-US" altLang="ko-KR" sz="12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전원 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On/Off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기능 제공</a:t>
            </a:r>
            <a:endParaRPr lang="en-US" altLang="ko-KR" sz="12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1636" y="4329475"/>
            <a:ext cx="2667839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원격 전원 제어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951" y="3512303"/>
            <a:ext cx="659379" cy="6593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62" y="3496125"/>
            <a:ext cx="685037" cy="6850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295" y="3526950"/>
            <a:ext cx="638296" cy="6382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96"/>
          <a:stretch/>
        </p:blipFill>
        <p:spPr>
          <a:xfrm>
            <a:off x="217931" y="2165862"/>
            <a:ext cx="8660046" cy="562404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217931" y="2165862"/>
            <a:ext cx="8660046" cy="4196838"/>
          </a:xfrm>
          <a:prstGeom prst="roundRect">
            <a:avLst>
              <a:gd name="adj" fmla="val 870"/>
            </a:avLst>
          </a:prstGeom>
          <a:noFill/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96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768" y="60304"/>
            <a:ext cx="74251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</a:t>
            </a:r>
            <a:r>
              <a:rPr lang="en-US" altLang="ko-KR" sz="1600" dirty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6</a:t>
            </a:r>
            <a:endParaRPr lang="ko-KR" altLang="en-US" sz="16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853425"/>
            <a:ext cx="9144000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455A83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하드웨어</a:t>
            </a:r>
            <a:r>
              <a:rPr lang="ko-KR" altLang="en-US" sz="2400" dirty="0" smtClean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설계도</a:t>
            </a:r>
            <a:endParaRPr lang="ko-KR" altLang="en-US" sz="2800" dirty="0">
              <a:solidFill>
                <a:srgbClr val="FDC085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504566" y="787010"/>
            <a:ext cx="4134868" cy="0"/>
          </a:xfrm>
          <a:prstGeom prst="line">
            <a:avLst/>
          </a:prstGeom>
          <a:ln w="12700">
            <a:solidFill>
              <a:srgbClr val="515153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9291" y="229581"/>
            <a:ext cx="537327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03</a:t>
            </a:r>
            <a:endParaRPr lang="ko-KR" altLang="en-US" sz="28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19" y="1455260"/>
            <a:ext cx="7551470" cy="532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1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768" y="60304"/>
            <a:ext cx="74251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7</a:t>
            </a:r>
            <a:endParaRPr lang="ko-KR" altLang="en-US" sz="16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853425"/>
            <a:ext cx="9144000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455A83"/>
                </a:solidFill>
                <a:latin typeface="a고딕13" panose="02020600000000000000" pitchFamily="18" charset="-127"/>
                <a:ea typeface="a고딕19" panose="02020600000000000000" pitchFamily="18" charset="-127"/>
              </a:rPr>
              <a:t>소프트웨어</a:t>
            </a:r>
            <a:r>
              <a:rPr lang="ko-KR" altLang="en-US" sz="2400" dirty="0">
                <a:solidFill>
                  <a:srgbClr val="455A83"/>
                </a:solidFill>
                <a:latin typeface="a고딕13" panose="02020600000000000000" pitchFamily="18" charset="-127"/>
                <a:ea typeface="a고딕19" panose="02020600000000000000" pitchFamily="18" charset="-127"/>
              </a:rPr>
              <a:t> </a:t>
            </a:r>
            <a:r>
              <a:rPr lang="ko-KR" altLang="en-US" sz="2400" dirty="0" smtClean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설계도</a:t>
            </a:r>
            <a:endParaRPr lang="ko-KR" altLang="en-US" sz="2800" dirty="0">
              <a:solidFill>
                <a:srgbClr val="455A83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504566" y="787010"/>
            <a:ext cx="4134868" cy="0"/>
          </a:xfrm>
          <a:prstGeom prst="line">
            <a:avLst/>
          </a:prstGeom>
          <a:ln w="12700">
            <a:solidFill>
              <a:srgbClr val="515153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9291" y="229581"/>
            <a:ext cx="537327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04</a:t>
            </a:r>
            <a:endParaRPr lang="ko-KR" altLang="en-US" sz="28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4" t="3260" r="2951" b="6665"/>
          <a:stretch/>
        </p:blipFill>
        <p:spPr>
          <a:xfrm>
            <a:off x="1222358" y="1455260"/>
            <a:ext cx="6651191" cy="530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6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768" y="60304"/>
            <a:ext cx="74251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8</a:t>
            </a:r>
            <a:endParaRPr lang="ko-KR" altLang="en-US" sz="16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853425"/>
            <a:ext cx="914400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개발 일정</a:t>
            </a:r>
            <a:endParaRPr lang="ko-KR" altLang="en-US" sz="2800" dirty="0">
              <a:solidFill>
                <a:srgbClr val="455A83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504566" y="787010"/>
            <a:ext cx="4134868" cy="0"/>
          </a:xfrm>
          <a:prstGeom prst="line">
            <a:avLst/>
          </a:prstGeom>
          <a:ln w="12700">
            <a:solidFill>
              <a:srgbClr val="515153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9291" y="229581"/>
            <a:ext cx="537327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05</a:t>
            </a:r>
            <a:endParaRPr lang="ko-KR" altLang="en-US" sz="28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5" b="5385"/>
          <a:stretch/>
        </p:blipFill>
        <p:spPr>
          <a:xfrm>
            <a:off x="-24046" y="1422400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4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55A8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2476</TotalTime>
  <Words>323</Words>
  <Application>Microsoft Office PowerPoint</Application>
  <PresentationFormat>화면 슬라이드 쇼(4:3)</PresentationFormat>
  <Paragraphs>116</Paragraphs>
  <Slides>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6" baseType="lpstr">
      <vt:lpstr>a고딕13</vt:lpstr>
      <vt:lpstr>a고딕15</vt:lpstr>
      <vt:lpstr>a고딕19</vt:lpstr>
      <vt:lpstr>tvN 즐거운이야기 Light</vt:lpstr>
      <vt:lpstr>나눔스퀘어</vt:lpstr>
      <vt:lpstr>나눔스퀘어 Bold</vt:lpstr>
      <vt:lpstr>나눔스퀘어 ExtraBold</vt:lpstr>
      <vt:lpstr>나눔스퀘어 Light</vt:lpstr>
      <vt:lpstr>Arial</vt:lpstr>
      <vt:lpstr>a뉴고딕M</vt:lpstr>
      <vt:lpstr>Calibri</vt:lpstr>
      <vt:lpstr>Calibri 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김윤현</dc:creator>
  <cp:lastModifiedBy>Hyeonhee Jang</cp:lastModifiedBy>
  <cp:revision>245</cp:revision>
  <dcterms:created xsi:type="dcterms:W3CDTF">2018-03-19T13:43:20Z</dcterms:created>
  <dcterms:modified xsi:type="dcterms:W3CDTF">2021-03-18T18:10:30Z</dcterms:modified>
</cp:coreProperties>
</file>