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69" r:id="rId12"/>
    <p:sldId id="260" r:id="rId13"/>
    <p:sldId id="261" r:id="rId14"/>
    <p:sldId id="262" r:id="rId15"/>
    <p:sldId id="263" r:id="rId16"/>
    <p:sldId id="279" r:id="rId17"/>
    <p:sldId id="276" r:id="rId18"/>
    <p:sldId id="264" r:id="rId19"/>
    <p:sldId id="265" r:id="rId20"/>
    <p:sldId id="266" r:id="rId21"/>
    <p:sldId id="267" r:id="rId22"/>
    <p:sldId id="268" r:id="rId23"/>
    <p:sldId id="277" r:id="rId24"/>
    <p:sldId id="281" r:id="rId25"/>
    <p:sldId id="278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정훈" initials="배" lastIdx="2" clrIdx="0">
    <p:extLst>
      <p:ext uri="{19B8F6BF-5375-455C-9EA6-DF929625EA0E}">
        <p15:presenceInfo xmlns:p15="http://schemas.microsoft.com/office/powerpoint/2012/main" userId="S::bjh4395@gachon.ac.kr::2ebd70a8-aba9-4451-aa6b-9082473a94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87176" autoAdjust="0"/>
  </p:normalViewPr>
  <p:slideViewPr>
    <p:cSldViewPr snapToGrid="0">
      <p:cViewPr varScale="1">
        <p:scale>
          <a:sx n="53" d="100"/>
          <a:sy n="53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9T17:35:42.88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9T17:35:42.889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8AE57-4480-4899-9240-2B21C2BE388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E41AF-7972-412D-9F09-030BAEDBC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E41AF-7972-412D-9F09-030BAEDBC31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E41AF-7972-412D-9F09-030BAEDBC31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9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42884-71AA-45D2-AF6C-FB03164AA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2EB150-40F9-4E88-8C95-6CD95E3DA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B881-6CF4-414A-8893-7579F9AA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C93C-E7CD-47C8-A88B-AAFA2FB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1C6C0-8355-4A8C-8DAD-5B931684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D87B-E13A-4F8F-8A65-2653B507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F9126-D6E1-4F12-9E6A-059E3B14E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A4735-FCFE-4145-A534-13BA2CB2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C1DD8-05B1-4A2B-ABD1-7EB1AFAD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BA0F2-CA06-4618-B149-7EFA3F4B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5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E1E137-4AB5-4C59-979B-1FA287E1E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F7730-3EC5-4B20-867D-9CB250A4D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F0C8B-B516-42A2-B650-190B1AD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56B1D-9360-47EC-8E50-F0170BD2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2B495-DFB9-4D76-8274-67117327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8EDF7-3AE3-419F-A943-31853902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96C83-19AE-4A4C-BF49-E361606B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0DDFF-9A37-449C-A3B8-1D56704B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1A378-E575-4E68-8A71-D9FB358E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577A8-4621-4ACF-9B99-AD51F3FD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1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8E285-A793-43D1-95C3-4E86D74E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7E4F2-43FE-42FB-96B5-D6EF51F7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CDA01-7C8A-4C7B-8992-18092834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31514-9525-41D9-B390-778BCC00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98E6E-B751-400B-A770-25CEB037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70B89-B580-4B5B-B119-AB403795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BF35B-1EF0-46B7-A669-2EF29F681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C846C-6195-4D44-9BB0-B986DFBFF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8A6E0-41B0-498C-96FE-B2F17BBA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03F72-2BFC-4EA6-B21B-2E9C7194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059A6-70E9-4AF5-B3E5-4973438E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9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A477A-6D8E-46BB-BB28-E152DA3C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A037B-68F3-41E4-99AE-FB265297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5478D-F77F-4BE2-AEA8-5107ED327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B9BA0F-F894-4D92-8DAB-AC1FD53CD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C876E-1772-437A-B1F3-A09DD9261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5D4727-F919-431C-89F2-08DF1718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721B2-59D8-42FC-A795-FDA7C543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2FC04-5999-4C18-9898-BAAA1568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1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5F9E-E8EC-47A7-926D-BD9DA65E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29D754-4AFA-4E53-A9A4-75A6BC6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B9980-8591-4502-8AD2-0FA15C2D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21C9E8-67C1-4E0A-9298-E73F003C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0D558-6CDB-4B08-85B5-5527F061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3D5C66-57CE-47AD-921B-85DB92CE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8FDD3-5198-4E84-B089-488EAEED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0D4C6-9A40-4902-B1F4-92CDFFD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9D9BA-9EC8-4F2A-9EE1-DE18742B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B2D30-A53C-4113-96E5-E8D0CB59A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C2E73-B878-406E-9C7C-EF676141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22141-7A0E-4E37-B82B-2B0AE90F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C32CF-7428-4072-9E39-DE093CD3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60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F33E2-24DC-4209-A05F-AB3E09F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BD8285-5DC1-4F16-802C-BC73DD1F2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D4E70-897F-4EC4-8F39-5F1E1BED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25220-58E4-446B-B7D3-7D225A7E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A2043-224B-4292-AEA7-36AAFA7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1627D-59DF-4A74-97AD-A6C5BA1B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3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8E1B72-AC4B-4D50-ACBD-5C3214D3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7E101-039F-4D6C-A565-CDA92373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C27A7-2D70-4836-B649-46F31DF9D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16B6-7433-4A42-B53B-88A100626D61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B7C39-4BFB-4772-91A8-33D3DE97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457B8-4F11-44DF-9219-8C29D9C1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AD5F-9648-4E17-B950-79635A119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6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405DEF-FCA3-48FE-84D9-E080EDCCACB5}"/>
              </a:ext>
            </a:extLst>
          </p:cNvPr>
          <p:cNvSpPr/>
          <p:nvPr/>
        </p:nvSpPr>
        <p:spPr>
          <a:xfrm>
            <a:off x="2637322" y="2062162"/>
            <a:ext cx="6824312" cy="1297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455230-F59A-4521-BFE8-9F950992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Whitney"/>
              </a:rPr>
              <a:t>RCE &amp; POST EXPLOIT</a:t>
            </a:r>
            <a:br>
              <a:rPr lang="en-US" altLang="ko-KR" dirty="0">
                <a:latin typeface="Whitney"/>
              </a:rPr>
            </a:br>
            <a:r>
              <a:rPr lang="en-US" altLang="ko-KR" sz="2000" dirty="0">
                <a:latin typeface="Whitney"/>
              </a:rPr>
              <a:t>in </a:t>
            </a:r>
            <a:r>
              <a:rPr lang="en-US" altLang="ko-KR" sz="2000" dirty="0" err="1">
                <a:latin typeface="Whitney"/>
              </a:rPr>
              <a:t>blackbox</a:t>
            </a:r>
            <a:r>
              <a:rPr lang="en-US" altLang="ko-KR" sz="2000" dirty="0">
                <a:latin typeface="Whitney"/>
              </a:rPr>
              <a:t> situation</a:t>
            </a:r>
            <a:endParaRPr lang="ko-KR" altLang="en-US" sz="2000" dirty="0">
              <a:latin typeface="Whitney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40569B-C686-423C-A9A1-3B44F0889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65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600"/>
              <a:t>배정훈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2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5DDBF1-8320-4F01-9F7E-A2E644E5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89" y="1504637"/>
            <a:ext cx="7709275" cy="245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7D28D5-5D12-4856-A4A4-62CC2A509AA3}"/>
              </a:ext>
            </a:extLst>
          </p:cNvPr>
          <p:cNvSpPr/>
          <p:nvPr/>
        </p:nvSpPr>
        <p:spPr>
          <a:xfrm>
            <a:off x="2153889" y="3200400"/>
            <a:ext cx="3262937" cy="308113"/>
          </a:xfrm>
          <a:prstGeom prst="rect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92FA-ED16-48D7-92B9-31D02B6A3DEC}"/>
              </a:ext>
            </a:extLst>
          </p:cNvPr>
          <p:cNvSpPr txBox="1"/>
          <p:nvPr/>
        </p:nvSpPr>
        <p:spPr>
          <a:xfrm>
            <a:off x="1371601" y="4174435"/>
            <a:ext cx="1002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Whitney"/>
              </a:rPr>
              <a:t>namp</a:t>
            </a:r>
            <a:r>
              <a:rPr lang="en-US" altLang="ko-KR" b="0" i="0" dirty="0">
                <a:effectLst/>
                <a:latin typeface="Whitney"/>
              </a:rPr>
              <a:t> -</a:t>
            </a:r>
            <a:r>
              <a:rPr lang="en-US" altLang="ko-KR" b="0" i="0" dirty="0" err="1">
                <a:effectLst/>
                <a:latin typeface="Whitney"/>
              </a:rPr>
              <a:t>sS</a:t>
            </a:r>
            <a:r>
              <a:rPr lang="en-US" altLang="ko-KR" b="0" i="0" dirty="0">
                <a:effectLst/>
                <a:latin typeface="Whitney"/>
              </a:rPr>
              <a:t> </a:t>
            </a:r>
            <a:r>
              <a:rPr lang="ko-KR" altLang="en-US" b="0" i="0" dirty="0" err="1">
                <a:effectLst/>
                <a:latin typeface="Whitney"/>
              </a:rPr>
              <a:t>스텔스</a:t>
            </a:r>
            <a:r>
              <a:rPr lang="ko-KR" altLang="en-US" b="0" i="0" dirty="0">
                <a:effectLst/>
                <a:latin typeface="Whitney"/>
              </a:rPr>
              <a:t> 스캔으로 얻은 </a:t>
            </a:r>
            <a:r>
              <a:rPr lang="en-US" altLang="ko-KR" b="0" i="0" dirty="0">
                <a:effectLst/>
                <a:latin typeface="Whitney"/>
              </a:rPr>
              <a:t>well-known port</a:t>
            </a:r>
            <a:r>
              <a:rPr lang="ko-KR" altLang="en-US" b="0" i="0" dirty="0">
                <a:effectLst/>
                <a:latin typeface="Whitney"/>
              </a:rPr>
              <a:t>를 제외한 포트 중에서 대화형 프로그램을 채택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36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139F5D-D37C-47A0-9FBA-BF07F90973CD}"/>
              </a:ext>
            </a:extLst>
          </p:cNvPr>
          <p:cNvSpPr/>
          <p:nvPr/>
        </p:nvSpPr>
        <p:spPr>
          <a:xfrm>
            <a:off x="2637322" y="2062162"/>
            <a:ext cx="6824312" cy="1297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222121"/>
                </a:solidFill>
                <a:latin typeface="Bahnschrift" panose="020B0502040204020203" pitchFamily="34" charset="0"/>
              </a:rPr>
              <a:t>공격 타겟 분석 및 공격</a:t>
            </a:r>
            <a:endParaRPr lang="ko-KR" altLang="en-US" sz="28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1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84B35-DB5E-4FFD-AA41-1F0E613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Overflow_length</a:t>
            </a:r>
            <a:r>
              <a:rPr lang="en-US" altLang="ko-KR" sz="4000" dirty="0"/>
              <a:t> </a:t>
            </a:r>
            <a:r>
              <a:rPr lang="ko-KR" altLang="en-US" sz="4000" dirty="0"/>
              <a:t>찾기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E21B2B1-7640-43D8-A917-59C030C58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90688"/>
            <a:ext cx="6361241" cy="4351338"/>
          </a:xfr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2E7FBE9-E8C3-4CBE-8A59-3963D41989A2}"/>
              </a:ext>
            </a:extLst>
          </p:cNvPr>
          <p:cNvGrpSpPr/>
          <p:nvPr/>
        </p:nvGrpSpPr>
        <p:grpSpPr>
          <a:xfrm>
            <a:off x="7494387" y="948267"/>
            <a:ext cx="3259666" cy="5121608"/>
            <a:chOff x="7494387" y="948267"/>
            <a:chExt cx="3259666" cy="5121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45AEB3D-E727-4D49-B47F-A760C9432296}"/>
                </a:ext>
              </a:extLst>
            </p:cNvPr>
            <p:cNvGrpSpPr/>
            <p:nvPr/>
          </p:nvGrpSpPr>
          <p:grpSpPr>
            <a:xfrm>
              <a:off x="7494387" y="948267"/>
              <a:ext cx="3259666" cy="5093759"/>
              <a:chOff x="7780868" y="948267"/>
              <a:chExt cx="3259666" cy="5093759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79BFDFA-BF83-484E-AAE9-5BBD41BED501}"/>
                  </a:ext>
                </a:extLst>
              </p:cNvPr>
              <p:cNvSpPr/>
              <p:nvPr/>
            </p:nvSpPr>
            <p:spPr>
              <a:xfrm>
                <a:off x="7780868" y="2893748"/>
                <a:ext cx="3259666" cy="31482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628E19-0621-4D4A-9940-5C2290E22FDB}"/>
                  </a:ext>
                </a:extLst>
              </p:cNvPr>
              <p:cNvSpPr/>
              <p:nvPr/>
            </p:nvSpPr>
            <p:spPr>
              <a:xfrm>
                <a:off x="7780868" y="1921139"/>
                <a:ext cx="3259666" cy="9726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A57FD2-2ADF-436D-BA69-7FC9E0309AE2}"/>
                  </a:ext>
                </a:extLst>
              </p:cNvPr>
              <p:cNvSpPr/>
              <p:nvPr/>
            </p:nvSpPr>
            <p:spPr>
              <a:xfrm>
                <a:off x="7780868" y="948267"/>
                <a:ext cx="3259666" cy="9728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E005A9-3C98-4A06-90B3-E64D985F1B75}"/>
                </a:ext>
              </a:extLst>
            </p:cNvPr>
            <p:cNvSpPr txBox="1"/>
            <p:nvPr/>
          </p:nvSpPr>
          <p:spPr>
            <a:xfrm>
              <a:off x="8799641" y="1248421"/>
              <a:ext cx="530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ret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6ACF18-7FC9-4736-8E56-0931612D5EA6}"/>
                </a:ext>
              </a:extLst>
            </p:cNvPr>
            <p:cNvSpPr txBox="1"/>
            <p:nvPr/>
          </p:nvSpPr>
          <p:spPr>
            <a:xfrm>
              <a:off x="8799641" y="2224525"/>
              <a:ext cx="739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rbp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9D1E4-6826-4D0F-91C2-BC7B2CB576B9}"/>
                </a:ext>
              </a:extLst>
            </p:cNvPr>
            <p:cNvSpPr txBox="1"/>
            <p:nvPr/>
          </p:nvSpPr>
          <p:spPr>
            <a:xfrm>
              <a:off x="8912554" y="2930554"/>
              <a:ext cx="36691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.</a:t>
              </a:r>
            </a:p>
            <a:p>
              <a:r>
                <a:rPr lang="en-US" altLang="ko-KR" dirty="0"/>
                <a:t>a</a:t>
              </a:r>
            </a:p>
            <a:p>
              <a:r>
                <a:rPr lang="en-US" altLang="ko-KR" dirty="0"/>
                <a:t>a</a:t>
              </a:r>
            </a:p>
            <a:p>
              <a:r>
                <a:rPr lang="en-US" altLang="ko-KR" dirty="0"/>
                <a:t>a</a:t>
              </a:r>
            </a:p>
            <a:p>
              <a:r>
                <a:rPr lang="en-US" altLang="ko-KR" dirty="0"/>
                <a:t>a</a:t>
              </a:r>
            </a:p>
            <a:p>
              <a:r>
                <a:rPr lang="en-US" altLang="ko-KR" dirty="0"/>
                <a:t>a</a:t>
              </a:r>
            </a:p>
            <a:p>
              <a:r>
                <a:rPr lang="en-US" altLang="ko-KR" dirty="0"/>
                <a:t>a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08EB544-BB6D-4C69-8C42-EA99BB588155}"/>
                </a:ext>
              </a:extLst>
            </p:cNvPr>
            <p:cNvCxnSpPr/>
            <p:nvPr/>
          </p:nvCxnSpPr>
          <p:spPr>
            <a:xfrm flipV="1">
              <a:off x="10126133" y="2930554"/>
              <a:ext cx="0" cy="311147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4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4D75-E3AB-44D2-8317-AB0AC88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Stop_gadget</a:t>
            </a:r>
            <a:r>
              <a:rPr lang="en-US" altLang="ko-KR" dirty="0"/>
              <a:t> </a:t>
            </a:r>
            <a:r>
              <a:rPr lang="ko-KR" altLang="en-US" sz="4400" dirty="0"/>
              <a:t>찾기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973245-1AA9-424C-8923-1EFD7413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1423"/>
            <a:ext cx="6050604" cy="439317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FCA4A7-781C-4939-8BAE-9E7B2E2EAC8A}"/>
              </a:ext>
            </a:extLst>
          </p:cNvPr>
          <p:cNvGrpSpPr/>
          <p:nvPr/>
        </p:nvGrpSpPr>
        <p:grpSpPr>
          <a:xfrm>
            <a:off x="7189587" y="1027906"/>
            <a:ext cx="4464996" cy="5220189"/>
            <a:chOff x="7189587" y="1027906"/>
            <a:chExt cx="4464996" cy="522018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E07CBD5-EF9C-436F-B5A2-D5FA19EA2DD8}"/>
                </a:ext>
              </a:extLst>
            </p:cNvPr>
            <p:cNvGrpSpPr/>
            <p:nvPr/>
          </p:nvGrpSpPr>
          <p:grpSpPr>
            <a:xfrm>
              <a:off x="7189587" y="1027906"/>
              <a:ext cx="3259666" cy="5220189"/>
              <a:chOff x="7494387" y="948267"/>
              <a:chExt cx="3259666" cy="522018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6766CF02-258A-4D9D-AF89-F86AB0198EA5}"/>
                  </a:ext>
                </a:extLst>
              </p:cNvPr>
              <p:cNvGrpSpPr/>
              <p:nvPr/>
            </p:nvGrpSpPr>
            <p:grpSpPr>
              <a:xfrm>
                <a:off x="7494387" y="948267"/>
                <a:ext cx="3259666" cy="5093759"/>
                <a:chOff x="7780868" y="948267"/>
                <a:chExt cx="3259666" cy="5093759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F6E235CA-2073-400E-8932-C67B6B74225A}"/>
                    </a:ext>
                  </a:extLst>
                </p:cNvPr>
                <p:cNvSpPr/>
                <p:nvPr/>
              </p:nvSpPr>
              <p:spPr>
                <a:xfrm>
                  <a:off x="7780868" y="2893748"/>
                  <a:ext cx="3259666" cy="31482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AA1D529-1E1D-4915-A541-AE38F9F527C0}"/>
                    </a:ext>
                  </a:extLst>
                </p:cNvPr>
                <p:cNvSpPr/>
                <p:nvPr/>
              </p:nvSpPr>
              <p:spPr>
                <a:xfrm>
                  <a:off x="7780868" y="1921139"/>
                  <a:ext cx="3259666" cy="9726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94C1ACA-A416-4578-A1C3-135E43E228A3}"/>
                    </a:ext>
                  </a:extLst>
                </p:cNvPr>
                <p:cNvSpPr/>
                <p:nvPr/>
              </p:nvSpPr>
              <p:spPr>
                <a:xfrm>
                  <a:off x="7780868" y="948267"/>
                  <a:ext cx="3259666" cy="972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B3BB8-6865-4DEF-BDC4-9C03AC3BA0FA}"/>
                  </a:ext>
                </a:extLst>
              </p:cNvPr>
              <p:cNvSpPr txBox="1"/>
              <p:nvPr/>
            </p:nvSpPr>
            <p:spPr>
              <a:xfrm>
                <a:off x="9005686" y="1921139"/>
                <a:ext cx="47698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041ACAF9-BF3E-42B6-8A2E-4A9FE494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6133" y="1921139"/>
                <a:ext cx="0" cy="412088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BB81C-7A4D-4674-B0BA-78DE43B708A6}"/>
                  </a:ext>
                </a:extLst>
              </p:cNvPr>
              <p:cNvSpPr txBox="1"/>
              <p:nvPr/>
            </p:nvSpPr>
            <p:spPr>
              <a:xfrm>
                <a:off x="8858943" y="1250037"/>
                <a:ext cx="530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ret</a:t>
                </a:r>
                <a:endParaRPr lang="ko-KR" altLang="en-US" dirty="0"/>
              </a:p>
            </p:txBody>
          </p:sp>
        </p:grp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763D7161-EC4E-4C78-8CAF-499256276AE7}"/>
                </a:ext>
              </a:extLst>
            </p:cNvPr>
            <p:cNvSpPr/>
            <p:nvPr/>
          </p:nvSpPr>
          <p:spPr>
            <a:xfrm>
              <a:off x="9385482" y="1126900"/>
              <a:ext cx="2269101" cy="744803"/>
            </a:xfrm>
            <a:prstGeom prst="lef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Base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address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65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83289-B8CF-4004-990E-17714DC5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확인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6540-F006-4736-A58E-6CE87E662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2182829"/>
            <a:ext cx="4857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9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1388D-AFBF-43D9-86F7-6A3ED621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Brop_gadget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8542D5-7EB8-4DFD-ACEB-B6C5F6B4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1" y="1590636"/>
            <a:ext cx="5314943" cy="46179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9D22F0-BA88-4EBC-9224-D3685483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74" y="1590635"/>
            <a:ext cx="5796852" cy="46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2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1388D-AFBF-43D9-86F7-6A3ED621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200"/>
            <a:ext cx="10515600" cy="1325563"/>
          </a:xfrm>
        </p:spPr>
        <p:txBody>
          <a:bodyPr/>
          <a:lstStyle/>
          <a:p>
            <a:r>
              <a:rPr lang="en-US" altLang="ko-KR" dirty="0" err="1"/>
              <a:t>Brop_gadget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541A207-B52A-4109-A72B-246ECE2EAC21}"/>
              </a:ext>
            </a:extLst>
          </p:cNvPr>
          <p:cNvGrpSpPr/>
          <p:nvPr/>
        </p:nvGrpSpPr>
        <p:grpSpPr>
          <a:xfrm>
            <a:off x="3975278" y="1703600"/>
            <a:ext cx="3259666" cy="4619076"/>
            <a:chOff x="3975278" y="1703600"/>
            <a:chExt cx="3259666" cy="461907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4B1FD2B-4EAF-4D74-BACF-C3A65D389609}"/>
                </a:ext>
              </a:extLst>
            </p:cNvPr>
            <p:cNvGrpSpPr/>
            <p:nvPr/>
          </p:nvGrpSpPr>
          <p:grpSpPr>
            <a:xfrm>
              <a:off x="3975278" y="2088682"/>
              <a:ext cx="3259666" cy="4233994"/>
              <a:chOff x="1132086" y="1688924"/>
              <a:chExt cx="3259666" cy="464228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6532020E-A5BB-48DA-8653-3C8533C92EF4}"/>
                  </a:ext>
                </a:extLst>
              </p:cNvPr>
              <p:cNvGrpSpPr/>
              <p:nvPr/>
            </p:nvGrpSpPr>
            <p:grpSpPr>
              <a:xfrm>
                <a:off x="1132086" y="1688924"/>
                <a:ext cx="3259666" cy="2479086"/>
                <a:chOff x="1132086" y="1688924"/>
                <a:chExt cx="3259666" cy="3122507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0F54105-E8CD-4675-9AFE-100F6095CB2E}"/>
                    </a:ext>
                  </a:extLst>
                </p:cNvPr>
                <p:cNvSpPr/>
                <p:nvPr/>
              </p:nvSpPr>
              <p:spPr>
                <a:xfrm>
                  <a:off x="1132086" y="1688924"/>
                  <a:ext cx="3259666" cy="5219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param6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6E4005-A412-46A0-907A-11FE091F2468}"/>
                    </a:ext>
                  </a:extLst>
                </p:cNvPr>
                <p:cNvSpPr/>
                <p:nvPr/>
              </p:nvSpPr>
              <p:spPr>
                <a:xfrm>
                  <a:off x="1132086" y="2211575"/>
                  <a:ext cx="3259666" cy="5219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param5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368B02-E0AB-4996-A96B-EB3E9E045C8E}"/>
                    </a:ext>
                  </a:extLst>
                </p:cNvPr>
                <p:cNvSpPr/>
                <p:nvPr/>
              </p:nvSpPr>
              <p:spPr>
                <a:xfrm>
                  <a:off x="1132086" y="2731053"/>
                  <a:ext cx="3259666" cy="5219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param4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15219225-7EBD-48EA-847B-FA381F2B71DA}"/>
                    </a:ext>
                  </a:extLst>
                </p:cNvPr>
                <p:cNvSpPr/>
                <p:nvPr/>
              </p:nvSpPr>
              <p:spPr>
                <a:xfrm>
                  <a:off x="1132086" y="3250530"/>
                  <a:ext cx="3259666" cy="5219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param3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9C593DE-76CB-410C-84FF-1EE783195028}"/>
                    </a:ext>
                  </a:extLst>
                </p:cNvPr>
                <p:cNvSpPr/>
                <p:nvPr/>
              </p:nvSpPr>
              <p:spPr>
                <a:xfrm>
                  <a:off x="1132086" y="3770007"/>
                  <a:ext cx="3259666" cy="5219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param2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A99F74BE-3A55-40AD-B62A-31F13874A762}"/>
                    </a:ext>
                  </a:extLst>
                </p:cNvPr>
                <p:cNvSpPr/>
                <p:nvPr/>
              </p:nvSpPr>
              <p:spPr>
                <a:xfrm>
                  <a:off x="1132086" y="4289485"/>
                  <a:ext cx="3259666" cy="5219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param1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0EEBAF3-6F31-490C-A76A-F2F0D0BBB4B0}"/>
                  </a:ext>
                </a:extLst>
              </p:cNvPr>
              <p:cNvGrpSpPr/>
              <p:nvPr/>
            </p:nvGrpSpPr>
            <p:grpSpPr>
              <a:xfrm>
                <a:off x="1132086" y="4166049"/>
                <a:ext cx="3259666" cy="2165161"/>
                <a:chOff x="7494387" y="948267"/>
                <a:chExt cx="3259666" cy="5093759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EABE2F6-FA7B-41FC-A542-C7BA7C273DC2}"/>
                    </a:ext>
                  </a:extLst>
                </p:cNvPr>
                <p:cNvGrpSpPr/>
                <p:nvPr/>
              </p:nvGrpSpPr>
              <p:grpSpPr>
                <a:xfrm>
                  <a:off x="7494387" y="948267"/>
                  <a:ext cx="3259666" cy="5093759"/>
                  <a:chOff x="7780868" y="948267"/>
                  <a:chExt cx="3259666" cy="5093759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B26DD4FB-2465-46FD-BF37-8BA19615209C}"/>
                      </a:ext>
                    </a:extLst>
                  </p:cNvPr>
                  <p:cNvSpPr/>
                  <p:nvPr/>
                </p:nvSpPr>
                <p:spPr>
                  <a:xfrm>
                    <a:off x="7780868" y="2893748"/>
                    <a:ext cx="3259666" cy="314827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AF339894-EBE3-44A9-A01C-4CE61B9464FD}"/>
                      </a:ext>
                    </a:extLst>
                  </p:cNvPr>
                  <p:cNvSpPr/>
                  <p:nvPr/>
                </p:nvSpPr>
                <p:spPr>
                  <a:xfrm>
                    <a:off x="7780868" y="1921139"/>
                    <a:ext cx="3259666" cy="97260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rbp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0732B11C-2EFF-4B6C-A35C-6A55A8210CA3}"/>
                      </a:ext>
                    </a:extLst>
                  </p:cNvPr>
                  <p:cNvSpPr/>
                  <p:nvPr/>
                </p:nvSpPr>
                <p:spPr>
                  <a:xfrm>
                    <a:off x="7780868" y="948267"/>
                    <a:ext cx="3259666" cy="9728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ret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3C038C9-A655-4394-8365-8B4CB8051652}"/>
                    </a:ext>
                  </a:extLst>
                </p:cNvPr>
                <p:cNvSpPr txBox="1"/>
                <p:nvPr/>
              </p:nvSpPr>
              <p:spPr>
                <a:xfrm>
                  <a:off x="8912554" y="2930554"/>
                  <a:ext cx="366914" cy="28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.</a:t>
                  </a:r>
                </a:p>
                <a:p>
                  <a:r>
                    <a:rPr lang="en-US" altLang="ko-KR" dirty="0"/>
                    <a:t>.</a:t>
                  </a:r>
                </a:p>
                <a:p>
                  <a:r>
                    <a:rPr lang="en-US" altLang="ko-KR" dirty="0"/>
                    <a:t>a</a:t>
                  </a:r>
                </a:p>
                <a:p>
                  <a:r>
                    <a:rPr lang="en-US" altLang="ko-KR" dirty="0"/>
                    <a:t>a</a:t>
                  </a:r>
                </a:p>
              </p:txBody>
            </p:sp>
          </p:grp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87DCFF-A63B-47BA-844E-8D8FB04AA868}"/>
                </a:ext>
              </a:extLst>
            </p:cNvPr>
            <p:cNvSpPr/>
            <p:nvPr/>
          </p:nvSpPr>
          <p:spPr>
            <a:xfrm>
              <a:off x="3975278" y="1703600"/>
              <a:ext cx="3259666" cy="377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STOP_Gadget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14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4D75-E3AB-44D2-8317-AB0AC889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err="1"/>
              <a:t>Puts_pl</a:t>
            </a:r>
            <a:r>
              <a:rPr lang="en-US" altLang="ko-KR" dirty="0" err="1"/>
              <a:t>t</a:t>
            </a:r>
            <a:r>
              <a:rPr lang="en-US" altLang="ko-KR" dirty="0"/>
              <a:t> </a:t>
            </a:r>
            <a:r>
              <a:rPr lang="ko-KR" altLang="en-US" sz="4400" dirty="0"/>
              <a:t>찾기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FCED2D-E5DF-4601-9EF5-6606E77C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50"/>
            <a:ext cx="5350472" cy="4453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20C682-4A0D-4B73-8B45-9333AC9B4FC8}"/>
              </a:ext>
            </a:extLst>
          </p:cNvPr>
          <p:cNvSpPr txBox="1"/>
          <p:nvPr/>
        </p:nvSpPr>
        <p:spPr>
          <a:xfrm>
            <a:off x="6320025" y="5800187"/>
            <a:ext cx="56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Apple SD Gothic Neo"/>
              </a:rPr>
              <a:t>If the result contains "\x7fELF“  then “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Apple SD Gothic Neo"/>
              </a:rPr>
              <a:t>puts_plt</a:t>
            </a:r>
            <a:r>
              <a:rPr lang="en-US" altLang="ko-KR" dirty="0">
                <a:solidFill>
                  <a:srgbClr val="FF0000"/>
                </a:solidFill>
                <a:latin typeface="Apple SD Gothic Neo"/>
              </a:rPr>
              <a:t>” was found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88C2182-A71C-467C-A4AA-C62E5683494A}"/>
              </a:ext>
            </a:extLst>
          </p:cNvPr>
          <p:cNvGrpSpPr/>
          <p:nvPr/>
        </p:nvGrpSpPr>
        <p:grpSpPr>
          <a:xfrm>
            <a:off x="6529788" y="1153736"/>
            <a:ext cx="2695614" cy="4550528"/>
            <a:chOff x="6814146" y="1580765"/>
            <a:chExt cx="2695614" cy="455052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8E64191-C8E3-4526-B104-2A000B0E164B}"/>
                </a:ext>
              </a:extLst>
            </p:cNvPr>
            <p:cNvGrpSpPr/>
            <p:nvPr/>
          </p:nvGrpSpPr>
          <p:grpSpPr>
            <a:xfrm>
              <a:off x="6814146" y="2829827"/>
              <a:ext cx="2695614" cy="3301466"/>
              <a:chOff x="6400259" y="1581750"/>
              <a:chExt cx="4892418" cy="450543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5263225-A16A-4FCE-9C4F-47202F910733}"/>
                  </a:ext>
                </a:extLst>
              </p:cNvPr>
              <p:cNvGrpSpPr/>
              <p:nvPr/>
            </p:nvGrpSpPr>
            <p:grpSpPr>
              <a:xfrm>
                <a:off x="6400259" y="1581750"/>
                <a:ext cx="3589100" cy="4450046"/>
                <a:chOff x="7780867" y="948267"/>
                <a:chExt cx="3259667" cy="5093759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ED79388-C636-4D08-806D-6965E666F5A0}"/>
                    </a:ext>
                  </a:extLst>
                </p:cNvPr>
                <p:cNvSpPr/>
                <p:nvPr/>
              </p:nvSpPr>
              <p:spPr>
                <a:xfrm>
                  <a:off x="7780868" y="2893748"/>
                  <a:ext cx="3259666" cy="31482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4A0B934-A4B8-4A46-8FF4-C5B267D23C03}"/>
                    </a:ext>
                  </a:extLst>
                </p:cNvPr>
                <p:cNvSpPr/>
                <p:nvPr/>
              </p:nvSpPr>
              <p:spPr>
                <a:xfrm>
                  <a:off x="7780868" y="1921139"/>
                  <a:ext cx="3259666" cy="9726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A4138E32-5A76-4801-88EE-4FD765253342}"/>
                    </a:ext>
                  </a:extLst>
                </p:cNvPr>
                <p:cNvSpPr/>
                <p:nvPr/>
              </p:nvSpPr>
              <p:spPr>
                <a:xfrm>
                  <a:off x="7780867" y="948267"/>
                  <a:ext cx="3259666" cy="9728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>
                      <a:solidFill>
                        <a:schemeClr val="tx1"/>
                      </a:solidFill>
                    </a:rPr>
                    <a:t>pop_rdi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3C8FC0-FDDC-4F1F-B098-7916CBCE5C87}"/>
                  </a:ext>
                </a:extLst>
              </p:cNvPr>
              <p:cNvSpPr txBox="1"/>
              <p:nvPr/>
            </p:nvSpPr>
            <p:spPr>
              <a:xfrm>
                <a:off x="9971270" y="1877679"/>
                <a:ext cx="1321407" cy="50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ret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49AB54-32F6-430E-97ED-2AFA4200179B}"/>
                  </a:ext>
                </a:extLst>
              </p:cNvPr>
              <p:cNvSpPr txBox="1"/>
              <p:nvPr/>
            </p:nvSpPr>
            <p:spPr>
              <a:xfrm>
                <a:off x="9989357" y="2695197"/>
                <a:ext cx="1135211" cy="50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rbp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BF1F55-7039-4B98-999E-FBE579216912}"/>
                  </a:ext>
                </a:extLst>
              </p:cNvPr>
              <p:cNvSpPr txBox="1"/>
              <p:nvPr/>
            </p:nvSpPr>
            <p:spPr>
              <a:xfrm>
                <a:off x="7974706" y="2287547"/>
                <a:ext cx="689854" cy="379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  <a:p>
                <a:r>
                  <a:rPr lang="en-US" altLang="ko-KR" dirty="0"/>
                  <a:t>a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6E76252-3C64-497C-A18B-F7A3BD3F4D7D}"/>
                </a:ext>
              </a:extLst>
            </p:cNvPr>
            <p:cNvSpPr/>
            <p:nvPr/>
          </p:nvSpPr>
          <p:spPr>
            <a:xfrm>
              <a:off x="6814146" y="2207021"/>
              <a:ext cx="1977514" cy="6228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0x400000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8AD206-A9C2-4656-9525-483A2D7E5E54}"/>
                </a:ext>
              </a:extLst>
            </p:cNvPr>
            <p:cNvSpPr/>
            <p:nvPr/>
          </p:nvSpPr>
          <p:spPr>
            <a:xfrm>
              <a:off x="6814146" y="1580765"/>
              <a:ext cx="1977514" cy="6228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base+i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837156-EFA9-408C-A26E-D71AFF687B81}"/>
              </a:ext>
            </a:extLst>
          </p:cNvPr>
          <p:cNvSpPr/>
          <p:nvPr/>
        </p:nvSpPr>
        <p:spPr>
          <a:xfrm>
            <a:off x="9566519" y="1690688"/>
            <a:ext cx="1977514" cy="400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0x405000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0x404000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0x403000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0x402000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0x401000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0x400000 </a:t>
            </a:r>
            <a:r>
              <a:rPr lang="en-US" altLang="ko-KR" sz="1100" dirty="0">
                <a:solidFill>
                  <a:srgbClr val="FF0000"/>
                </a:solidFill>
              </a:rPr>
              <a:t>// \x7fELF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83289-B8CF-4004-990E-17714DC5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확인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9B9874-BF62-4F91-B14B-6BD07667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51" y="1749052"/>
            <a:ext cx="38100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5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1388D-AFBF-43D9-86F7-6A3ED621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dump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3E7281-91B3-47B4-9597-8D1FFEC9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115"/>
            <a:ext cx="5439103" cy="509729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4170D8F-6445-4B68-A2F4-FFAD2F0D1A99}"/>
              </a:ext>
            </a:extLst>
          </p:cNvPr>
          <p:cNvGrpSpPr/>
          <p:nvPr/>
        </p:nvGrpSpPr>
        <p:grpSpPr>
          <a:xfrm>
            <a:off x="6837796" y="1316091"/>
            <a:ext cx="2695614" cy="5176784"/>
            <a:chOff x="6789670" y="1064432"/>
            <a:chExt cx="2695614" cy="51767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5713EE4-D702-42A7-8BAC-43C79BDF86FA}"/>
                </a:ext>
              </a:extLst>
            </p:cNvPr>
            <p:cNvGrpSpPr/>
            <p:nvPr/>
          </p:nvGrpSpPr>
          <p:grpSpPr>
            <a:xfrm>
              <a:off x="6789670" y="1690688"/>
              <a:ext cx="2695614" cy="4550528"/>
              <a:chOff x="6814146" y="1580765"/>
              <a:chExt cx="2695614" cy="455052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A65B3D1-A923-4BA3-A65D-8B3323C2BCD0}"/>
                  </a:ext>
                </a:extLst>
              </p:cNvPr>
              <p:cNvGrpSpPr/>
              <p:nvPr/>
            </p:nvGrpSpPr>
            <p:grpSpPr>
              <a:xfrm>
                <a:off x="6814146" y="2829827"/>
                <a:ext cx="2695614" cy="3301466"/>
                <a:chOff x="6400259" y="1581750"/>
                <a:chExt cx="4892418" cy="4505430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D63D1757-DAB0-4065-BBB5-6305F5F960CD}"/>
                    </a:ext>
                  </a:extLst>
                </p:cNvPr>
                <p:cNvGrpSpPr/>
                <p:nvPr/>
              </p:nvGrpSpPr>
              <p:grpSpPr>
                <a:xfrm>
                  <a:off x="6400259" y="1581750"/>
                  <a:ext cx="3589100" cy="4450046"/>
                  <a:chOff x="7780867" y="948267"/>
                  <a:chExt cx="3259667" cy="5093759"/>
                </a:xfrm>
              </p:grpSpPr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D15B1A6D-6E4C-474A-BE7F-1D4A42D28BF2}"/>
                      </a:ext>
                    </a:extLst>
                  </p:cNvPr>
                  <p:cNvSpPr/>
                  <p:nvPr/>
                </p:nvSpPr>
                <p:spPr>
                  <a:xfrm>
                    <a:off x="7780868" y="2893748"/>
                    <a:ext cx="3259666" cy="314827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2F7940C6-24FD-40FB-8F45-C9DC8AC3F0E4}"/>
                      </a:ext>
                    </a:extLst>
                  </p:cNvPr>
                  <p:cNvSpPr/>
                  <p:nvPr/>
                </p:nvSpPr>
                <p:spPr>
                  <a:xfrm>
                    <a:off x="7780868" y="1921139"/>
                    <a:ext cx="3259666" cy="97260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BB42057C-44AE-4FD8-ADC7-3ACE221C0132}"/>
                      </a:ext>
                    </a:extLst>
                  </p:cNvPr>
                  <p:cNvSpPr/>
                  <p:nvPr/>
                </p:nvSpPr>
                <p:spPr>
                  <a:xfrm>
                    <a:off x="7780867" y="948267"/>
                    <a:ext cx="3259666" cy="9728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err="1">
                        <a:solidFill>
                          <a:schemeClr val="tx1"/>
                        </a:solidFill>
                      </a:rPr>
                      <a:t>rdi_ret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D40DEF-0A39-4413-AC5C-C4C75F0C6BB2}"/>
                    </a:ext>
                  </a:extLst>
                </p:cNvPr>
                <p:cNvSpPr txBox="1"/>
                <p:nvPr/>
              </p:nvSpPr>
              <p:spPr>
                <a:xfrm>
                  <a:off x="9971270" y="1877679"/>
                  <a:ext cx="1321407" cy="504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ret</a:t>
                  </a:r>
                  <a:endParaRPr lang="ko-KR" alt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198A19-82C9-4060-B631-70C9822A59AA}"/>
                    </a:ext>
                  </a:extLst>
                </p:cNvPr>
                <p:cNvSpPr txBox="1"/>
                <p:nvPr/>
              </p:nvSpPr>
              <p:spPr>
                <a:xfrm>
                  <a:off x="9989357" y="2695197"/>
                  <a:ext cx="1135211" cy="504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/>
                    <a:t>rbp</a:t>
                  </a:r>
                  <a:endParaRPr lang="ko-KR" alt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56D42B-6F23-40E1-A79B-BA7EA7E51E54}"/>
                    </a:ext>
                  </a:extLst>
                </p:cNvPr>
                <p:cNvSpPr txBox="1"/>
                <p:nvPr/>
              </p:nvSpPr>
              <p:spPr>
                <a:xfrm>
                  <a:off x="7974706" y="2287547"/>
                  <a:ext cx="689854" cy="3799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.</a:t>
                  </a:r>
                </a:p>
                <a:p>
                  <a:r>
                    <a:rPr lang="en-US" altLang="ko-KR" dirty="0"/>
                    <a:t>.</a:t>
                  </a:r>
                </a:p>
                <a:p>
                  <a:r>
                    <a:rPr lang="en-US" altLang="ko-KR" dirty="0"/>
                    <a:t>.</a:t>
                  </a:r>
                </a:p>
                <a:p>
                  <a:r>
                    <a:rPr lang="en-US" altLang="ko-KR" dirty="0"/>
                    <a:t>a</a:t>
                  </a:r>
                </a:p>
                <a:p>
                  <a:r>
                    <a:rPr lang="en-US" altLang="ko-KR" dirty="0"/>
                    <a:t>a</a:t>
                  </a:r>
                </a:p>
                <a:p>
                  <a:r>
                    <a:rPr lang="en-US" altLang="ko-KR" dirty="0"/>
                    <a:t>a</a:t>
                  </a:r>
                </a:p>
                <a:p>
                  <a:r>
                    <a:rPr lang="en-US" altLang="ko-KR" dirty="0"/>
                    <a:t>a</a:t>
                  </a:r>
                </a:p>
                <a:p>
                  <a:r>
                    <a:rPr lang="en-US" altLang="ko-KR" dirty="0"/>
                    <a:t>a</a:t>
                  </a:r>
                </a:p>
                <a:p>
                  <a:r>
                    <a:rPr lang="en-US" altLang="ko-KR" dirty="0"/>
                    <a:t>a</a:t>
                  </a: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36955B-2B09-4BA8-9E64-924771FA25B2}"/>
                  </a:ext>
                </a:extLst>
              </p:cNvPr>
              <p:cNvSpPr/>
              <p:nvPr/>
            </p:nvSpPr>
            <p:spPr>
              <a:xfrm>
                <a:off x="6814146" y="2207021"/>
                <a:ext cx="1977514" cy="622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now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24AEC07-9D63-4E5B-93AD-50D04DDF050B}"/>
                  </a:ext>
                </a:extLst>
              </p:cNvPr>
              <p:cNvSpPr/>
              <p:nvPr/>
            </p:nvSpPr>
            <p:spPr>
              <a:xfrm>
                <a:off x="6814146" y="1580765"/>
                <a:ext cx="1977514" cy="622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puts_plt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6F2BB6-C7C8-4D14-9DC4-4A9519492D33}"/>
                </a:ext>
              </a:extLst>
            </p:cNvPr>
            <p:cNvSpPr/>
            <p:nvPr/>
          </p:nvSpPr>
          <p:spPr>
            <a:xfrm>
              <a:off x="6789670" y="1064432"/>
              <a:ext cx="1977514" cy="6228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stop_gadget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050AE0-8293-409B-AD1C-21EDC195CBF9}"/>
              </a:ext>
            </a:extLst>
          </p:cNvPr>
          <p:cNvSpPr/>
          <p:nvPr/>
        </p:nvSpPr>
        <p:spPr>
          <a:xfrm>
            <a:off x="9903404" y="1775648"/>
            <a:ext cx="1977514" cy="400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0x401000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0x400600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0x400500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0x400400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0x400300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0x400200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0x400100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D6E5069-FE71-446A-86C3-A5F73CAB69AF}"/>
              </a:ext>
            </a:extLst>
          </p:cNvPr>
          <p:cNvSpPr/>
          <p:nvPr/>
        </p:nvSpPr>
        <p:spPr>
          <a:xfrm>
            <a:off x="8508733" y="2772076"/>
            <a:ext cx="1251284" cy="27913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43B28-DF48-4155-BD81-3710719D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BE843-2793-44DC-A2A0-A459DC253C95}"/>
              </a:ext>
            </a:extLst>
          </p:cNvPr>
          <p:cNvSpPr txBox="1"/>
          <p:nvPr/>
        </p:nvSpPr>
        <p:spPr>
          <a:xfrm>
            <a:off x="838200" y="1950446"/>
            <a:ext cx="313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001/     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테스트 서버 구축</a:t>
            </a:r>
            <a:endParaRPr lang="en-US" altLang="ko-KR" sz="2000" dirty="0">
              <a:solidFill>
                <a:srgbClr val="222121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22212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6DF93-764B-4D9C-902F-F04832B9877E}"/>
              </a:ext>
            </a:extLst>
          </p:cNvPr>
          <p:cNvSpPr txBox="1"/>
          <p:nvPr/>
        </p:nvSpPr>
        <p:spPr>
          <a:xfrm>
            <a:off x="838200" y="2474392"/>
            <a:ext cx="2529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002/     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포트 스캐닝</a:t>
            </a:r>
            <a:endParaRPr lang="en-US" altLang="ko-KR" sz="2000" dirty="0">
              <a:solidFill>
                <a:srgbClr val="222121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22212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73F92-9784-4250-8C81-314486FBE9D0}"/>
              </a:ext>
            </a:extLst>
          </p:cNvPr>
          <p:cNvSpPr txBox="1"/>
          <p:nvPr/>
        </p:nvSpPr>
        <p:spPr>
          <a:xfrm>
            <a:off x="838200" y="2998338"/>
            <a:ext cx="6153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003/     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공격 타겟 정하기</a:t>
            </a: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(except well-known port)</a:t>
            </a:r>
          </a:p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22212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347E2-2B2C-4DA1-83D2-0FEC9EBB3549}"/>
              </a:ext>
            </a:extLst>
          </p:cNvPr>
          <p:cNvSpPr txBox="1"/>
          <p:nvPr/>
        </p:nvSpPr>
        <p:spPr>
          <a:xfrm>
            <a:off x="838200" y="3522284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004/     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공격 타겟 분석 및 공격</a:t>
            </a:r>
            <a:endParaRPr lang="en-US" altLang="ko-KR" sz="2000" dirty="0">
              <a:solidFill>
                <a:srgbClr val="222121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22212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34450-886C-4BFE-AB21-1A2B48909C46}"/>
              </a:ext>
            </a:extLst>
          </p:cNvPr>
          <p:cNvSpPr txBox="1"/>
          <p:nvPr/>
        </p:nvSpPr>
        <p:spPr>
          <a:xfrm>
            <a:off x="838200" y="4046228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005/     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공격 후 지속되는 공격</a:t>
            </a: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222121"/>
                </a:solidFill>
                <a:latin typeface="+mn-ea"/>
              </a:rPr>
              <a:t>백도어</a:t>
            </a: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)</a:t>
            </a:r>
          </a:p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22212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46748-A574-4205-A524-136F39A46AB3}"/>
              </a:ext>
            </a:extLst>
          </p:cNvPr>
          <p:cNvSpPr txBox="1"/>
          <p:nvPr/>
        </p:nvSpPr>
        <p:spPr>
          <a:xfrm>
            <a:off x="838200" y="4570174"/>
            <a:ext cx="6340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006/     BROP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에 취약한 </a:t>
            </a: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server binary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를 발견하는 툴</a:t>
            </a: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 </a:t>
            </a:r>
            <a:endParaRPr lang="ko-KR" altLang="en-US" sz="2000" dirty="0">
              <a:solidFill>
                <a:srgbClr val="22212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549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83289-B8CF-4004-990E-17714DC5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확인 및 분석 </a:t>
            </a:r>
            <a:r>
              <a:rPr lang="en-US" altLang="ko-KR" dirty="0"/>
              <a:t>(</a:t>
            </a:r>
            <a:r>
              <a:rPr lang="en-US" altLang="ko-KR" dirty="0" err="1"/>
              <a:t>radare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4A98605-B68F-4EDF-996A-07F5868E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7" y="1747314"/>
            <a:ext cx="48387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1F80C9B-5C02-4717-829D-B18BEDB32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58" y="2067012"/>
            <a:ext cx="57626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A49828-7A8C-403D-ADC8-DCC61D9E3FDE}"/>
              </a:ext>
            </a:extLst>
          </p:cNvPr>
          <p:cNvSpPr txBox="1"/>
          <p:nvPr/>
        </p:nvSpPr>
        <p:spPr>
          <a:xfrm>
            <a:off x="7164198" y="4277970"/>
            <a:ext cx="29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puts_got</a:t>
            </a:r>
            <a:r>
              <a:rPr lang="en-US" altLang="ko-KR" dirty="0"/>
              <a:t> </a:t>
            </a:r>
            <a:r>
              <a:rPr lang="ko-KR" altLang="en-US" dirty="0"/>
              <a:t>주소 </a:t>
            </a:r>
            <a:r>
              <a:rPr lang="en-US" altLang="ko-KR" dirty="0"/>
              <a:t>= 0x601018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ACB4E-EB58-494E-91E6-C641EE935001}"/>
              </a:ext>
            </a:extLst>
          </p:cNvPr>
          <p:cNvSpPr txBox="1"/>
          <p:nvPr/>
        </p:nvSpPr>
        <p:spPr>
          <a:xfrm>
            <a:off x="5801670" y="4655691"/>
            <a:ext cx="595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0x601018 </a:t>
            </a:r>
            <a:r>
              <a:rPr lang="ko-KR" altLang="en-US" dirty="0"/>
              <a:t>이용하여 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ko-KR" altLang="en-US" dirty="0"/>
              <a:t>찾고 </a:t>
            </a:r>
            <a:r>
              <a:rPr lang="en-US" altLang="ko-KR" dirty="0" err="1"/>
              <a:t>libc</a:t>
            </a:r>
            <a:r>
              <a:rPr lang="ko-KR" altLang="en-US" dirty="0"/>
              <a:t>으로 관리자 권한 얻기</a:t>
            </a:r>
          </a:p>
        </p:txBody>
      </p:sp>
    </p:spTree>
    <p:extLst>
      <p:ext uri="{BB962C8B-B14F-4D97-AF65-F5344CB8AC3E}">
        <p14:creationId xmlns:p14="http://schemas.microsoft.com/office/powerpoint/2010/main" val="4197595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79D9-4010-4A9E-A94D-28A4CA0D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code (</a:t>
            </a:r>
            <a:r>
              <a:rPr lang="en-US" altLang="ko-KR" dirty="0" err="1"/>
              <a:t>find_libc</a:t>
            </a:r>
            <a:r>
              <a:rPr lang="en-US" altLang="ko-KR" dirty="0"/>
              <a:t>, exploit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A6784B-973B-4898-8C62-5A176290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4" y="1603138"/>
            <a:ext cx="6011958" cy="47392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9A047-C8BC-49A2-A655-A162B2AE3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132" y="1603138"/>
            <a:ext cx="5708019" cy="47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5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49A94-F37D-464E-B3BD-29718099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권한 탈취</a:t>
            </a:r>
            <a:r>
              <a:rPr lang="en-US" altLang="ko-KR" dirty="0"/>
              <a:t>(</a:t>
            </a:r>
            <a:r>
              <a:rPr lang="ko-KR" altLang="en-US" dirty="0"/>
              <a:t>쉘 획득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0FF37D-8AE2-4406-883A-574E9FB17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674" y="1829956"/>
            <a:ext cx="10964870" cy="3198087"/>
          </a:xfrm>
        </p:spPr>
      </p:pic>
    </p:spTree>
    <p:extLst>
      <p:ext uri="{BB962C8B-B14F-4D97-AF65-F5344CB8AC3E}">
        <p14:creationId xmlns:p14="http://schemas.microsoft.com/office/powerpoint/2010/main" val="2054009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1924DA-2C13-4563-A9D6-639D656387A4}"/>
              </a:ext>
            </a:extLst>
          </p:cNvPr>
          <p:cNvSpPr/>
          <p:nvPr/>
        </p:nvSpPr>
        <p:spPr>
          <a:xfrm>
            <a:off x="2637322" y="2062162"/>
            <a:ext cx="6824312" cy="1297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공격 후 지속되는 공격</a:t>
            </a:r>
            <a:r>
              <a:rPr lang="en-US" altLang="ko-K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(</a:t>
            </a:r>
            <a:r>
              <a:rPr lang="ko-KR" altLang="en-US" sz="28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백도어</a:t>
            </a:r>
            <a:r>
              <a:rPr lang="en-US" altLang="ko-K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  <a:endParaRPr lang="ko-KR" altLang="en-US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5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1388D-AFBF-43D9-86F7-6A3ED621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백도어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D4B607-7532-4CCA-A439-DB5256CD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37" y="1476679"/>
            <a:ext cx="68961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7C82C-4833-416B-AAF3-45C71FBD22E5}"/>
              </a:ext>
            </a:extLst>
          </p:cNvPr>
          <p:cNvSpPr txBox="1"/>
          <p:nvPr/>
        </p:nvSpPr>
        <p:spPr>
          <a:xfrm>
            <a:off x="2490281" y="5749047"/>
            <a:ext cx="787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/crontab</a:t>
            </a:r>
            <a:r>
              <a:rPr lang="ko-KR" altLang="en-US" dirty="0"/>
              <a:t>에 </a:t>
            </a:r>
            <a:r>
              <a:rPr lang="en-US" altLang="ko-KR" dirty="0"/>
              <a:t>4444 </a:t>
            </a:r>
            <a:r>
              <a:rPr lang="ko-KR" altLang="en-US" dirty="0"/>
              <a:t>포트로부터 </a:t>
            </a:r>
            <a:r>
              <a:rPr lang="en-US" altLang="ko-KR" dirty="0"/>
              <a:t>1</a:t>
            </a:r>
            <a:r>
              <a:rPr lang="ko-KR" altLang="en-US" dirty="0"/>
              <a:t>분마다 접속 대기하도록 </a:t>
            </a:r>
            <a:r>
              <a:rPr lang="ko-KR" altLang="en-US" dirty="0" err="1"/>
              <a:t>백도어</a:t>
            </a:r>
            <a:r>
              <a:rPr lang="ko-KR" altLang="en-US" dirty="0"/>
              <a:t> 심기</a:t>
            </a:r>
          </a:p>
        </p:txBody>
      </p:sp>
    </p:spTree>
    <p:extLst>
      <p:ext uri="{BB962C8B-B14F-4D97-AF65-F5344CB8AC3E}">
        <p14:creationId xmlns:p14="http://schemas.microsoft.com/office/powerpoint/2010/main" val="3711820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1924DA-2C13-4563-A9D6-639D656387A4}"/>
              </a:ext>
            </a:extLst>
          </p:cNvPr>
          <p:cNvSpPr/>
          <p:nvPr/>
        </p:nvSpPr>
        <p:spPr>
          <a:xfrm>
            <a:off x="2637321" y="2131945"/>
            <a:ext cx="7276699" cy="1297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BROP</a:t>
            </a:r>
            <a:r>
              <a:rPr lang="ko-KR" alt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에 취약한 </a:t>
            </a:r>
            <a:r>
              <a:rPr lang="en-US" altLang="ko-K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server binary</a:t>
            </a:r>
            <a:r>
              <a:rPr lang="ko-KR" alt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를 발견하는 툴 </a:t>
            </a:r>
          </a:p>
        </p:txBody>
      </p:sp>
    </p:spTree>
    <p:extLst>
      <p:ext uri="{BB962C8B-B14F-4D97-AF65-F5344CB8AC3E}">
        <p14:creationId xmlns:p14="http://schemas.microsoft.com/office/powerpoint/2010/main" val="75546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79D9-4010-4A9E-A94D-28A4CA0D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2865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Tool to discover server binary vulnerable to BROP</a:t>
            </a:r>
            <a:endParaRPr lang="ko-KR" altLang="en-US" sz="3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EA2222-66DC-46C2-822F-F2D3CB1AAAC1}"/>
              </a:ext>
            </a:extLst>
          </p:cNvPr>
          <p:cNvGrpSpPr/>
          <p:nvPr/>
        </p:nvGrpSpPr>
        <p:grpSpPr>
          <a:xfrm>
            <a:off x="500411" y="1471948"/>
            <a:ext cx="11191178" cy="4826045"/>
            <a:chOff x="838200" y="1488332"/>
            <a:chExt cx="11191178" cy="48260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4083072-3CF0-4E84-B2F0-E75EDF737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88332"/>
              <a:ext cx="5180610" cy="482604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494899-B992-4151-A7FE-E92651792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4962" y="1488332"/>
              <a:ext cx="6134416" cy="4826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5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4018-4ECD-44D8-99E6-5CE793EE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BROP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pic>
        <p:nvPicPr>
          <p:cNvPr id="4" name="Picture 2" descr="소프트웨어 개발 단계에 따른 소프트웨어 테스트의 분류 및 방법 : 네이버 블로그">
            <a:extLst>
              <a:ext uri="{FF2B5EF4-FFF2-40B4-BE49-F238E27FC236}">
                <a16:creationId xmlns:a16="http://schemas.microsoft.com/office/drawing/2014/main" id="{0432AFCE-7C17-435E-AE7A-B0697E7E7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451" y="2803713"/>
            <a:ext cx="7617773" cy="24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A7A6D0-8B2B-4A15-B838-5DB1D1575D7B}"/>
              </a:ext>
            </a:extLst>
          </p:cNvPr>
          <p:cNvSpPr txBox="1"/>
          <p:nvPr/>
        </p:nvSpPr>
        <p:spPr>
          <a:xfrm>
            <a:off x="838200" y="1508644"/>
            <a:ext cx="9153088" cy="829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altLang="ko-KR" sz="2800" dirty="0">
                <a:latin typeface="Whitney"/>
              </a:rPr>
              <a:t>Closed-binary and source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독점 소프트웨어를 공격하는 것 외에도 바이너리가 공개되지 않은 오픈 소스 소프트웨어를 공격</a:t>
            </a:r>
            <a:endParaRPr lang="ko-KR" altLang="en-US" sz="1600" dirty="0"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130139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05A62-157B-47D3-BCCE-7779773E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BROP </a:t>
            </a:r>
            <a:r>
              <a:rPr lang="ko-KR" altLang="en-US" dirty="0"/>
              <a:t>공격상황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F1AFF-EE71-4022-9A56-EA21CB2E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001/	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공격 대상 바이너리 파일이 없는 상황</a:t>
            </a:r>
            <a:endParaRPr lang="en-US" altLang="ko-KR" sz="2000" dirty="0">
              <a:solidFill>
                <a:srgbClr val="222121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22212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002/	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서비스가 충돌이 발생한 후 서비스의 반응확인</a:t>
            </a:r>
            <a:endParaRPr lang="en-US" altLang="ko-KR" sz="2000" dirty="0">
              <a:solidFill>
                <a:srgbClr val="222121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rgbClr val="22212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003/	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유출된 </a:t>
            </a: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Gadget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을 사용하여 메모리를 덤프 또는 서비스 프로그램의 바이너리를 </a:t>
            </a:r>
            <a:endParaRPr lang="en-US" altLang="ko-KR" sz="2000" dirty="0">
              <a:solidFill>
                <a:srgbClr val="22212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222121"/>
                </a:solidFill>
                <a:latin typeface="+mn-ea"/>
              </a:rPr>
              <a:t>	</a:t>
            </a:r>
            <a:r>
              <a:rPr lang="ko-KR" altLang="en-US" sz="2000" dirty="0">
                <a:solidFill>
                  <a:srgbClr val="222121"/>
                </a:solidFill>
                <a:latin typeface="+mn-ea"/>
              </a:rPr>
              <a:t>추출 가능</a:t>
            </a:r>
            <a:endParaRPr lang="en-US" altLang="ko-KR" sz="2000" dirty="0">
              <a:solidFill>
                <a:srgbClr val="22212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91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A00CE4-2281-4E08-9871-381C0A1F7AA9}"/>
              </a:ext>
            </a:extLst>
          </p:cNvPr>
          <p:cNvSpPr/>
          <p:nvPr/>
        </p:nvSpPr>
        <p:spPr>
          <a:xfrm>
            <a:off x="2637322" y="2062162"/>
            <a:ext cx="6824312" cy="1297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테스트 서버 구축</a:t>
            </a:r>
          </a:p>
        </p:txBody>
      </p:sp>
    </p:spTree>
    <p:extLst>
      <p:ext uri="{BB962C8B-B14F-4D97-AF65-F5344CB8AC3E}">
        <p14:creationId xmlns:p14="http://schemas.microsoft.com/office/powerpoint/2010/main" val="231257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84B35-DB5E-4FFD-AA41-1F0E613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리눅스 서버구축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82792C-BE34-401A-A4AF-2BFEC8C9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76" y="2059032"/>
            <a:ext cx="8161508" cy="38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0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DEB29E-F84D-4F7E-8239-36A883897B2D}"/>
              </a:ext>
            </a:extLst>
          </p:cNvPr>
          <p:cNvSpPr/>
          <p:nvPr/>
        </p:nvSpPr>
        <p:spPr>
          <a:xfrm>
            <a:off x="2637322" y="2062162"/>
            <a:ext cx="6824312" cy="1297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포트 스캐닝</a:t>
            </a:r>
          </a:p>
        </p:txBody>
      </p:sp>
    </p:spTree>
    <p:extLst>
      <p:ext uri="{BB962C8B-B14F-4D97-AF65-F5344CB8AC3E}">
        <p14:creationId xmlns:p14="http://schemas.microsoft.com/office/powerpoint/2010/main" val="261013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84B35-DB5E-4FFD-AA41-1F0E613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스텔스</a:t>
            </a:r>
            <a:r>
              <a:rPr lang="ko-KR" altLang="en-US" sz="4000" dirty="0"/>
              <a:t> 스캔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5DDBF1-8320-4F01-9F7E-A2E644E5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41" y="2200376"/>
            <a:ext cx="7709275" cy="245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40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1924DA-2C13-4563-A9D6-639D656387A4}"/>
              </a:ext>
            </a:extLst>
          </p:cNvPr>
          <p:cNvSpPr/>
          <p:nvPr/>
        </p:nvSpPr>
        <p:spPr>
          <a:xfrm>
            <a:off x="2637322" y="2062162"/>
            <a:ext cx="6824312" cy="1297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공격 타겟 정하기</a:t>
            </a:r>
            <a:endParaRPr lang="en-US" altLang="ko-KR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2800" b="0" i="0" dirty="0">
                <a:solidFill>
                  <a:schemeClr val="tx1"/>
                </a:solidFill>
                <a:effectLst/>
                <a:latin typeface="Whitney"/>
              </a:rPr>
              <a:t>(except well-known port)</a:t>
            </a:r>
            <a:endParaRPr lang="ko-KR" altLang="en-US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3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402</Words>
  <Application>Microsoft Office PowerPoint</Application>
  <PresentationFormat>와이드스크린</PresentationFormat>
  <Paragraphs>165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Apple SD Gothic Neo</vt:lpstr>
      <vt:lpstr>Whitney</vt:lpstr>
      <vt:lpstr>맑은 고딕</vt:lpstr>
      <vt:lpstr>Arial</vt:lpstr>
      <vt:lpstr>Bahnschrift</vt:lpstr>
      <vt:lpstr>Verdana</vt:lpstr>
      <vt:lpstr>Office 테마</vt:lpstr>
      <vt:lpstr>RCE &amp; POST EXPLOIT in blackbox situation</vt:lpstr>
      <vt:lpstr>진행 과정</vt:lpstr>
      <vt:lpstr>BROP란?</vt:lpstr>
      <vt:lpstr>BROP 공격상황</vt:lpstr>
      <vt:lpstr>PowerPoint 프레젠테이션</vt:lpstr>
      <vt:lpstr>리눅스 서버구축</vt:lpstr>
      <vt:lpstr>PowerPoint 프레젠테이션</vt:lpstr>
      <vt:lpstr>스텔스 스캔</vt:lpstr>
      <vt:lpstr>PowerPoint 프레젠테이션</vt:lpstr>
      <vt:lpstr>PowerPoint 프레젠테이션</vt:lpstr>
      <vt:lpstr>PowerPoint 프레젠테이션</vt:lpstr>
      <vt:lpstr>Overflow_length 찾기</vt:lpstr>
      <vt:lpstr>Stop_gadget 찾기</vt:lpstr>
      <vt:lpstr>결과 확인</vt:lpstr>
      <vt:lpstr>Brop_gadget 찾기</vt:lpstr>
      <vt:lpstr>Brop_gadget 찾기</vt:lpstr>
      <vt:lpstr>Puts_plt 찾기</vt:lpstr>
      <vt:lpstr>결과 확인</vt:lpstr>
      <vt:lpstr>Memory dump</vt:lpstr>
      <vt:lpstr>결과 확인 및 분석 (radare 사용)</vt:lpstr>
      <vt:lpstr>Exploit code (find_libc, exploit추가)</vt:lpstr>
      <vt:lpstr>관리자 권한 탈취(쉘 획득)</vt:lpstr>
      <vt:lpstr>PowerPoint 프레젠테이션</vt:lpstr>
      <vt:lpstr>백도어</vt:lpstr>
      <vt:lpstr>PowerPoint 프레젠테이션</vt:lpstr>
      <vt:lpstr>Tool to discover server binary vulnerable to BROP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RCE &amp; POST EXPLOIT (in blackbox situation)</dc:title>
  <dc:creator>배정훈</dc:creator>
  <cp:lastModifiedBy>배정훈</cp:lastModifiedBy>
  <cp:revision>27</cp:revision>
  <dcterms:created xsi:type="dcterms:W3CDTF">2021-06-19T06:21:22Z</dcterms:created>
  <dcterms:modified xsi:type="dcterms:W3CDTF">2021-11-23T18:14:52Z</dcterms:modified>
</cp:coreProperties>
</file>