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2" r:id="rId9"/>
    <p:sldId id="261" r:id="rId10"/>
    <p:sldId id="267" r:id="rId11"/>
    <p:sldId id="268" r:id="rId12"/>
    <p:sldId id="269" r:id="rId13"/>
    <p:sldId id="270" r:id="rId14"/>
    <p:sldId id="263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-윤고딕330" panose="020B0600000101010101" charset="-127"/>
      <p:regular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HY엽서M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휴먼모음T" panose="02030504000101010101" pitchFamily="18" charset="-127"/>
      <p:regular r:id="rId30"/>
    </p:embeddedFont>
    <p:embeddedFont>
      <p:font typeface="휴먼편지체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5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3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5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4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5004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61" y="2439203"/>
            <a:ext cx="8529670" cy="1141205"/>
          </a:xfrm>
        </p:spPr>
        <p:txBody>
          <a:bodyPr>
            <a:noAutofit/>
          </a:bodyPr>
          <a:lstStyle/>
          <a:p>
            <a:r>
              <a:rPr lang="ko-KR" altLang="en-US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딥러닝을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 사용한 </a:t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디지털 변조 신호 자동 분류</a:t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996885"/>
            <a:ext cx="2843210" cy="28461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정보통신공학부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/>
          <p:nvPr/>
        </p:nvCxnSpPr>
        <p:spPr>
          <a:xfrm>
            <a:off x="1694005" y="3109845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329881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2016037022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정유나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2016037042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박시윤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808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소스코드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7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변환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449237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B371685-8D9B-42D2-870E-1A79988F6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6081621" y="2998946"/>
            <a:ext cx="2426248" cy="914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CD3178-6116-43ED-A997-4902ABDEE1B3}"/>
              </a:ext>
            </a:extLst>
          </p:cNvPr>
          <p:cNvSpPr txBox="1"/>
          <p:nvPr/>
        </p:nvSpPr>
        <p:spPr>
          <a:xfrm>
            <a:off x="6209769" y="329880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입력데이터를 </a:t>
            </a:r>
            <a:r>
              <a:rPr lang="en-US" altLang="ko-KR" sz="1100" dirty="0">
                <a:latin typeface="나눔바른고딕" panose="020B0600000101010101" charset="-127"/>
                <a:ea typeface="나눔바른고딕" panose="020B0600000101010101" charset="-127"/>
              </a:rPr>
              <a:t>4</a:t>
            </a:r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차원 배열로 변환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02346AD-8FB9-4716-8B82-76AD2EAE5B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 rot="162797">
            <a:off x="6068076" y="4183064"/>
            <a:ext cx="2647755" cy="9143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A8E2DB6-375D-4893-951C-FF6D6B4DB16F}"/>
              </a:ext>
            </a:extLst>
          </p:cNvPr>
          <p:cNvSpPr txBox="1"/>
          <p:nvPr/>
        </p:nvSpPr>
        <p:spPr>
          <a:xfrm>
            <a:off x="6241638" y="450176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검증데이터를 </a:t>
            </a:r>
            <a:r>
              <a:rPr lang="en-US" altLang="ko-KR" sz="1100" dirty="0">
                <a:latin typeface="나눔바른고딕" panose="020B0600000101010101" charset="-127"/>
                <a:ea typeface="나눔바른고딕" panose="020B0600000101010101" charset="-127"/>
              </a:rPr>
              <a:t>4</a:t>
            </a:r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차원 배열로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86A73-9FCB-4214-AC04-4C02EFEF5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1" y="1938230"/>
            <a:ext cx="4772691" cy="3679774"/>
          </a:xfrm>
          <a:prstGeom prst="rect">
            <a:avLst/>
          </a:prstGeom>
        </p:spPr>
      </p:pic>
      <p:pic>
        <p:nvPicPr>
          <p:cNvPr id="21" name="그래픽 20" descr="조금 굽은 줄 화살표">
            <a:extLst>
              <a:ext uri="{FF2B5EF4-FFF2-40B4-BE49-F238E27FC236}">
                <a16:creationId xmlns:a16="http://schemas.microsoft.com/office/drawing/2014/main" id="{E180B7DC-1710-42E4-90AC-FDA0BE126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199245"/>
            <a:ext cx="914400" cy="914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1DC2F82-67A8-4429-8652-53B31BB3D5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4970470" y="2370856"/>
            <a:ext cx="3078155" cy="6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570AF-90C9-4369-937D-AABECB342D85}"/>
              </a:ext>
            </a:extLst>
          </p:cNvPr>
          <p:cNvSpPr txBox="1"/>
          <p:nvPr/>
        </p:nvSpPr>
        <p:spPr>
          <a:xfrm>
            <a:off x="5357818" y="2512468"/>
            <a:ext cx="222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0000101010101" charset="-127"/>
                <a:ea typeface="나눔바른고딕" panose="020B0600000101010101" charset="-127"/>
              </a:rPr>
              <a:t>함수를 사용하여 </a:t>
            </a:r>
            <a:r>
              <a:rPr lang="ko-KR" altLang="en-US" sz="1200" dirty="0" err="1">
                <a:latin typeface="나눔바른고딕" panose="020B0600000101010101" charset="-127"/>
                <a:ea typeface="나눔바른고딕" panose="020B0600000101010101" charset="-127"/>
              </a:rPr>
              <a:t>복소신호</a:t>
            </a:r>
            <a:r>
              <a:rPr lang="ko-KR" altLang="en-US" sz="1200" dirty="0">
                <a:latin typeface="나눔바른고딕" panose="020B0600000101010101" charset="-127"/>
                <a:ea typeface="나눔바른고딕" panose="020B0600000101010101" charset="-127"/>
              </a:rPr>
              <a:t> 분리</a:t>
            </a:r>
          </a:p>
        </p:txBody>
      </p:sp>
      <p:pic>
        <p:nvPicPr>
          <p:cNvPr id="28" name="그래픽 27" descr="조금 굽은 줄 화살표">
            <a:extLst>
              <a:ext uri="{FF2B5EF4-FFF2-40B4-BE49-F238E27FC236}">
                <a16:creationId xmlns:a16="http://schemas.microsoft.com/office/drawing/2014/main" id="{8F3AFD68-699D-48D6-AF91-4C329E685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7221" y="3004074"/>
            <a:ext cx="914400" cy="914400"/>
          </a:xfrm>
          <a:prstGeom prst="rect">
            <a:avLst/>
          </a:prstGeom>
        </p:spPr>
      </p:pic>
      <p:pic>
        <p:nvPicPr>
          <p:cNvPr id="29" name="그래픽 28" descr="조금 굽은 줄 화살표">
            <a:extLst>
              <a:ext uri="{FF2B5EF4-FFF2-40B4-BE49-F238E27FC236}">
                <a16:creationId xmlns:a16="http://schemas.microsoft.com/office/drawing/2014/main" id="{5534FD0D-A6B8-4989-B59C-EA3ABA5DE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3517" y="406973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31617-CBFD-427E-9BB4-FE803EB31875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0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808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소스코드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7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 학습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449237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B371685-8D9B-42D2-870E-1A79988F6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5611663" y="2416240"/>
            <a:ext cx="3539355" cy="315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9D315B-09DA-49AD-A614-6FABEA8FD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0" y="1831150"/>
            <a:ext cx="5125165" cy="4256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15452-3F5B-4AE7-9E3A-1857385446B3}"/>
              </a:ext>
            </a:extLst>
          </p:cNvPr>
          <p:cNvSpPr txBox="1"/>
          <p:nvPr/>
        </p:nvSpPr>
        <p:spPr>
          <a:xfrm>
            <a:off x="6294392" y="3267086"/>
            <a:ext cx="22509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구성된 신경망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입력데이터 형식 </a:t>
            </a:r>
            <a:r>
              <a:rPr lang="en-US" altLang="ko-KR" sz="1200" dirty="0"/>
              <a:t>1x1024x2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Filter</a:t>
            </a:r>
            <a:r>
              <a:rPr lang="ko-KR" altLang="en-US" sz="1200" dirty="0"/>
              <a:t> </a:t>
            </a:r>
            <a:r>
              <a:rPr lang="en-US" altLang="ko-KR" sz="1200" dirty="0"/>
              <a:t>Size = 1x4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Pooling Size = 1x4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Dropout = 0.5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E3B3FE0-B8F4-4000-ADED-2C2C15E22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993" y="1831150"/>
            <a:ext cx="1465131" cy="4291970"/>
          </a:xfrm>
          <a:prstGeom prst="rect">
            <a:avLst/>
          </a:prstGeom>
        </p:spPr>
      </p:pic>
      <p:pic>
        <p:nvPicPr>
          <p:cNvPr id="30" name="그래픽 29" descr="조금 굽은 줄 화살표">
            <a:extLst>
              <a:ext uri="{FF2B5EF4-FFF2-40B4-BE49-F238E27FC236}">
                <a16:creationId xmlns:a16="http://schemas.microsoft.com/office/drawing/2014/main" id="{9A4028B5-9B5F-4281-A25C-3511EC304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9210" y="3154101"/>
            <a:ext cx="146513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CCCEC9-A049-4EF7-980E-833025C2656E}"/>
              </a:ext>
            </a:extLst>
          </p:cNvPr>
          <p:cNvSpPr txBox="1"/>
          <p:nvPr/>
        </p:nvSpPr>
        <p:spPr>
          <a:xfrm>
            <a:off x="4986044" y="3875681"/>
            <a:ext cx="120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생성된 신경망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1D632-F3FD-49B0-B3D0-021A45C9729C}"/>
              </a:ext>
            </a:extLst>
          </p:cNvPr>
          <p:cNvSpPr txBox="1"/>
          <p:nvPr/>
        </p:nvSpPr>
        <p:spPr>
          <a:xfrm>
            <a:off x="8545329" y="6420156"/>
            <a:ext cx="59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9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0" y="210088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2273" y="3139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         결과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4F8B8-439F-443C-8F05-59BCE423AAA1}"/>
              </a:ext>
            </a:extLst>
          </p:cNvPr>
          <p:cNvSpPr txBox="1"/>
          <p:nvPr/>
        </p:nvSpPr>
        <p:spPr>
          <a:xfrm>
            <a:off x="457200" y="1446615"/>
            <a:ext cx="2964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ko-KR" altLang="en-US" sz="15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EBD38F-F773-49B8-967F-69ED9687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0" y="1974964"/>
            <a:ext cx="7966100" cy="388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237EC-DA52-4065-BF60-8D8435D20516}"/>
              </a:ext>
            </a:extLst>
          </p:cNvPr>
          <p:cNvSpPr txBox="1"/>
          <p:nvPr/>
        </p:nvSpPr>
        <p:spPr>
          <a:xfrm>
            <a:off x="4025721" y="124736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학습 결과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B5DF8-6159-4C6F-A9DE-C0A40CBD3A42}"/>
              </a:ext>
            </a:extLst>
          </p:cNvPr>
          <p:cNvSpPr txBox="1"/>
          <p:nvPr/>
        </p:nvSpPr>
        <p:spPr>
          <a:xfrm>
            <a:off x="8591873" y="6433848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11p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4281A2-B4FF-4E56-9B12-E59F59EA9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0" y="1831743"/>
            <a:ext cx="7966100" cy="41725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72CFE70-775A-4848-9963-47D6B778E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711" y="1102300"/>
            <a:ext cx="1962397" cy="60016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1D91D75-8BC8-4974-AEDC-468208AFC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" y="1831742"/>
            <a:ext cx="8498946" cy="4376656"/>
          </a:xfrm>
          <a:prstGeom prst="rect">
            <a:avLst/>
          </a:prstGeom>
        </p:spPr>
      </p:pic>
      <p:pic>
        <p:nvPicPr>
          <p:cNvPr id="54" name="그래픽 53" descr="조금 굽은 화살표">
            <a:extLst>
              <a:ext uri="{FF2B5EF4-FFF2-40B4-BE49-F238E27FC236}">
                <a16:creationId xmlns:a16="http://schemas.microsoft.com/office/drawing/2014/main" id="{5C7A2DB7-FC8F-4A4F-9883-E18C5EF0A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4029" y="4153731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CC372F6-CA98-4641-B0C3-EF8BAB9FAB45}"/>
              </a:ext>
            </a:extLst>
          </p:cNvPr>
          <p:cNvSpPr txBox="1"/>
          <p:nvPr/>
        </p:nvSpPr>
        <p:spPr>
          <a:xfrm>
            <a:off x="1459301" y="4164085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휴먼편지체" panose="02030504000101010101" pitchFamily="18" charset="-127"/>
                <a:ea typeface="휴먼편지체" panose="02030504000101010101" pitchFamily="18" charset="-127"/>
              </a:rPr>
              <a:t>BPSK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휴먼편지체" panose="02030504000101010101" pitchFamily="18" charset="-127"/>
                <a:ea typeface="휴먼편지체" panose="02030504000101010101" pitchFamily="18" charset="-127"/>
              </a:rPr>
              <a:t>신호를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휴먼편지체" panose="02030504000101010101" pitchFamily="18" charset="-127"/>
                <a:ea typeface="휴먼편지체" panose="02030504000101010101" pitchFamily="18" charset="-127"/>
              </a:rPr>
              <a:t>구분하는것이제일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휴먼편지체" panose="02030504000101010101" pitchFamily="18" charset="-127"/>
                <a:ea typeface="휴먼편지체" panose="02030504000101010101" pitchFamily="18" charset="-127"/>
              </a:rPr>
              <a:t> 어려움을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39256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0" y="210088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2273" y="3139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       시연 동영상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4F8B8-439F-443C-8F05-59BCE423AAA1}"/>
              </a:ext>
            </a:extLst>
          </p:cNvPr>
          <p:cNvSpPr txBox="1"/>
          <p:nvPr/>
        </p:nvSpPr>
        <p:spPr>
          <a:xfrm>
            <a:off x="457200" y="1446615"/>
            <a:ext cx="2964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ko-KR" altLang="en-US" sz="15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4756D-ADC7-444F-B1ED-DE26FE42CCDE}"/>
              </a:ext>
            </a:extLst>
          </p:cNvPr>
          <p:cNvSpPr txBox="1"/>
          <p:nvPr/>
        </p:nvSpPr>
        <p:spPr>
          <a:xfrm>
            <a:off x="8591873" y="6433848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08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27731" y="3273388"/>
            <a:ext cx="2100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2016037022 </a:t>
            </a:r>
            <a:r>
              <a:rPr lang="ko-KR" altLang="en-US" dirty="0"/>
              <a:t>정유나</a:t>
            </a:r>
            <a:endParaRPr lang="en-US" altLang="ko-KR" dirty="0"/>
          </a:p>
          <a:p>
            <a:r>
              <a:rPr lang="en-US" altLang="ko-KR" dirty="0"/>
              <a:t>2016037022 </a:t>
            </a:r>
            <a:r>
              <a:rPr lang="ko-KR" altLang="en-US" dirty="0" err="1"/>
              <a:t>박시윤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주제선정이유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82987" y="2535865"/>
            <a:ext cx="1863101" cy="2024987"/>
            <a:chOff x="4708803" y="2514407"/>
            <a:chExt cx="1863101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8803" y="3399144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41060"/>
            <a:ext cx="1863101" cy="2014596"/>
            <a:chOff x="2896915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주요개념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Flow chart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16530" y="2541060"/>
            <a:ext cx="1863101" cy="2014596"/>
            <a:chOff x="6642346" y="2524798"/>
            <a:chExt cx="1863101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2346" y="3355116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및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시연동영상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251B9B-773A-4C8B-972E-5F9C9E98BCE7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388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주제선정이유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여성 프로필">
            <a:extLst>
              <a:ext uri="{FF2B5EF4-FFF2-40B4-BE49-F238E27FC236}">
                <a16:creationId xmlns:a16="http://schemas.microsoft.com/office/drawing/2014/main" id="{98E57DE2-CAF0-4D76-8058-F769D036F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141080"/>
            <a:ext cx="1859620" cy="2039384"/>
          </a:xfrm>
          <a:prstGeom prst="rect">
            <a:avLst/>
          </a:prstGeom>
        </p:spPr>
      </p:pic>
      <p:pic>
        <p:nvPicPr>
          <p:cNvPr id="13" name="그래픽 12" descr="생각 풍선">
            <a:extLst>
              <a:ext uri="{FF2B5EF4-FFF2-40B4-BE49-F238E27FC236}">
                <a16:creationId xmlns:a16="http://schemas.microsoft.com/office/drawing/2014/main" id="{1BFC51E2-96AB-4176-93EF-C0F88526C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899" y="2355183"/>
            <a:ext cx="2994990" cy="2039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BF98A8-BC13-4746-B4A5-E69F5A0020E6}"/>
              </a:ext>
            </a:extLst>
          </p:cNvPr>
          <p:cNvSpPr txBox="1"/>
          <p:nvPr/>
        </p:nvSpPr>
        <p:spPr>
          <a:xfrm>
            <a:off x="1158659" y="2936723"/>
            <a:ext cx="23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딥러닝 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+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전공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5" name="내용 개체 틀 9">
            <a:extLst>
              <a:ext uri="{FF2B5EF4-FFF2-40B4-BE49-F238E27FC236}">
                <a16:creationId xmlns:a16="http://schemas.microsoft.com/office/drawing/2014/main" id="{E74F6130-B542-409C-87B0-B737202B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66" y="1578656"/>
            <a:ext cx="5263934" cy="41617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A585B8-9E7A-4EBE-8ECB-EB5F60FC4649}"/>
              </a:ext>
            </a:extLst>
          </p:cNvPr>
          <p:cNvSpPr txBox="1"/>
          <p:nvPr/>
        </p:nvSpPr>
        <p:spPr>
          <a:xfrm>
            <a:off x="18887" y="6473479"/>
            <a:ext cx="5423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출처 </a:t>
            </a:r>
            <a:r>
              <a:rPr lang="en-US" altLang="ko-KR" sz="1600" dirty="0"/>
              <a:t>: MathWorks Korea-</a:t>
            </a:r>
            <a:r>
              <a:rPr lang="ko-KR" altLang="en-US" sz="1600" dirty="0"/>
              <a:t>신호처리분야를 위한 딥러닝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1685-4846-4CCE-B54C-3608AD851875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주요 개념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 변조 신호 </a:t>
            </a:r>
          </a:p>
        </p:txBody>
      </p:sp>
      <p:pic>
        <p:nvPicPr>
          <p:cNvPr id="10" name="Picture 2" descr="C:\Users\Administrator.MSDN-SPECIAL\Desktop\sdada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" b="98672" l="4364" r="973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6" y="3901382"/>
            <a:ext cx="1477088" cy="14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48632" y="1908184"/>
            <a:ext cx="7101623" cy="380867"/>
            <a:chOff x="1002437" y="2093152"/>
            <a:chExt cx="2318495" cy="380867"/>
          </a:xfrm>
        </p:grpSpPr>
        <p:sp>
          <p:nvSpPr>
            <p:cNvPr id="9" name="직사각형 8"/>
            <p:cNvSpPr/>
            <p:nvPr/>
          </p:nvSpPr>
          <p:spPr>
            <a:xfrm>
              <a:off x="1006323" y="2093152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1002437" y="2104687"/>
              <a:ext cx="231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디지털 변조란 디지털 신호를 아날로그 시그널로 바꾸는 기술을 말한다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래픽 20" descr="생각 풍선">
            <a:extLst>
              <a:ext uri="{FF2B5EF4-FFF2-40B4-BE49-F238E27FC236}">
                <a16:creationId xmlns:a16="http://schemas.microsoft.com/office/drawing/2014/main" id="{C4347E90-7081-474D-B210-2F727A442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900" y="2278670"/>
            <a:ext cx="3568700" cy="2214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4B8CE-BB01-4A82-89B5-6ED7C98DE827}"/>
              </a:ext>
            </a:extLst>
          </p:cNvPr>
          <p:cNvSpPr txBox="1"/>
          <p:nvPr/>
        </p:nvSpPr>
        <p:spPr>
          <a:xfrm>
            <a:off x="1819754" y="289264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디지털 변조방식에는</a:t>
            </a:r>
            <a:endParaRPr lang="en-US" altLang="ko-KR" dirty="0"/>
          </a:p>
          <a:p>
            <a:r>
              <a:rPr lang="ko-KR" altLang="en-US" dirty="0"/>
              <a:t>       무엇이 있지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65223-E7FA-40DE-8E31-E14891E59D30}"/>
              </a:ext>
            </a:extLst>
          </p:cNvPr>
          <p:cNvSpPr txBox="1"/>
          <p:nvPr/>
        </p:nvSpPr>
        <p:spPr>
          <a:xfrm>
            <a:off x="3573594" y="3892948"/>
            <a:ext cx="5670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ASK(Amplitude shift keying)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FSK(Frequency shift keying)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PSK(Phase shift keying)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QAM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(quadrature amplitude modulation)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FFF2E-F0AC-4B30-AE1E-360435D0A07F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주요개념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PSK(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위상 편이 변조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52945" y="1858545"/>
            <a:ext cx="6790856" cy="380867"/>
            <a:chOff x="1006323" y="2093152"/>
            <a:chExt cx="2296916" cy="380867"/>
          </a:xfrm>
        </p:grpSpPr>
        <p:sp>
          <p:nvSpPr>
            <p:cNvPr id="9" name="직사각형 8"/>
            <p:cNvSpPr/>
            <p:nvPr/>
          </p:nvSpPr>
          <p:spPr>
            <a:xfrm>
              <a:off x="1006323" y="2093152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1085118" y="2104687"/>
              <a:ext cx="2153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반송파의 위상을 변조하여 데이터를 전송하는 디지털 변조 방식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6431360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정보통신기술용어해설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PSK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8DD032-7EAA-4785-BED2-60420A1D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" y="2476055"/>
            <a:ext cx="7006755" cy="137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FBBED-BFFA-4AF5-83B9-C52260BC7B68}"/>
              </a:ext>
            </a:extLst>
          </p:cNvPr>
          <p:cNvSpPr txBox="1"/>
          <p:nvPr/>
        </p:nvSpPr>
        <p:spPr>
          <a:xfrm>
            <a:off x="835494" y="4155859"/>
            <a:ext cx="5904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반송파의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“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위상 변화 수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”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에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따라</a:t>
            </a:r>
          </a:p>
          <a:p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    위상이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개인 경우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= BPSK</a:t>
            </a:r>
          </a:p>
          <a:p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    위상이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4</a:t>
            </a:r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개인 경우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= QPSK </a:t>
            </a:r>
          </a:p>
          <a:p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    위상이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8</a:t>
            </a:r>
            <a:r>
              <a:rPr lang="ko-KR" altLang="en-US" sz="1600" dirty="0">
                <a:latin typeface="나눔바른고딕" panose="020B0600000101010101" charset="-127"/>
                <a:ea typeface="나눔바른고딕" panose="020B0600000101010101" charset="-127"/>
              </a:rPr>
              <a:t>개인 경우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= 8PSK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29A79A-06D8-45DD-8620-87460235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0" y="4020539"/>
            <a:ext cx="2553056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4DF825-4CD9-467B-B4CA-D7C3718D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7" y="3847846"/>
            <a:ext cx="1644917" cy="15494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92F51B-E48D-4F13-9B4A-BB5108928275}"/>
              </a:ext>
            </a:extLst>
          </p:cNvPr>
          <p:cNvCxnSpPr/>
          <p:nvPr/>
        </p:nvCxnSpPr>
        <p:spPr>
          <a:xfrm>
            <a:off x="3175000" y="3266362"/>
            <a:ext cx="0" cy="4418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6F2E17-DF02-4E79-AABE-52AC0B288620}"/>
              </a:ext>
            </a:extLst>
          </p:cNvPr>
          <p:cNvCxnSpPr/>
          <p:nvPr/>
        </p:nvCxnSpPr>
        <p:spPr>
          <a:xfrm>
            <a:off x="3854450" y="3266362"/>
            <a:ext cx="0" cy="4418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E216CD-4B73-47A4-95D5-2AC341DABBB1}"/>
              </a:ext>
            </a:extLst>
          </p:cNvPr>
          <p:cNvSpPr txBox="1"/>
          <p:nvPr/>
        </p:nvSpPr>
        <p:spPr>
          <a:xfrm>
            <a:off x="3195874" y="3600509"/>
            <a:ext cx="95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위상 변화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1FE2FB-E070-4428-B9D7-8A69B4F09BEB}"/>
              </a:ext>
            </a:extLst>
          </p:cNvPr>
          <p:cNvCxnSpPr/>
          <p:nvPr/>
        </p:nvCxnSpPr>
        <p:spPr>
          <a:xfrm>
            <a:off x="5118100" y="3266362"/>
            <a:ext cx="0" cy="4418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099366-1FE4-43E5-9345-011F38D8FF67}"/>
              </a:ext>
            </a:extLst>
          </p:cNvPr>
          <p:cNvCxnSpPr/>
          <p:nvPr/>
        </p:nvCxnSpPr>
        <p:spPr>
          <a:xfrm>
            <a:off x="6394450" y="3266362"/>
            <a:ext cx="0" cy="4418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DCD632-3BDC-4B4A-B5DF-871B6B6C2E9F}"/>
              </a:ext>
            </a:extLst>
          </p:cNvPr>
          <p:cNvSpPr txBox="1"/>
          <p:nvPr/>
        </p:nvSpPr>
        <p:spPr>
          <a:xfrm>
            <a:off x="5435604" y="3594547"/>
            <a:ext cx="95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위상 변화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95E73-28B1-42B7-A5AA-36A4457C51EA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5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주요개념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QAM(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직교 진폭 변조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3902" y="1867266"/>
            <a:ext cx="7447264" cy="841183"/>
            <a:chOff x="1006323" y="2093152"/>
            <a:chExt cx="2296916" cy="405489"/>
          </a:xfrm>
        </p:grpSpPr>
        <p:sp>
          <p:nvSpPr>
            <p:cNvPr id="9" name="직사각형 8"/>
            <p:cNvSpPr/>
            <p:nvPr/>
          </p:nvSpPr>
          <p:spPr>
            <a:xfrm>
              <a:off x="1006323" y="2093152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1036101" y="2120296"/>
              <a:ext cx="2251203" cy="37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독립된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개의 반송파인 동상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(in-phase)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반송파와 직각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(quadrature)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위상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0000101010101" charset="-127"/>
                  <a:ea typeface="나눔바른고딕" panose="020B0600000101010101" charset="-127"/>
                </a:rPr>
                <a:t>변환 </a:t>
              </a:r>
              <a:r>
                <a:rPr lang="ko-KR" altLang="en-US" i="0" dirty="0">
                  <a:solidFill>
                    <a:srgbClr val="202122"/>
                  </a:solidFill>
                  <a:effectLst/>
                  <a:latin typeface="나눔바른고딕" panose="020B0600000101010101" charset="-127"/>
                  <a:ea typeface="나눔바른고딕" panose="020B0600000101010101" charset="-127"/>
                </a:rPr>
                <a:t>・조정하여 데이터를 전송하는 변조방식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6431360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정보통신기술용어해설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QAM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BE0EB-1958-4E05-8207-3016455A7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2" y="3045671"/>
            <a:ext cx="2200582" cy="1828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07CB3-75D9-4E08-922D-A54E2DD2CB7C}"/>
              </a:ext>
            </a:extLst>
          </p:cNvPr>
          <p:cNvSpPr txBox="1"/>
          <p:nvPr/>
        </p:nvSpPr>
        <p:spPr>
          <a:xfrm>
            <a:off x="1557268" y="488967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16-QAM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38E65-F1F7-4459-8416-463BFA839F89}"/>
              </a:ext>
            </a:extLst>
          </p:cNvPr>
          <p:cNvSpPr txBox="1"/>
          <p:nvPr/>
        </p:nvSpPr>
        <p:spPr>
          <a:xfrm>
            <a:off x="3276304" y="3291802"/>
            <a:ext cx="43381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한 심볼에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n bit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코딩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 </a:t>
            </a:r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(16 QAM, 1 symbol = 4 bits)</a:t>
            </a:r>
          </a:p>
          <a:p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  (64 QAM, 1 symbol</a:t>
            </a:r>
            <a:r>
              <a:rPr lang="ko-KR" altLang="en-US" sz="1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=</a:t>
            </a:r>
            <a:r>
              <a:rPr lang="ko-KR" altLang="en-US" sz="1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6 bits)</a:t>
            </a:r>
          </a:p>
          <a:p>
            <a:endParaRPr lang="en-US" altLang="ko-KR" sz="1600" dirty="0"/>
          </a:p>
          <a:p>
            <a:r>
              <a:rPr lang="en-US" altLang="ko-KR" dirty="0"/>
              <a:t>-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하나의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signal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에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더 많은 데이터 전송 가능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1047FD-575B-446B-ACBC-7F68CF17147E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39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주요개념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42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CNN(Convolutional Neural Networks)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377" y="1829030"/>
            <a:ext cx="7447264" cy="772563"/>
            <a:chOff x="1006323" y="2093152"/>
            <a:chExt cx="2296916" cy="372411"/>
          </a:xfrm>
        </p:grpSpPr>
        <p:sp>
          <p:nvSpPr>
            <p:cNvPr id="9" name="직사각형 8"/>
            <p:cNvSpPr/>
            <p:nvPr/>
          </p:nvSpPr>
          <p:spPr>
            <a:xfrm>
              <a:off x="1006323" y="2093152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1036101" y="2120296"/>
              <a:ext cx="1884276" cy="311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Convolution + neural network = CNN</a:t>
              </a:r>
            </a:p>
            <a:p>
              <a:r>
                <a:rPr lang="ko-KR" altLang="en-US" sz="1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신경망에  필터기술을 병합하여 신경망을 최적화한 알고리즘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-71472" y="6468709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밑바닥부터 배우는 딥러닝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BE18E-2A49-42CD-BD16-CD083706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0" y="3107184"/>
            <a:ext cx="3987110" cy="2087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7AA73-C293-47E1-9AED-225EC830B806}"/>
              </a:ext>
            </a:extLst>
          </p:cNvPr>
          <p:cNvSpPr txBox="1"/>
          <p:nvPr/>
        </p:nvSpPr>
        <p:spPr>
          <a:xfrm>
            <a:off x="4572000" y="3527675"/>
            <a:ext cx="876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 Convolution Layer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Pooling Layer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로 특징 추출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 Flatten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Layer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를 통해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특징값을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배열로 변환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 Fully Connected Layer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로 최종 분류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C9C4-EA70-4AD4-ADBD-7AA5FB5FFBBE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73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873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0" y="210088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2273" y="3139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       </a:t>
            </a: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Flow chart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4F8B8-439F-443C-8F05-59BCE423AAA1}"/>
              </a:ext>
            </a:extLst>
          </p:cNvPr>
          <p:cNvSpPr txBox="1"/>
          <p:nvPr/>
        </p:nvSpPr>
        <p:spPr>
          <a:xfrm>
            <a:off x="457200" y="1446615"/>
            <a:ext cx="2964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ko-KR" altLang="en-US" sz="15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640127-D02D-42CB-BFDE-F64F622CAE0C}"/>
              </a:ext>
            </a:extLst>
          </p:cNvPr>
          <p:cNvSpPr/>
          <p:nvPr/>
        </p:nvSpPr>
        <p:spPr>
          <a:xfrm>
            <a:off x="1352550" y="1560892"/>
            <a:ext cx="1362075" cy="3692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시작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66DFDFC-FB9B-4109-8C74-6C6C3CFFDE62}"/>
              </a:ext>
            </a:extLst>
          </p:cNvPr>
          <p:cNvSpPr/>
          <p:nvPr/>
        </p:nvSpPr>
        <p:spPr>
          <a:xfrm>
            <a:off x="1930718" y="2046779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79E55E-E71E-4DFC-9FA1-B5B2AB7FC088}"/>
              </a:ext>
            </a:extLst>
          </p:cNvPr>
          <p:cNvSpPr/>
          <p:nvPr/>
        </p:nvSpPr>
        <p:spPr>
          <a:xfrm>
            <a:off x="1189270" y="2466323"/>
            <a:ext cx="1757363" cy="4789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변조 신호 생성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ADB95E9-43F0-49B8-A6C6-B328D752775D}"/>
              </a:ext>
            </a:extLst>
          </p:cNvPr>
          <p:cNvSpPr/>
          <p:nvPr/>
        </p:nvSpPr>
        <p:spPr>
          <a:xfrm>
            <a:off x="1930718" y="3071122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B8CC6C-29E3-4D13-8F99-5A9270705253}"/>
              </a:ext>
            </a:extLst>
          </p:cNvPr>
          <p:cNvSpPr/>
          <p:nvPr/>
        </p:nvSpPr>
        <p:spPr>
          <a:xfrm>
            <a:off x="1189270" y="3431513"/>
            <a:ext cx="1757363" cy="4891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채널 생성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BD1A36E-8025-42BE-954C-EC0964183123}"/>
              </a:ext>
            </a:extLst>
          </p:cNvPr>
          <p:cNvSpPr/>
          <p:nvPr/>
        </p:nvSpPr>
        <p:spPr>
          <a:xfrm>
            <a:off x="1930718" y="4031551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93F4F1-628D-418B-9577-E59280502888}"/>
              </a:ext>
            </a:extLst>
          </p:cNvPr>
          <p:cNvSpPr/>
          <p:nvPr/>
        </p:nvSpPr>
        <p:spPr>
          <a:xfrm>
            <a:off x="1001151" y="4406881"/>
            <a:ext cx="2133600" cy="6902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손상된 채널을 통해 신호 송신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4EA70B-CB00-4245-9D80-A6A8542FF18C}"/>
              </a:ext>
            </a:extLst>
          </p:cNvPr>
          <p:cNvCxnSpPr>
            <a:cxnSpLocks/>
          </p:cNvCxnSpPr>
          <p:nvPr/>
        </p:nvCxnSpPr>
        <p:spPr>
          <a:xfrm flipH="1">
            <a:off x="2033587" y="5230389"/>
            <a:ext cx="1" cy="37675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4091F1-5A5E-4E23-BB86-77447FC39C3A}"/>
              </a:ext>
            </a:extLst>
          </p:cNvPr>
          <p:cNvCxnSpPr>
            <a:cxnSpLocks/>
          </p:cNvCxnSpPr>
          <p:nvPr/>
        </p:nvCxnSpPr>
        <p:spPr>
          <a:xfrm flipV="1">
            <a:off x="2000180" y="5583376"/>
            <a:ext cx="2269141" cy="1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252F17-6F38-4810-A922-7004D37C4B70}"/>
              </a:ext>
            </a:extLst>
          </p:cNvPr>
          <p:cNvCxnSpPr>
            <a:cxnSpLocks/>
          </p:cNvCxnSpPr>
          <p:nvPr/>
        </p:nvCxnSpPr>
        <p:spPr>
          <a:xfrm>
            <a:off x="4269321" y="960298"/>
            <a:ext cx="0" cy="4657216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66E0236-44A5-4829-94FF-CA96BF4D7F71}"/>
              </a:ext>
            </a:extLst>
          </p:cNvPr>
          <p:cNvSpPr/>
          <p:nvPr/>
        </p:nvSpPr>
        <p:spPr>
          <a:xfrm>
            <a:off x="4269321" y="921427"/>
            <a:ext cx="400764" cy="14961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508271-659A-439F-A6C6-0F1400073F7E}"/>
              </a:ext>
            </a:extLst>
          </p:cNvPr>
          <p:cNvSpPr/>
          <p:nvPr/>
        </p:nvSpPr>
        <p:spPr>
          <a:xfrm>
            <a:off x="5168283" y="720812"/>
            <a:ext cx="2988470" cy="4789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학습을 위한 데이터 정규화</a:t>
            </a:r>
            <a:endParaRPr lang="en-US" altLang="ko-KR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D4FBEB14-B175-40E9-85CA-AC70EB082288}"/>
              </a:ext>
            </a:extLst>
          </p:cNvPr>
          <p:cNvSpPr/>
          <p:nvPr/>
        </p:nvSpPr>
        <p:spPr>
          <a:xfrm>
            <a:off x="6505055" y="1362083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A4AEAE-C7DC-4B7C-939E-F86E31553E77}"/>
              </a:ext>
            </a:extLst>
          </p:cNvPr>
          <p:cNvSpPr/>
          <p:nvPr/>
        </p:nvSpPr>
        <p:spPr>
          <a:xfrm>
            <a:off x="4670085" y="1753786"/>
            <a:ext cx="4047183" cy="4789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신호를 훈련</a:t>
            </a:r>
            <a:r>
              <a:rPr lang="en-US" altLang="ko-KR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검증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테스트셋으로 분리 </a:t>
            </a:r>
            <a:endParaRPr lang="en-US" altLang="ko-KR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CD4D4681-502B-47F8-B69F-4A447FA780AF}"/>
              </a:ext>
            </a:extLst>
          </p:cNvPr>
          <p:cNvSpPr/>
          <p:nvPr/>
        </p:nvSpPr>
        <p:spPr>
          <a:xfrm>
            <a:off x="6495402" y="2413024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135DD7-9F3B-4C8C-8126-70B4175389C8}"/>
              </a:ext>
            </a:extLst>
          </p:cNvPr>
          <p:cNvSpPr/>
          <p:nvPr/>
        </p:nvSpPr>
        <p:spPr>
          <a:xfrm>
            <a:off x="5235036" y="2886143"/>
            <a:ext cx="2905630" cy="4789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\  CNN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훈련</a:t>
            </a:r>
            <a:endParaRPr lang="en-US" altLang="ko-KR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AE9D925C-0836-46A9-B264-15E5CD8CC8FB}"/>
              </a:ext>
            </a:extLst>
          </p:cNvPr>
          <p:cNvSpPr/>
          <p:nvPr/>
        </p:nvSpPr>
        <p:spPr>
          <a:xfrm>
            <a:off x="6489421" y="3544685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A43247F4-DCC5-40FD-A0F3-2591FA4F953F}"/>
              </a:ext>
            </a:extLst>
          </p:cNvPr>
          <p:cNvSpPr/>
          <p:nvPr/>
        </p:nvSpPr>
        <p:spPr>
          <a:xfrm>
            <a:off x="4554775" y="3970116"/>
            <a:ext cx="4047177" cy="901955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검증 데이터 입력</a:t>
            </a: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9ECFA76A-19DD-4B68-B246-5746AF1EA903}"/>
              </a:ext>
            </a:extLst>
          </p:cNvPr>
          <p:cNvSpPr/>
          <p:nvPr/>
        </p:nvSpPr>
        <p:spPr>
          <a:xfrm>
            <a:off x="6495534" y="5083531"/>
            <a:ext cx="212407" cy="29371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464F7F2-FF10-40E1-A8B2-353BE0A7635D}"/>
              </a:ext>
            </a:extLst>
          </p:cNvPr>
          <p:cNvSpPr/>
          <p:nvPr/>
        </p:nvSpPr>
        <p:spPr>
          <a:xfrm>
            <a:off x="5930695" y="5575760"/>
            <a:ext cx="1362075" cy="3692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종료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99E7BFA-7A0E-4B6C-BE24-6FD05C2D36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6822310" y="4959320"/>
            <a:ext cx="1130683" cy="6075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C11BFF9-8FFF-4C51-BDC3-6079FE52A8AA}"/>
              </a:ext>
            </a:extLst>
          </p:cNvPr>
          <p:cNvSpPr txBox="1"/>
          <p:nvPr/>
        </p:nvSpPr>
        <p:spPr>
          <a:xfrm>
            <a:off x="6947600" y="511673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0000101010101" charset="-127"/>
                <a:ea typeface="나눔바른고딕" panose="020B0600000101010101" charset="-127"/>
              </a:rPr>
              <a:t>분류 성공</a:t>
            </a:r>
          </a:p>
        </p:txBody>
      </p:sp>
      <p:pic>
        <p:nvPicPr>
          <p:cNvPr id="77" name="그래픽 76" descr="선 화살표 시계 반대 방향 곡선">
            <a:extLst>
              <a:ext uri="{FF2B5EF4-FFF2-40B4-BE49-F238E27FC236}">
                <a16:creationId xmlns:a16="http://schemas.microsoft.com/office/drawing/2014/main" id="{0366D8EA-C3F5-4710-8AB7-798DF8BA1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1980" y="3263913"/>
            <a:ext cx="914400" cy="9144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E2E8CB3-AB65-4FF6-8263-43CE7C1870A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6947600" y="3511025"/>
            <a:ext cx="1654353" cy="60756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905570D-603E-43E7-841F-2EE52F403B11}"/>
              </a:ext>
            </a:extLst>
          </p:cNvPr>
          <p:cNvSpPr txBox="1"/>
          <p:nvPr/>
        </p:nvSpPr>
        <p:spPr>
          <a:xfrm>
            <a:off x="7068369" y="3684245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0000101010101" charset="-127"/>
                <a:ea typeface="나눔바른고딕" panose="020B0600000101010101" charset="-127"/>
              </a:rPr>
              <a:t>분류 </a:t>
            </a:r>
            <a:r>
              <a:rPr lang="ko-KR" altLang="en-US" sz="1200" dirty="0" err="1">
                <a:latin typeface="나눔바른고딕" panose="020B0600000101010101" charset="-127"/>
                <a:ea typeface="나눔바른고딕" panose="020B0600000101010101" charset="-127"/>
              </a:rPr>
              <a:t>실패시</a:t>
            </a:r>
            <a:r>
              <a:rPr lang="ko-KR" altLang="en-US" sz="12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200" dirty="0" err="1">
                <a:latin typeface="나눔바른고딕" panose="020B0600000101010101" charset="-127"/>
                <a:ea typeface="나눔바른고딕" panose="020B0600000101010101" charset="-127"/>
              </a:rPr>
              <a:t>재학습</a:t>
            </a:r>
            <a:endParaRPr lang="ko-KR" altLang="en-US" sz="12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FB7A48-6C5E-4668-A9C9-FD7E0CDA5A0C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808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소스코드 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7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입력데이터 생성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449237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BC6FC6-B714-4B1E-B1B0-D9595D5C0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9" y="1857178"/>
            <a:ext cx="6866545" cy="3853703"/>
          </a:xfrm>
          <a:prstGeom prst="rect">
            <a:avLst/>
          </a:prstGeom>
        </p:spPr>
      </p:pic>
      <p:pic>
        <p:nvPicPr>
          <p:cNvPr id="32" name="그래픽 31" descr="조금 굽은 줄 화살표">
            <a:extLst>
              <a:ext uri="{FF2B5EF4-FFF2-40B4-BE49-F238E27FC236}">
                <a16:creationId xmlns:a16="http://schemas.microsoft.com/office/drawing/2014/main" id="{84D82C26-4D22-402A-BB86-29C1D4970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789" y="1684455"/>
            <a:ext cx="914400" cy="914400"/>
          </a:xfrm>
          <a:prstGeom prst="rect">
            <a:avLst/>
          </a:prstGeom>
        </p:spPr>
      </p:pic>
      <p:pic>
        <p:nvPicPr>
          <p:cNvPr id="34" name="그래픽 33" descr="조금 굽은 줄 화살표">
            <a:extLst>
              <a:ext uri="{FF2B5EF4-FFF2-40B4-BE49-F238E27FC236}">
                <a16:creationId xmlns:a16="http://schemas.microsoft.com/office/drawing/2014/main" id="{5AC22C7A-96E4-402C-B961-D23B2752E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421" y="3029900"/>
            <a:ext cx="914400" cy="914400"/>
          </a:xfrm>
          <a:prstGeom prst="rect">
            <a:avLst/>
          </a:prstGeom>
        </p:spPr>
      </p:pic>
      <p:pic>
        <p:nvPicPr>
          <p:cNvPr id="35" name="그래픽 34" descr="조금 굽은 줄 화살표">
            <a:extLst>
              <a:ext uri="{FF2B5EF4-FFF2-40B4-BE49-F238E27FC236}">
                <a16:creationId xmlns:a16="http://schemas.microsoft.com/office/drawing/2014/main" id="{4805C285-55CC-486B-9D6A-49983D08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421" y="4427811"/>
            <a:ext cx="914400" cy="9144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56F2364-A2AA-425F-AB9C-86A65E5EFA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6521189" y="1903788"/>
            <a:ext cx="1673086" cy="60756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79C832-2D28-46F3-ACC3-E2E29528C0EE}"/>
              </a:ext>
            </a:extLst>
          </p:cNvPr>
          <p:cNvSpPr txBox="1"/>
          <p:nvPr/>
        </p:nvSpPr>
        <p:spPr>
          <a:xfrm>
            <a:off x="6643556" y="2084369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 변조 종류는 총  </a:t>
            </a:r>
            <a:r>
              <a:rPr lang="en-US" altLang="ko-KR" sz="1100" dirty="0">
                <a:latin typeface="나눔바른고딕" panose="020B0600000101010101" charset="-127"/>
                <a:ea typeface="나눔바른고딕" panose="020B0600000101010101" charset="-127"/>
              </a:rPr>
              <a:t>5</a:t>
            </a:r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개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B371685-8D9B-42D2-870E-1A79988F6F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6491762" y="3104151"/>
            <a:ext cx="2309780" cy="914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CD3178-6116-43ED-A997-4902ABDEE1B3}"/>
              </a:ext>
            </a:extLst>
          </p:cNvPr>
          <p:cNvSpPr txBox="1"/>
          <p:nvPr/>
        </p:nvSpPr>
        <p:spPr>
          <a:xfrm>
            <a:off x="6754420" y="3347230"/>
            <a:ext cx="1784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입력데이터가 없는 경우 </a:t>
            </a:r>
            <a:endParaRPr lang="en-US" altLang="ko-KR" sz="11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함수를 호출하여 신호 생성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02346AD-8FB9-4716-8B82-76AD2EAE5B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 rot="162797">
            <a:off x="6491762" y="4469422"/>
            <a:ext cx="2309780" cy="9143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A8E2DB6-375D-4893-951C-FF6D6B4DB16F}"/>
              </a:ext>
            </a:extLst>
          </p:cNvPr>
          <p:cNvSpPr txBox="1"/>
          <p:nvPr/>
        </p:nvSpPr>
        <p:spPr>
          <a:xfrm>
            <a:off x="6687396" y="4783291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바른고딕" panose="020B0600000101010101" charset="-127"/>
                <a:ea typeface="나눔바른고딕" panose="020B0600000101010101" charset="-127"/>
              </a:rPr>
              <a:t>파일이 있는 경우 불러오기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D1C6-0839-4B79-A7F6-0BFD6C5AFCF8}"/>
              </a:ext>
            </a:extLst>
          </p:cNvPr>
          <p:cNvSpPr txBox="1"/>
          <p:nvPr/>
        </p:nvSpPr>
        <p:spPr>
          <a:xfrm>
            <a:off x="8648700" y="642015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423</Words>
  <Application>Microsoft Office PowerPoint</Application>
  <PresentationFormat>화면 슬라이드 쇼(4:3)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Arial</vt:lpstr>
      <vt:lpstr>나눔바른고딕</vt:lpstr>
      <vt:lpstr>휴먼편지체</vt:lpstr>
      <vt:lpstr>맑은 고딕</vt:lpstr>
      <vt:lpstr>휴먼모음T</vt:lpstr>
      <vt:lpstr>Calibri Light</vt:lpstr>
      <vt:lpstr>Arial Black</vt:lpstr>
      <vt:lpstr>HY엽서M</vt:lpstr>
      <vt:lpstr>-윤고딕330</vt:lpstr>
      <vt:lpstr>Calibri</vt:lpstr>
      <vt:lpstr>Office 테마</vt:lpstr>
      <vt:lpstr>딥러닝을 사용한  디지털 변조 신호 자동 분류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정 유나</cp:lastModifiedBy>
  <cp:revision>26</cp:revision>
  <dcterms:created xsi:type="dcterms:W3CDTF">2016-11-01T03:46:33Z</dcterms:created>
  <dcterms:modified xsi:type="dcterms:W3CDTF">2020-11-18T11:37:18Z</dcterms:modified>
</cp:coreProperties>
</file>