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8" r:id="rId3"/>
    <p:sldId id="257" r:id="rId4"/>
    <p:sldId id="259" r:id="rId5"/>
    <p:sldId id="260" r:id="rId6"/>
    <p:sldId id="258" r:id="rId7"/>
    <p:sldId id="270" r:id="rId8"/>
    <p:sldId id="271" r:id="rId9"/>
    <p:sldId id="261" r:id="rId10"/>
    <p:sldId id="262" r:id="rId11"/>
    <p:sldId id="263" r:id="rId12"/>
    <p:sldId id="264" r:id="rId13"/>
    <p:sldId id="265" r:id="rId14"/>
    <p:sldId id="272" r:id="rId15"/>
    <p:sldId id="267" r:id="rId16"/>
    <p:sldId id="273" r:id="rId17"/>
    <p:sldId id="274" r:id="rId18"/>
    <p:sldId id="275" r:id="rId19"/>
    <p:sldId id="276" r:id="rId20"/>
    <p:sldId id="277" r:id="rId21"/>
    <p:sldId id="269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73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0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57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06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64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05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76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22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88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14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62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06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layers/recurrent/#lstm" TargetMode="External"/><Relationship Id="rId2" Type="http://schemas.openxmlformats.org/officeDocument/2006/relationships/hyperlink" Target="https://www.ibm.com/developerworks/library/iot-deep-learning-anomaly-detection-5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Anomaly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Detection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異常檢測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220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LSTM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架構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34" y="1600200"/>
            <a:ext cx="6879732" cy="4525963"/>
          </a:xfrm>
        </p:spPr>
      </p:pic>
    </p:spTree>
    <p:extLst>
      <p:ext uri="{BB962C8B-B14F-4D97-AF65-F5344CB8AC3E}">
        <p14:creationId xmlns:p14="http://schemas.microsoft.com/office/powerpoint/2010/main" val="26640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LSTM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架構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724819"/>
            <a:ext cx="6934200" cy="4276725"/>
          </a:xfrm>
        </p:spPr>
      </p:pic>
    </p:spTree>
    <p:extLst>
      <p:ext uri="{BB962C8B-B14F-4D97-AF65-F5344CB8AC3E}">
        <p14:creationId xmlns:p14="http://schemas.microsoft.com/office/powerpoint/2010/main" val="132716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LSTM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架構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53897"/>
            <a:ext cx="8229600" cy="3418569"/>
          </a:xfrm>
        </p:spPr>
      </p:pic>
    </p:spTree>
    <p:extLst>
      <p:ext uri="{BB962C8B-B14F-4D97-AF65-F5344CB8AC3E}">
        <p14:creationId xmlns:p14="http://schemas.microsoft.com/office/powerpoint/2010/main" val="934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Step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4.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Create a callback function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4610"/>
            <a:ext cx="9144000" cy="315277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0" y="1738279"/>
            <a:ext cx="5468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自己定義一個用來存放 </a:t>
            </a:r>
            <a:r>
              <a:rPr lang="en-US" altLang="zh-TW" dirty="0" smtClean="0"/>
              <a:t>loss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callback function</a:t>
            </a:r>
            <a:endParaRPr lang="en-US" altLang="zh-TW" dirty="0"/>
          </a:p>
          <a:p>
            <a:r>
              <a:rPr lang="zh-TW" altLang="en-US" dirty="0" smtClean="0"/>
              <a:t>在每次呼叫此</a:t>
            </a:r>
            <a:r>
              <a:rPr lang="zh-TW" altLang="en-US" dirty="0"/>
              <a:t> </a:t>
            </a:r>
            <a:r>
              <a:rPr lang="en-US" altLang="zh-TW" dirty="0" smtClean="0"/>
              <a:t>function</a:t>
            </a:r>
            <a:r>
              <a:rPr lang="zh-TW" altLang="en-US" dirty="0"/>
              <a:t> </a:t>
            </a:r>
            <a:r>
              <a:rPr lang="zh-TW" altLang="en-US" dirty="0" smtClean="0"/>
              <a:t>時，就會將 </a:t>
            </a:r>
            <a:r>
              <a:rPr lang="en-US" altLang="zh-TW" dirty="0" smtClean="0"/>
              <a:t>loss </a:t>
            </a:r>
            <a:r>
              <a:rPr lang="zh-TW" altLang="en-US" dirty="0" smtClean="0"/>
              <a:t>放到 </a:t>
            </a:r>
            <a:r>
              <a:rPr lang="en-US" altLang="zh-TW" dirty="0" smtClean="0"/>
              <a:t>array </a:t>
            </a:r>
            <a:r>
              <a:rPr lang="zh-TW" altLang="en-US" dirty="0" smtClean="0"/>
              <a:t>中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943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Step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5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raining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1609"/>
            <a:ext cx="9143999" cy="388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0" y="1738279"/>
            <a:ext cx="6209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Healthy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 </a:t>
            </a:r>
            <a:r>
              <a:rPr lang="en-US" altLang="zh-TW" dirty="0" smtClean="0"/>
              <a:t>train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20</a:t>
            </a:r>
            <a:r>
              <a:rPr lang="zh-TW" altLang="en-US" dirty="0" smtClean="0"/>
              <a:t> 次</a:t>
            </a:r>
            <a:endParaRPr lang="en-US" altLang="zh-TW" dirty="0" smtClean="0"/>
          </a:p>
          <a:p>
            <a:r>
              <a:rPr lang="en-US" altLang="zh-TW" dirty="0" smtClean="0"/>
              <a:t>Broken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 </a:t>
            </a:r>
            <a:r>
              <a:rPr lang="en-US" altLang="zh-TW" dirty="0" smtClean="0"/>
              <a:t>train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r>
              <a:rPr lang="zh-TW" altLang="en-US" dirty="0" smtClean="0"/>
              <a:t> 次</a:t>
            </a:r>
            <a:endParaRPr lang="en-US" altLang="zh-TW" dirty="0"/>
          </a:p>
          <a:p>
            <a:r>
              <a:rPr lang="zh-TW" altLang="en-US" dirty="0" smtClean="0"/>
              <a:t>每次在 </a:t>
            </a:r>
            <a:r>
              <a:rPr lang="en-US" altLang="zh-TW" dirty="0" smtClean="0"/>
              <a:t>fit model</a:t>
            </a:r>
            <a:r>
              <a:rPr lang="zh-TW" altLang="en-US" dirty="0" smtClean="0"/>
              <a:t> 時，都會呼叫自己定義的 </a:t>
            </a:r>
            <a:r>
              <a:rPr lang="en-US" altLang="zh-TW" dirty="0" smtClean="0"/>
              <a:t>callback function</a:t>
            </a:r>
          </a:p>
        </p:txBody>
      </p:sp>
      <p:sp>
        <p:nvSpPr>
          <p:cNvPr id="7" name="矩形 6"/>
          <p:cNvSpPr/>
          <p:nvPr/>
        </p:nvSpPr>
        <p:spPr>
          <a:xfrm>
            <a:off x="-1" y="4498087"/>
            <a:ext cx="2915816" cy="1224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7380311" y="3291984"/>
            <a:ext cx="17281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94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Predict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895" y="2348879"/>
            <a:ext cx="2848373" cy="2457793"/>
          </a:xfrm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348878"/>
            <a:ext cx="2800741" cy="245779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877760" y="1886188"/>
            <a:ext cx="20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Train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healthy data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66124" y="1886298"/>
            <a:ext cx="199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Train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broken data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0296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Healthy data predict plot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9696"/>
            <a:ext cx="8229600" cy="3526971"/>
          </a:xfrm>
        </p:spPr>
      </p:pic>
      <p:sp>
        <p:nvSpPr>
          <p:cNvPr id="7" name="文字方塊 6"/>
          <p:cNvSpPr txBox="1"/>
          <p:nvPr/>
        </p:nvSpPr>
        <p:spPr>
          <a:xfrm>
            <a:off x="3887613" y="5626667"/>
            <a:ext cx="13687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藍色 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col0</a:t>
            </a:r>
          </a:p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紅色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col1</a:t>
            </a:r>
            <a:endParaRPr lang="zh-TW" altLang="en-US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92D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綠色 </a:t>
            </a:r>
            <a:r>
              <a:rPr lang="en-US" altLang="zh-TW" dirty="0">
                <a:solidFill>
                  <a:srgbClr val="92D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92D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rgbClr val="92D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col2</a:t>
            </a:r>
            <a:endParaRPr lang="zh-TW" altLang="en-US" dirty="0">
              <a:solidFill>
                <a:srgbClr val="92D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669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Broken data predict plot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9696"/>
            <a:ext cx="8229600" cy="3526971"/>
          </a:xfrm>
        </p:spPr>
      </p:pic>
      <p:sp>
        <p:nvSpPr>
          <p:cNvPr id="7" name="文字方塊 6"/>
          <p:cNvSpPr txBox="1"/>
          <p:nvPr/>
        </p:nvSpPr>
        <p:spPr>
          <a:xfrm>
            <a:off x="3887613" y="5626667"/>
            <a:ext cx="13687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藍色 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col0</a:t>
            </a:r>
          </a:p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紅色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col1</a:t>
            </a:r>
            <a:endParaRPr lang="zh-TW" altLang="en-US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92D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綠色 </a:t>
            </a:r>
            <a:r>
              <a:rPr lang="en-US" altLang="zh-TW" dirty="0">
                <a:solidFill>
                  <a:srgbClr val="92D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92D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rgbClr val="92D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col2</a:t>
            </a:r>
            <a:endParaRPr lang="zh-TW" altLang="en-US" dirty="0">
              <a:solidFill>
                <a:srgbClr val="92D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95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Step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Plot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the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losses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09725"/>
            <a:ext cx="9144000" cy="1115603"/>
          </a:xfrm>
          <a:prstGeom prst="rect">
            <a:avLst/>
          </a:prstGeom>
        </p:spPr>
      </p:pic>
      <p:pic>
        <p:nvPicPr>
          <p:cNvPr id="9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09" y="3283269"/>
            <a:ext cx="8229600" cy="3526971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7092280" y="5805264"/>
            <a:ext cx="864096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936129" y="4823992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Train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20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次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healthy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data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之後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當開始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train broken data</a:t>
            </a: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就會看到尖峰，表示發現異常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1835696" y="5805263"/>
            <a:ext cx="5472608" cy="86409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267744" y="5105288"/>
            <a:ext cx="2860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train healthy data</a:t>
            </a:r>
            <a:r>
              <a:rPr lang="zh-TW" altLang="en-US" dirty="0" smtClean="0"/>
              <a:t>過程中</a:t>
            </a:r>
            <a:endParaRPr lang="en-US" altLang="zh-TW" dirty="0" smtClean="0"/>
          </a:p>
          <a:p>
            <a:r>
              <a:rPr lang="en-US" altLang="zh-TW" dirty="0" smtClean="0"/>
              <a:t>loss</a:t>
            </a:r>
            <a:r>
              <a:rPr lang="zh-TW" altLang="en-US" dirty="0" smtClean="0"/>
              <a:t>逐漸變小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611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Init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data plot VS predict data plot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887613" y="5626667"/>
            <a:ext cx="2052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藍色 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init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data</a:t>
            </a:r>
          </a:p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紅色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predict data</a:t>
            </a:r>
            <a:endParaRPr lang="zh-TW" altLang="en-US" dirty="0">
              <a:solidFill>
                <a:srgbClr val="92D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9696"/>
            <a:ext cx="8229600" cy="3526971"/>
          </a:xfrm>
        </p:spPr>
      </p:pic>
      <p:sp>
        <p:nvSpPr>
          <p:cNvPr id="7" name="文字方塊 6"/>
          <p:cNvSpPr txBox="1"/>
          <p:nvPr/>
        </p:nvSpPr>
        <p:spPr>
          <a:xfrm>
            <a:off x="457200" y="1727134"/>
            <a:ext cx="204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Healthy data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col0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793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Data source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可以透過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wget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直接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download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data</a:t>
            </a: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或是透過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browser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搜尋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URL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，在複製其內容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healthy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data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wget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https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://raw.githubusercontent.com/romeokienzler/developerWorks/master/lorenzattractor/watsoniotp.healthy.phase_aligned.pickle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broken data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wget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https://raw.githubusercontent.com/romeokienzler/developerWorks/master/lorenzattractor/watsoniotp.broken.phase_aligned.pickle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4932040" y="3789040"/>
            <a:ext cx="36724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259632" y="4077072"/>
            <a:ext cx="12961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259632" y="5733256"/>
            <a:ext cx="12961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4932040" y="5445224"/>
            <a:ext cx="36724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555776" y="53639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檔名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55775" y="37077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檔名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633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Init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data plot VS predict data plot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887613" y="5626667"/>
            <a:ext cx="2052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藍色 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init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data</a:t>
            </a:r>
          </a:p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紅色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predict data</a:t>
            </a:r>
            <a:endParaRPr lang="zh-TW" altLang="en-US" dirty="0">
              <a:solidFill>
                <a:srgbClr val="92D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57200" y="1730364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Broken data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col0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9696"/>
            <a:ext cx="8229600" cy="3526971"/>
          </a:xfrm>
        </p:spPr>
      </p:pic>
    </p:spTree>
    <p:extLst>
      <p:ext uri="{BB962C8B-B14F-4D97-AF65-F5344CB8AC3E}">
        <p14:creationId xmlns:p14="http://schemas.microsoft.com/office/powerpoint/2010/main" val="198891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References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https://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www.ibm.com/developerworks/library/iot-deep-learning-anomaly-detection-5/index.html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hlinkClick r:id="rId3"/>
              </a:rPr>
              <a:t>https://keras.io/layers/recurrent/#</a:t>
            </a:r>
            <a:r>
              <a:rPr lang="en-US" altLang="zh-TW" dirty="0" smtClean="0">
                <a:latin typeface="Times New Roman" panose="02020603050405020304" pitchFamily="18" charset="0"/>
                <a:hlinkClick r:id="rId3"/>
              </a:rPr>
              <a:t>lstm</a:t>
            </a:r>
            <a:endParaRPr lang="en-US" altLang="zh-TW" dirty="0" smtClean="0">
              <a:latin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</a:rPr>
              <a:t>\\172.26.0.1\</a:t>
            </a:r>
            <a:r>
              <a:rPr lang="zh-TW" altLang="en-US" dirty="0">
                <a:latin typeface="Times New Roman" panose="02020603050405020304" pitchFamily="18" charset="0"/>
              </a:rPr>
              <a:t>教材</a:t>
            </a:r>
            <a:r>
              <a:rPr lang="en-US" altLang="zh-TW" dirty="0">
                <a:latin typeface="Times New Roman" panose="02020603050405020304" pitchFamily="18" charset="0"/>
              </a:rPr>
              <a:t>\01-</a:t>
            </a:r>
            <a:r>
              <a:rPr lang="zh-TW" altLang="en-US" dirty="0">
                <a:latin typeface="Times New Roman" panose="02020603050405020304" pitchFamily="18" charset="0"/>
              </a:rPr>
              <a:t>李宏毅</a:t>
            </a:r>
            <a:r>
              <a:rPr lang="en-US" altLang="zh-TW" dirty="0">
                <a:latin typeface="Times New Roman" panose="02020603050405020304" pitchFamily="18" charset="0"/>
              </a:rPr>
              <a:t>-Machine Learning (Hung-</a:t>
            </a:r>
            <a:r>
              <a:rPr lang="en-US" altLang="zh-TW" dirty="0" err="1">
                <a:latin typeface="Times New Roman" panose="02020603050405020304" pitchFamily="18" charset="0"/>
              </a:rPr>
              <a:t>yi</a:t>
            </a:r>
            <a:r>
              <a:rPr lang="en-US" altLang="zh-TW" dirty="0">
                <a:latin typeface="Times New Roman" panose="02020603050405020304" pitchFamily="18" charset="0"/>
              </a:rPr>
              <a:t> Lee, NTU)\ML Lecture 21-1_ Recurrent Neural Network (Part I) [720p</a:t>
            </a:r>
            <a:r>
              <a:rPr lang="en-US" altLang="zh-TW" dirty="0" smtClean="0">
                <a:latin typeface="Times New Roman" panose="02020603050405020304" pitchFamily="18" charset="0"/>
              </a:rPr>
              <a:t>](</a:t>
            </a:r>
            <a:r>
              <a:rPr lang="zh-TW" altLang="en-US" dirty="0" smtClean="0">
                <a:latin typeface="Times New Roman" panose="02020603050405020304" pitchFamily="18" charset="0"/>
              </a:rPr>
              <a:t>從</a:t>
            </a:r>
            <a:r>
              <a:rPr lang="en-US" altLang="zh-TW" dirty="0" smtClean="0">
                <a:latin typeface="Times New Roman" panose="02020603050405020304" pitchFamily="18" charset="0"/>
              </a:rPr>
              <a:t>17</a:t>
            </a:r>
            <a:r>
              <a:rPr lang="zh-TW" altLang="en-US" dirty="0" smtClean="0">
                <a:latin typeface="Times New Roman" panose="02020603050405020304" pitchFamily="18" charset="0"/>
              </a:rPr>
              <a:t>：</a:t>
            </a:r>
            <a:r>
              <a:rPr lang="en-US" altLang="zh-TW" dirty="0" smtClean="0">
                <a:latin typeface="Times New Roman" panose="02020603050405020304" pitchFamily="18" charset="0"/>
              </a:rPr>
              <a:t>50)</a:t>
            </a:r>
          </a:p>
        </p:txBody>
      </p:sp>
    </p:spTree>
    <p:extLst>
      <p:ext uri="{BB962C8B-B14F-4D97-AF65-F5344CB8AC3E}">
        <p14:creationId xmlns:p14="http://schemas.microsoft.com/office/powerpoint/2010/main" val="266563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Step 1. Load data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0" y="1732166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Deserialize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the two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numpy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arrays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1498"/>
            <a:ext cx="9144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7236296" y="2088550"/>
            <a:ext cx="1907704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20000" y="2520598"/>
            <a:ext cx="48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Use encoding=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'iso-8859-1'</a:t>
            </a: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預設編解碼為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ASCII</a:t>
            </a: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但是此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pickle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檔已超過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ASCII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所能編解碼範圍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051" name="Picture 3" descr="C:\Users\john\Desktop\公司報告\20180820\init_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92194"/>
            <a:ext cx="4320000" cy="306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0" y="3422862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Initial data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851920" y="386302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row0</a:t>
            </a:r>
            <a:endParaRPr lang="zh-TW" altLang="en-US" dirty="0">
              <a:solidFill>
                <a:srgbClr val="FFC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851919" y="40476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row1</a:t>
            </a:r>
            <a:endParaRPr lang="zh-TW" altLang="en-US" dirty="0">
              <a:solidFill>
                <a:srgbClr val="FFC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038620" y="423236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</a:p>
          <a:p>
            <a:r>
              <a:rPr lang="en-US" altLang="zh-TW" dirty="0" smtClean="0">
                <a:solidFill>
                  <a:srgbClr val="FFC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</a:p>
          <a:p>
            <a:r>
              <a:rPr lang="en-US" altLang="zh-TW" dirty="0">
                <a:solidFill>
                  <a:srgbClr val="FFC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endParaRPr lang="zh-TW" altLang="en-US" dirty="0">
              <a:solidFill>
                <a:srgbClr val="FFC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830229" y="499740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row2999</a:t>
            </a:r>
            <a:endParaRPr lang="zh-TW" altLang="en-US" dirty="0">
              <a:solidFill>
                <a:srgbClr val="FFC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24807" y="441702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col0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728205" y="441702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col1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885252" y="441702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92D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col2</a:t>
            </a:r>
            <a:endParaRPr lang="zh-TW" altLang="en-US" dirty="0">
              <a:solidFill>
                <a:srgbClr val="92D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388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Init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healthy data plot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9696"/>
            <a:ext cx="8229600" cy="3526971"/>
          </a:xfrm>
        </p:spPr>
      </p:pic>
      <p:sp>
        <p:nvSpPr>
          <p:cNvPr id="5" name="文字方塊 4"/>
          <p:cNvSpPr txBox="1"/>
          <p:nvPr/>
        </p:nvSpPr>
        <p:spPr>
          <a:xfrm>
            <a:off x="3887613" y="5626667"/>
            <a:ext cx="13687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藍色 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col0</a:t>
            </a:r>
          </a:p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紅色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col1</a:t>
            </a:r>
            <a:endParaRPr lang="zh-TW" altLang="en-US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92D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綠色 </a:t>
            </a:r>
            <a:r>
              <a:rPr lang="en-US" altLang="zh-TW" dirty="0">
                <a:solidFill>
                  <a:srgbClr val="92D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92D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rgbClr val="92D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col2</a:t>
            </a:r>
            <a:endParaRPr lang="zh-TW" altLang="en-US" dirty="0">
              <a:solidFill>
                <a:srgbClr val="92D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274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Init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broken data plot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9696"/>
            <a:ext cx="8229600" cy="3526971"/>
          </a:xfrm>
        </p:spPr>
      </p:pic>
      <p:sp>
        <p:nvSpPr>
          <p:cNvPr id="7" name="文字方塊 6"/>
          <p:cNvSpPr txBox="1"/>
          <p:nvPr/>
        </p:nvSpPr>
        <p:spPr>
          <a:xfrm>
            <a:off x="3887613" y="5626667"/>
            <a:ext cx="13687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藍色 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col0</a:t>
            </a:r>
          </a:p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紅色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col1</a:t>
            </a:r>
            <a:endParaRPr lang="zh-TW" altLang="en-US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92D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綠色 </a:t>
            </a:r>
            <a:r>
              <a:rPr lang="en-US" altLang="zh-TW" dirty="0">
                <a:solidFill>
                  <a:srgbClr val="92D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92D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rgbClr val="92D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col2</a:t>
            </a:r>
            <a:endParaRPr lang="zh-TW" altLang="en-US" dirty="0">
              <a:solidFill>
                <a:srgbClr val="92D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38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Step 2. Scale the data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0140"/>
            <a:ext cx="91440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0" y="1700808"/>
            <a:ext cx="18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Scale data to 0 ~ 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2411760" y="2735296"/>
            <a:ext cx="6619029" cy="43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C:\Users\john\Desktop\公司報告\20180820\scaled_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07515"/>
            <a:ext cx="4320000" cy="266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字方塊 24"/>
          <p:cNvSpPr txBox="1"/>
          <p:nvPr/>
        </p:nvSpPr>
        <p:spPr>
          <a:xfrm>
            <a:off x="0" y="3838183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Scale data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256366" y="42410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row0</a:t>
            </a:r>
            <a:endParaRPr lang="zh-TW" altLang="en-US" dirty="0">
              <a:solidFill>
                <a:srgbClr val="FFC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256365" y="442576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row1</a:t>
            </a:r>
            <a:endParaRPr lang="zh-TW" altLang="en-US" dirty="0">
              <a:solidFill>
                <a:srgbClr val="FFC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443066" y="4610429"/>
            <a:ext cx="242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</a:p>
          <a:p>
            <a:r>
              <a:rPr lang="en-US" altLang="zh-TW" dirty="0" smtClean="0">
                <a:solidFill>
                  <a:srgbClr val="FFC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252260" y="522600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row2999</a:t>
            </a:r>
            <a:endParaRPr lang="zh-TW" altLang="en-US" dirty="0">
              <a:solidFill>
                <a:srgbClr val="FFC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49515" y="473040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col0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752913" y="473040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col1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909960" y="473040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92D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col2</a:t>
            </a:r>
            <a:endParaRPr lang="zh-TW" altLang="en-US" dirty="0">
              <a:solidFill>
                <a:srgbClr val="92D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235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Scale healthy data plot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9696"/>
            <a:ext cx="8229600" cy="3526971"/>
          </a:xfrm>
        </p:spPr>
      </p:pic>
      <p:sp>
        <p:nvSpPr>
          <p:cNvPr id="6" name="橢圓 5"/>
          <p:cNvSpPr/>
          <p:nvPr/>
        </p:nvSpPr>
        <p:spPr>
          <a:xfrm>
            <a:off x="1187624" y="2420888"/>
            <a:ext cx="360040" cy="2880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887613" y="5626667"/>
            <a:ext cx="13687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藍色 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col0</a:t>
            </a:r>
          </a:p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紅色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col1</a:t>
            </a:r>
            <a:endParaRPr lang="zh-TW" altLang="en-US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92D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綠色 </a:t>
            </a:r>
            <a:r>
              <a:rPr lang="en-US" altLang="zh-TW" dirty="0">
                <a:solidFill>
                  <a:srgbClr val="92D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92D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rgbClr val="92D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col2</a:t>
            </a:r>
            <a:endParaRPr lang="zh-TW" altLang="en-US" dirty="0">
              <a:solidFill>
                <a:srgbClr val="92D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020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Scale broken data plot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9696"/>
            <a:ext cx="8229600" cy="3526971"/>
          </a:xfrm>
        </p:spPr>
      </p:pic>
      <p:sp>
        <p:nvSpPr>
          <p:cNvPr id="6" name="橢圓 5"/>
          <p:cNvSpPr/>
          <p:nvPr/>
        </p:nvSpPr>
        <p:spPr>
          <a:xfrm>
            <a:off x="1187624" y="2420888"/>
            <a:ext cx="360040" cy="2880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887613" y="5626667"/>
            <a:ext cx="13687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藍色 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col0</a:t>
            </a:r>
          </a:p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紅色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col1</a:t>
            </a:r>
            <a:endParaRPr lang="zh-TW" altLang="en-US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92D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綠色 </a:t>
            </a:r>
            <a:r>
              <a:rPr lang="en-US" altLang="zh-TW" dirty="0">
                <a:solidFill>
                  <a:srgbClr val="92D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92D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rgbClr val="92D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col2</a:t>
            </a:r>
            <a:endParaRPr lang="zh-TW" altLang="en-US" dirty="0">
              <a:solidFill>
                <a:srgbClr val="92D05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964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Step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3.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Define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the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neural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network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79187"/>
            <a:ext cx="9144000" cy="2942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0" y="213285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LSTM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layer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loss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=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'</a:t>
            </a:r>
            <a:r>
              <a:rPr lang="en-US" altLang="zh-TW" dirty="0" err="1" smtClean="0">
                <a:solidFill>
                  <a:srgbClr val="FFC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mae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'(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平均絕對誤差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optimizer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=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'</a:t>
            </a:r>
            <a:r>
              <a:rPr lang="en-US" altLang="zh-TW" dirty="0" err="1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adam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'</a:t>
            </a:r>
          </a:p>
          <a:p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return_sequences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= True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en-US" altLang="zh-TW" dirty="0" smtClean="0">
                <a:latin typeface="Times New Roman" panose="02020603050405020304" pitchFamily="18" charset="0"/>
              </a:rPr>
              <a:t>return the full sequence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782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宣紙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404</Words>
  <Application>Microsoft Office PowerPoint</Application>
  <PresentationFormat>如螢幕大小 (4:3)</PresentationFormat>
  <Paragraphs>95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標楷體</vt:lpstr>
      <vt:lpstr>Arial</vt:lpstr>
      <vt:lpstr>Constantia</vt:lpstr>
      <vt:lpstr>Times New Roman</vt:lpstr>
      <vt:lpstr>Office 佈景主題</vt:lpstr>
      <vt:lpstr>Anomaly Detection</vt:lpstr>
      <vt:lpstr>Data source</vt:lpstr>
      <vt:lpstr>Step 1. Load data</vt:lpstr>
      <vt:lpstr>Init healthy data plot</vt:lpstr>
      <vt:lpstr>Init broken data plot</vt:lpstr>
      <vt:lpstr>Step 2. Scale the data</vt:lpstr>
      <vt:lpstr>Scale healthy data plot</vt:lpstr>
      <vt:lpstr>Scale broken data plot</vt:lpstr>
      <vt:lpstr>Step 3. Define the neural network</vt:lpstr>
      <vt:lpstr>LSTM 架構</vt:lpstr>
      <vt:lpstr>LSTM 架構</vt:lpstr>
      <vt:lpstr>LSTM 架構</vt:lpstr>
      <vt:lpstr>Step 4. Create a callback function</vt:lpstr>
      <vt:lpstr>Step 5. Training</vt:lpstr>
      <vt:lpstr>Predict</vt:lpstr>
      <vt:lpstr>Healthy data predict plot</vt:lpstr>
      <vt:lpstr>Broken data predict plot</vt:lpstr>
      <vt:lpstr>Step 6. Plot the losses</vt:lpstr>
      <vt:lpstr>Init data plot VS predict data plot</vt:lpstr>
      <vt:lpstr>Init data plot VS predict data plot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</dc:title>
  <dc:creator>張家榮</dc:creator>
  <cp:lastModifiedBy>user</cp:lastModifiedBy>
  <cp:revision>53</cp:revision>
  <dcterms:created xsi:type="dcterms:W3CDTF">2018-08-19T06:05:58Z</dcterms:created>
  <dcterms:modified xsi:type="dcterms:W3CDTF">2018-08-21T07:23:10Z</dcterms:modified>
</cp:coreProperties>
</file>