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sldIdLst>
    <p:sldId id="365" r:id="rId2"/>
    <p:sldId id="356" r:id="rId3"/>
    <p:sldId id="357" r:id="rId4"/>
    <p:sldId id="258" r:id="rId5"/>
    <p:sldId id="265" r:id="rId6"/>
    <p:sldId id="332" r:id="rId7"/>
    <p:sldId id="359" r:id="rId8"/>
    <p:sldId id="318" r:id="rId9"/>
    <p:sldId id="361" r:id="rId10"/>
    <p:sldId id="389" r:id="rId11"/>
    <p:sldId id="388" r:id="rId12"/>
    <p:sldId id="391" r:id="rId13"/>
    <p:sldId id="390" r:id="rId14"/>
    <p:sldId id="367" r:id="rId15"/>
    <p:sldId id="370" r:id="rId16"/>
    <p:sldId id="371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3" r:id="rId25"/>
    <p:sldId id="382" r:id="rId26"/>
    <p:sldId id="384" r:id="rId27"/>
    <p:sldId id="385" r:id="rId28"/>
    <p:sldId id="386" r:id="rId29"/>
    <p:sldId id="387" r:id="rId30"/>
    <p:sldId id="366" r:id="rId31"/>
    <p:sldId id="329" r:id="rId32"/>
    <p:sldId id="363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12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457" userDrawn="1">
          <p15:clr>
            <a:srgbClr val="A4A3A4"/>
          </p15:clr>
        </p15:guide>
        <p15:guide id="7" pos="72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6314" autoAdjust="0"/>
  </p:normalViewPr>
  <p:slideViewPr>
    <p:cSldViewPr snapToGrid="0">
      <p:cViewPr varScale="1">
        <p:scale>
          <a:sx n="76" d="100"/>
          <a:sy n="76" d="100"/>
        </p:scale>
        <p:origin x="108" y="474"/>
      </p:cViewPr>
      <p:guideLst>
        <p:guide pos="4112"/>
        <p:guide pos="415"/>
        <p:guide orient="horz" pos="1457"/>
        <p:guide pos="721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9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825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81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98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609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5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84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145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42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760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89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07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859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029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36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61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8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9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9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34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5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2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7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5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799">
              <a:solidFill>
                <a:schemeClr val="bg1"/>
              </a:solidFill>
            </a:endParaRPr>
          </a:p>
        </p:txBody>
      </p:sp>
      <p:sp>
        <p:nvSpPr>
          <p:cNvPr id="6" name="PA_文本框 1">
            <a:extLst>
              <a:ext uri="{FF2B5EF4-FFF2-40B4-BE49-F238E27FC236}">
                <a16:creationId xmlns:a16="http://schemas.microsoft.com/office/drawing/2014/main" id="{BA0F9515-D5AE-4BED-A481-29A81D6010FD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</a:p>
        </p:txBody>
      </p:sp>
    </p:spTree>
    <p:extLst>
      <p:ext uri="{BB962C8B-B14F-4D97-AF65-F5344CB8AC3E}">
        <p14:creationId xmlns:p14="http://schemas.microsoft.com/office/powerpoint/2010/main" val="334257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6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2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601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2569302" y="26094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毕业答辩</a:t>
            </a:r>
            <a:r>
              <a:rPr lang="en-US" altLang="zh-CN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PPT</a:t>
            </a:r>
            <a:endParaRPr lang="zh-CN" altLang="en-US" sz="4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PA_圆角矩形 31"/>
          <p:cNvSpPr/>
          <p:nvPr>
            <p:custDataLst>
              <p:tags r:id="rId1"/>
            </p:custDataLst>
          </p:nvPr>
        </p:nvSpPr>
        <p:spPr>
          <a:xfrm>
            <a:off x="4464572" y="4420651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答辩人：杨钧升</a:t>
            </a:r>
          </a:p>
        </p:txBody>
      </p:sp>
      <p:sp>
        <p:nvSpPr>
          <p:cNvPr id="15" name="矩形 259"/>
          <p:cNvSpPr>
            <a:spLocks noChangeArrowheads="1"/>
          </p:cNvSpPr>
          <p:nvPr/>
        </p:nvSpPr>
        <p:spPr bwMode="auto">
          <a:xfrm>
            <a:off x="1928355" y="3377980"/>
            <a:ext cx="8335010" cy="3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信息工程学院</a:t>
            </a:r>
            <a:r>
              <a:rPr lang="en-US" altLang="zh-CN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软件工程：软件工程</a:t>
            </a:r>
            <a:r>
              <a:rPr lang="en-US" altLang="zh-CN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686048" y="3761228"/>
            <a:ext cx="4819624" cy="11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7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7" name="PA_圆角矩形 31"/>
          <p:cNvSpPr/>
          <p:nvPr>
            <p:custDataLst>
              <p:tags r:id="rId2"/>
            </p:custDataLst>
          </p:nvPr>
        </p:nvSpPr>
        <p:spPr>
          <a:xfrm>
            <a:off x="6402772" y="443976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指导老师：周梦熊</a:t>
            </a:r>
          </a:p>
        </p:txBody>
      </p:sp>
      <p:sp>
        <p:nvSpPr>
          <p:cNvPr id="18" name="椭圆 17"/>
          <p:cNvSpPr/>
          <p:nvPr/>
        </p:nvSpPr>
        <p:spPr>
          <a:xfrm>
            <a:off x="5308007" y="773408"/>
            <a:ext cx="1590507" cy="1590507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5" grpId="0"/>
      <p:bldP spid="16" grpId="0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D3CE8-59E6-45B9-A8B2-643AE60D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微信小程序系统流程图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628A62-3D35-4AF1-8EE3-0A5385DE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80" y="1357587"/>
            <a:ext cx="5400000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30D98-F2D3-4DC3-A4F7-7B9D8C485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后台系统流程图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35176-B0A7-4011-A182-E461F4B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80" y="980865"/>
            <a:ext cx="5762244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4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8D6CE-9AAB-4C3F-BE59-9448C521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模块图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2A5369-8CF2-403A-BAD0-4BCF76E5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715988"/>
            <a:ext cx="6261100" cy="41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DDB9F-A9B4-4952-ACE8-9DE7C78D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_</a:t>
            </a:r>
            <a:r>
              <a:rPr lang="zh-CN" altLang="en-US" dirty="0"/>
              <a:t>模块图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676042-7AFB-44ED-8FF0-AAE0EAAC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576" y="1879203"/>
            <a:ext cx="6404920" cy="39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微信小程序首页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11872C-B058-400B-A4B0-F4BB26B1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208930"/>
            <a:ext cx="2681193" cy="4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5270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个人信息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4FB483-3496-45F8-96E7-DA4067775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6" y="1268541"/>
            <a:ext cx="2519264" cy="43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6070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个人信息修改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A9F7A-FF96-440C-BD86-C1A5D335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325352"/>
            <a:ext cx="2724051" cy="46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4915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767480-D5F6-4EB5-A214-ABAE1CCB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1309595"/>
            <a:ext cx="2633569" cy="45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471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详细信息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EC0ECF-072D-4476-BB05-A4B7216FF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82" y="1323974"/>
            <a:ext cx="2785635" cy="46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418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预约医生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15B20A-2377-4738-A2DA-B353829A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209" y="1562296"/>
            <a:ext cx="2757361" cy="42719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75C3C4-17D4-4A93-B135-3192A75D6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854" y="1523354"/>
            <a:ext cx="2890845" cy="43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439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7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7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3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714354" y="166453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>
                <a:grpSpLocks/>
              </p:cNvGrpSpPr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研究目的及意义</a:t>
                </a: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714354" y="252244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>
                <a:grpSpLocks/>
              </p:cNvGrpSpPr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705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30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项目构架</a:t>
                </a: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714354" y="3399019"/>
            <a:ext cx="4890672" cy="578865"/>
            <a:chOff x="5714354" y="5108509"/>
            <a:chExt cx="4890672" cy="578865"/>
          </a:xfrm>
        </p:grpSpPr>
        <p:grpSp>
          <p:nvGrpSpPr>
            <p:cNvPr id="90" name="组合 89"/>
            <p:cNvGrpSpPr/>
            <p:nvPr/>
          </p:nvGrpSpPr>
          <p:grpSpPr>
            <a:xfrm>
              <a:off x="5714354" y="5108509"/>
              <a:ext cx="4752975" cy="576262"/>
              <a:chOff x="4753236" y="5238489"/>
              <a:chExt cx="4752975" cy="576262"/>
            </a:xfrm>
          </p:grpSpPr>
          <p:grpSp>
            <p:nvGrpSpPr>
              <p:cNvPr id="94" name="组合 25"/>
              <p:cNvGrpSpPr>
                <a:grpSpLocks/>
              </p:cNvGrpSpPr>
              <p:nvPr/>
            </p:nvGrpSpPr>
            <p:grpSpPr bwMode="auto">
              <a:xfrm>
                <a:off x="4753236" y="5238489"/>
                <a:ext cx="576262" cy="576262"/>
                <a:chOff x="6170389" y="5747903"/>
                <a:chExt cx="576064" cy="576064"/>
              </a:xfrm>
            </p:grpSpPr>
            <p:sp>
              <p:nvSpPr>
                <p:cNvPr id="97" name="圆角矩形 14"/>
                <p:cNvSpPr>
                  <a:spLocks noChangeArrowheads="1"/>
                </p:cNvSpPr>
                <p:nvPr/>
              </p:nvSpPr>
              <p:spPr bwMode="auto">
                <a:xfrm>
                  <a:off x="6170389" y="5747903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8" name="Freeform 28"/>
                <p:cNvSpPr>
                  <a:spLocks noEditPoints="1"/>
                </p:cNvSpPr>
                <p:nvPr/>
              </p:nvSpPr>
              <p:spPr bwMode="auto">
                <a:xfrm>
                  <a:off x="6293383" y="5910861"/>
                  <a:ext cx="295907" cy="250148"/>
                </a:xfrm>
                <a:custGeom>
                  <a:avLst/>
                  <a:gdLst>
                    <a:gd name="T0" fmla="*/ 2147483646 w 923"/>
                    <a:gd name="T1" fmla="*/ 0 h 771"/>
                    <a:gd name="T2" fmla="*/ 2147483646 w 923"/>
                    <a:gd name="T3" fmla="*/ 2147483646 h 771"/>
                    <a:gd name="T4" fmla="*/ 2147483646 w 923"/>
                    <a:gd name="T5" fmla="*/ 2147483646 h 771"/>
                    <a:gd name="T6" fmla="*/ 2147483646 w 923"/>
                    <a:gd name="T7" fmla="*/ 2147483646 h 771"/>
                    <a:gd name="T8" fmla="*/ 2147483646 w 923"/>
                    <a:gd name="T9" fmla="*/ 2147483646 h 771"/>
                    <a:gd name="T10" fmla="*/ 2147483646 w 923"/>
                    <a:gd name="T11" fmla="*/ 2147483646 h 771"/>
                    <a:gd name="T12" fmla="*/ 2147483646 w 923"/>
                    <a:gd name="T13" fmla="*/ 2147483646 h 771"/>
                    <a:gd name="T14" fmla="*/ 2147483646 w 923"/>
                    <a:gd name="T15" fmla="*/ 2147483646 h 771"/>
                    <a:gd name="T16" fmla="*/ 2147483646 w 923"/>
                    <a:gd name="T17" fmla="*/ 2147483646 h 771"/>
                    <a:gd name="T18" fmla="*/ 2147483646 w 923"/>
                    <a:gd name="T19" fmla="*/ 2147483646 h 771"/>
                    <a:gd name="T20" fmla="*/ 2147483646 w 923"/>
                    <a:gd name="T21" fmla="*/ 2147483646 h 771"/>
                    <a:gd name="T22" fmla="*/ 2147483646 w 923"/>
                    <a:gd name="T23" fmla="*/ 2147483646 h 771"/>
                    <a:gd name="T24" fmla="*/ 2147483646 w 923"/>
                    <a:gd name="T25" fmla="*/ 2147483646 h 771"/>
                    <a:gd name="T26" fmla="*/ 2147483646 w 923"/>
                    <a:gd name="T27" fmla="*/ 2147483646 h 771"/>
                    <a:gd name="T28" fmla="*/ 2147483646 w 923"/>
                    <a:gd name="T29" fmla="*/ 2147483646 h 771"/>
                    <a:gd name="T30" fmla="*/ 2147483646 w 923"/>
                    <a:gd name="T31" fmla="*/ 2147483646 h 771"/>
                    <a:gd name="T32" fmla="*/ 2147483646 w 923"/>
                    <a:gd name="T33" fmla="*/ 2147483646 h 771"/>
                    <a:gd name="T34" fmla="*/ 2147483646 w 923"/>
                    <a:gd name="T35" fmla="*/ 2147483646 h 771"/>
                    <a:gd name="T36" fmla="*/ 2147483646 w 923"/>
                    <a:gd name="T37" fmla="*/ 2147483646 h 771"/>
                    <a:gd name="T38" fmla="*/ 2147483646 w 923"/>
                    <a:gd name="T39" fmla="*/ 2147483646 h 771"/>
                    <a:gd name="T40" fmla="*/ 2147483646 w 923"/>
                    <a:gd name="T41" fmla="*/ 2147483646 h 771"/>
                    <a:gd name="T42" fmla="*/ 2147483646 w 923"/>
                    <a:gd name="T43" fmla="*/ 2147483646 h 771"/>
                    <a:gd name="T44" fmla="*/ 2147483646 w 923"/>
                    <a:gd name="T45" fmla="*/ 2147483646 h 771"/>
                    <a:gd name="T46" fmla="*/ 2147483646 w 923"/>
                    <a:gd name="T47" fmla="*/ 2147483646 h 771"/>
                    <a:gd name="T48" fmla="*/ 2147483646 w 923"/>
                    <a:gd name="T49" fmla="*/ 2147483646 h 771"/>
                    <a:gd name="T50" fmla="*/ 2147483646 w 923"/>
                    <a:gd name="T51" fmla="*/ 2147483646 h 771"/>
                    <a:gd name="T52" fmla="*/ 2147483646 w 923"/>
                    <a:gd name="T53" fmla="*/ 2147483646 h 771"/>
                    <a:gd name="T54" fmla="*/ 2147483646 w 923"/>
                    <a:gd name="T55" fmla="*/ 2147483646 h 771"/>
                    <a:gd name="T56" fmla="*/ 2147483646 w 923"/>
                    <a:gd name="T57" fmla="*/ 2147483646 h 771"/>
                    <a:gd name="T58" fmla="*/ 2147483646 w 923"/>
                    <a:gd name="T59" fmla="*/ 2147483646 h 771"/>
                    <a:gd name="T60" fmla="*/ 2147483646 w 923"/>
                    <a:gd name="T61" fmla="*/ 2147483646 h 771"/>
                    <a:gd name="T62" fmla="*/ 2147483646 w 923"/>
                    <a:gd name="T63" fmla="*/ 2147483646 h 771"/>
                    <a:gd name="T64" fmla="*/ 2147483646 w 923"/>
                    <a:gd name="T65" fmla="*/ 2147483646 h 771"/>
                    <a:gd name="T66" fmla="*/ 2147483646 w 923"/>
                    <a:gd name="T67" fmla="*/ 2147483646 h 771"/>
                    <a:gd name="T68" fmla="*/ 2147483646 w 923"/>
                    <a:gd name="T69" fmla="*/ 2147483646 h 771"/>
                    <a:gd name="T70" fmla="*/ 2147483646 w 923"/>
                    <a:gd name="T71" fmla="*/ 2147483646 h 771"/>
                    <a:gd name="T72" fmla="*/ 2147483646 w 923"/>
                    <a:gd name="T73" fmla="*/ 2147483646 h 771"/>
                    <a:gd name="T74" fmla="*/ 2147483646 w 923"/>
                    <a:gd name="T75" fmla="*/ 2147483646 h 771"/>
                    <a:gd name="T76" fmla="*/ 0 w 923"/>
                    <a:gd name="T77" fmla="*/ 2147483646 h 771"/>
                    <a:gd name="T78" fmla="*/ 2147483646 w 923"/>
                    <a:gd name="T79" fmla="*/ 2147483646 h 77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923" h="771">
                      <a:moveTo>
                        <a:pt x="303" y="0"/>
                      </a:moveTo>
                      <a:lnTo>
                        <a:pt x="819" y="0"/>
                      </a:lnTo>
                      <a:cubicBezTo>
                        <a:pt x="848" y="0"/>
                        <a:pt x="873" y="12"/>
                        <a:pt x="892" y="31"/>
                      </a:cubicBezTo>
                      <a:cubicBezTo>
                        <a:pt x="911" y="50"/>
                        <a:pt x="923" y="76"/>
                        <a:pt x="923" y="104"/>
                      </a:cubicBezTo>
                      <a:lnTo>
                        <a:pt x="923" y="313"/>
                      </a:lnTo>
                      <a:cubicBezTo>
                        <a:pt x="923" y="341"/>
                        <a:pt x="911" y="367"/>
                        <a:pt x="892" y="386"/>
                      </a:cubicBezTo>
                      <a:cubicBezTo>
                        <a:pt x="873" y="405"/>
                        <a:pt x="848" y="416"/>
                        <a:pt x="819" y="416"/>
                      </a:cubicBezTo>
                      <a:lnTo>
                        <a:pt x="737" y="416"/>
                      </a:lnTo>
                      <a:lnTo>
                        <a:pt x="626" y="553"/>
                      </a:lnTo>
                      <a:lnTo>
                        <a:pt x="584" y="605"/>
                      </a:lnTo>
                      <a:lnTo>
                        <a:pt x="584" y="537"/>
                      </a:lnTo>
                      <a:lnTo>
                        <a:pt x="584" y="416"/>
                      </a:lnTo>
                      <a:lnTo>
                        <a:pt x="494" y="416"/>
                      </a:lnTo>
                      <a:cubicBezTo>
                        <a:pt x="499" y="401"/>
                        <a:pt x="502" y="385"/>
                        <a:pt x="502" y="368"/>
                      </a:cubicBezTo>
                      <a:lnTo>
                        <a:pt x="608" y="368"/>
                      </a:lnTo>
                      <a:lnTo>
                        <a:pt x="632" y="368"/>
                      </a:lnTo>
                      <a:lnTo>
                        <a:pt x="632" y="392"/>
                      </a:lnTo>
                      <a:lnTo>
                        <a:pt x="632" y="470"/>
                      </a:lnTo>
                      <a:lnTo>
                        <a:pt x="707" y="377"/>
                      </a:lnTo>
                      <a:lnTo>
                        <a:pt x="714" y="368"/>
                      </a:lnTo>
                      <a:lnTo>
                        <a:pt x="726" y="368"/>
                      </a:lnTo>
                      <a:lnTo>
                        <a:pt x="819" y="368"/>
                      </a:lnTo>
                      <a:cubicBezTo>
                        <a:pt x="834" y="368"/>
                        <a:pt x="848" y="362"/>
                        <a:pt x="858" y="352"/>
                      </a:cubicBezTo>
                      <a:cubicBezTo>
                        <a:pt x="868" y="342"/>
                        <a:pt x="875" y="328"/>
                        <a:pt x="875" y="313"/>
                      </a:cubicBezTo>
                      <a:lnTo>
                        <a:pt x="875" y="104"/>
                      </a:lnTo>
                      <a:cubicBezTo>
                        <a:pt x="875" y="89"/>
                        <a:pt x="868" y="75"/>
                        <a:pt x="858" y="65"/>
                      </a:cubicBezTo>
                      <a:cubicBezTo>
                        <a:pt x="848" y="55"/>
                        <a:pt x="834" y="48"/>
                        <a:pt x="819" y="48"/>
                      </a:cubicBezTo>
                      <a:lnTo>
                        <a:pt x="303" y="48"/>
                      </a:lnTo>
                      <a:cubicBezTo>
                        <a:pt x="288" y="48"/>
                        <a:pt x="274" y="55"/>
                        <a:pt x="264" y="65"/>
                      </a:cubicBezTo>
                      <a:cubicBezTo>
                        <a:pt x="253" y="75"/>
                        <a:pt x="247" y="89"/>
                        <a:pt x="247" y="104"/>
                      </a:cubicBezTo>
                      <a:lnTo>
                        <a:pt x="247" y="293"/>
                      </a:lnTo>
                      <a:cubicBezTo>
                        <a:pt x="235" y="311"/>
                        <a:pt x="228" y="333"/>
                        <a:pt x="226" y="356"/>
                      </a:cubicBezTo>
                      <a:cubicBezTo>
                        <a:pt x="219" y="347"/>
                        <a:pt x="210" y="338"/>
                        <a:pt x="201" y="332"/>
                      </a:cubicBezTo>
                      <a:cubicBezTo>
                        <a:pt x="200" y="325"/>
                        <a:pt x="199" y="319"/>
                        <a:pt x="199" y="313"/>
                      </a:cubicBezTo>
                      <a:lnTo>
                        <a:pt x="199" y="104"/>
                      </a:lnTo>
                      <a:cubicBezTo>
                        <a:pt x="199" y="76"/>
                        <a:pt x="211" y="50"/>
                        <a:pt x="230" y="31"/>
                      </a:cubicBezTo>
                      <a:cubicBezTo>
                        <a:pt x="248" y="12"/>
                        <a:pt x="274" y="0"/>
                        <a:pt x="303" y="0"/>
                      </a:cubicBezTo>
                      <a:close/>
                      <a:moveTo>
                        <a:pt x="130" y="344"/>
                      </a:moveTo>
                      <a:lnTo>
                        <a:pt x="130" y="344"/>
                      </a:lnTo>
                      <a:cubicBezTo>
                        <a:pt x="83" y="344"/>
                        <a:pt x="45" y="382"/>
                        <a:pt x="45" y="429"/>
                      </a:cubicBezTo>
                      <a:cubicBezTo>
                        <a:pt x="45" y="476"/>
                        <a:pt x="83" y="514"/>
                        <a:pt x="130" y="514"/>
                      </a:cubicBezTo>
                      <a:cubicBezTo>
                        <a:pt x="177" y="514"/>
                        <a:pt x="215" y="476"/>
                        <a:pt x="215" y="429"/>
                      </a:cubicBezTo>
                      <a:cubicBezTo>
                        <a:pt x="215" y="382"/>
                        <a:pt x="177" y="344"/>
                        <a:pt x="130" y="344"/>
                      </a:cubicBezTo>
                      <a:close/>
                      <a:moveTo>
                        <a:pt x="364" y="265"/>
                      </a:moveTo>
                      <a:lnTo>
                        <a:pt x="364" y="265"/>
                      </a:lnTo>
                      <a:cubicBezTo>
                        <a:pt x="307" y="265"/>
                        <a:pt x="261" y="311"/>
                        <a:pt x="261" y="368"/>
                      </a:cubicBezTo>
                      <a:cubicBezTo>
                        <a:pt x="261" y="425"/>
                        <a:pt x="307" y="471"/>
                        <a:pt x="364" y="471"/>
                      </a:cubicBezTo>
                      <a:cubicBezTo>
                        <a:pt x="420" y="471"/>
                        <a:pt x="466" y="425"/>
                        <a:pt x="466" y="368"/>
                      </a:cubicBezTo>
                      <a:cubicBezTo>
                        <a:pt x="466" y="311"/>
                        <a:pt x="420" y="265"/>
                        <a:pt x="364" y="265"/>
                      </a:cubicBezTo>
                      <a:close/>
                      <a:moveTo>
                        <a:pt x="274" y="748"/>
                      </a:moveTo>
                      <a:lnTo>
                        <a:pt x="274" y="748"/>
                      </a:lnTo>
                      <a:lnTo>
                        <a:pt x="274" y="601"/>
                      </a:lnTo>
                      <a:lnTo>
                        <a:pt x="285" y="601"/>
                      </a:lnTo>
                      <a:lnTo>
                        <a:pt x="285" y="748"/>
                      </a:lnTo>
                      <a:lnTo>
                        <a:pt x="285" y="771"/>
                      </a:lnTo>
                      <a:lnTo>
                        <a:pt x="446" y="771"/>
                      </a:lnTo>
                      <a:lnTo>
                        <a:pt x="446" y="748"/>
                      </a:lnTo>
                      <a:lnTo>
                        <a:pt x="446" y="601"/>
                      </a:lnTo>
                      <a:lnTo>
                        <a:pt x="457" y="601"/>
                      </a:lnTo>
                      <a:lnTo>
                        <a:pt x="457" y="748"/>
                      </a:lnTo>
                      <a:lnTo>
                        <a:pt x="522" y="748"/>
                      </a:lnTo>
                      <a:lnTo>
                        <a:pt x="522" y="548"/>
                      </a:lnTo>
                      <a:cubicBezTo>
                        <a:pt x="522" y="512"/>
                        <a:pt x="493" y="483"/>
                        <a:pt x="458" y="483"/>
                      </a:cubicBezTo>
                      <a:cubicBezTo>
                        <a:pt x="262" y="483"/>
                        <a:pt x="468" y="483"/>
                        <a:pt x="271" y="483"/>
                      </a:cubicBezTo>
                      <a:cubicBezTo>
                        <a:pt x="236" y="483"/>
                        <a:pt x="207" y="512"/>
                        <a:pt x="207" y="548"/>
                      </a:cubicBezTo>
                      <a:lnTo>
                        <a:pt x="207" y="748"/>
                      </a:lnTo>
                      <a:cubicBezTo>
                        <a:pt x="218" y="748"/>
                        <a:pt x="245" y="748"/>
                        <a:pt x="274" y="748"/>
                      </a:cubicBezTo>
                      <a:close/>
                      <a:moveTo>
                        <a:pt x="55" y="743"/>
                      </a:moveTo>
                      <a:lnTo>
                        <a:pt x="55" y="743"/>
                      </a:lnTo>
                      <a:lnTo>
                        <a:pt x="55" y="622"/>
                      </a:lnTo>
                      <a:lnTo>
                        <a:pt x="65" y="622"/>
                      </a:lnTo>
                      <a:lnTo>
                        <a:pt x="65" y="743"/>
                      </a:lnTo>
                      <a:lnTo>
                        <a:pt x="65" y="757"/>
                      </a:lnTo>
                      <a:lnTo>
                        <a:pt x="174" y="757"/>
                      </a:lnTo>
                      <a:lnTo>
                        <a:pt x="174" y="548"/>
                      </a:lnTo>
                      <a:cubicBezTo>
                        <a:pt x="174" y="540"/>
                        <a:pt x="175" y="532"/>
                        <a:pt x="177" y="524"/>
                      </a:cubicBezTo>
                      <a:lnTo>
                        <a:pt x="53" y="524"/>
                      </a:lnTo>
                      <a:cubicBezTo>
                        <a:pt x="24" y="524"/>
                        <a:pt x="0" y="548"/>
                        <a:pt x="0" y="577"/>
                      </a:cubicBezTo>
                      <a:lnTo>
                        <a:pt x="0" y="743"/>
                      </a:lnTo>
                      <a:cubicBezTo>
                        <a:pt x="10" y="743"/>
                        <a:pt x="32" y="743"/>
                        <a:pt x="55" y="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5" name="Rectangle 14"/>
              <p:cNvSpPr>
                <a:spLocks noChangeArrowheads="1"/>
              </p:cNvSpPr>
              <p:nvPr/>
            </p:nvSpPr>
            <p:spPr bwMode="auto">
              <a:xfrm>
                <a:off x="5581874" y="5405176"/>
                <a:ext cx="624851" cy="2680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3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9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5309926"/>
                <a:ext cx="2940050" cy="430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项目功能及实现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flipH="1">
              <a:off x="6433491" y="5606482"/>
              <a:ext cx="4171535" cy="80892"/>
              <a:chOff x="2272062" y="2596259"/>
              <a:chExt cx="4173708" cy="80934"/>
            </a:xfrm>
          </p:grpSpPr>
          <p:cxnSp>
            <p:nvCxnSpPr>
              <p:cNvPr id="92" name="直接连接符 9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3" name="矩形 9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943">
                  <a:lnSpc>
                    <a:spcPct val="120000"/>
                  </a:lnSpc>
                  <a:defRPr/>
                </a:pPr>
                <a:endParaRPr lang="zh-CN" altLang="en-US" sz="1799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1150999" y="3031500"/>
            <a:ext cx="3636962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1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18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框架完整的论文答辩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41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99" grpId="0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6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1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1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3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99" grpId="0" autoUpdateAnimBg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实验室搜索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897" y="1420797"/>
            <a:ext cx="9689124" cy="45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103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信息录入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A31F45-9B1E-4AD3-92DF-78828810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147" y="1208930"/>
            <a:ext cx="2700228" cy="4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4203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微信小程序</a:t>
            </a:r>
            <a:r>
              <a:rPr lang="en-US" altLang="zh-CN" dirty="0"/>
              <a:t>_</a:t>
            </a:r>
            <a:r>
              <a:rPr lang="zh-CN" altLang="en-US" dirty="0"/>
              <a:t>图表查看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30323F-ED61-4BDB-AC3F-92671332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905" y="733762"/>
            <a:ext cx="3076190" cy="5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8415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登录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B3A5FF-A988-443E-92F5-EFC142CF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97" y="1594866"/>
            <a:ext cx="8580311" cy="40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58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3DFFF9-DF66-4B21-B9DE-BBC610BA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B7B3D9-02CA-4703-963A-9DCD1080D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3" y="1933575"/>
            <a:ext cx="10007195" cy="283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8618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1406897" y="752801"/>
            <a:ext cx="4439987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用户信息修改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440B3E-9765-4140-874C-63214A932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775" y="1767493"/>
            <a:ext cx="7000537" cy="34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608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A81A-C934-46DA-A444-5BF2C8E1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332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55247-2381-46A9-ABE0-609D63A9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8797B1-1945-4EB8-95CD-04C09D67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84" y="1625460"/>
            <a:ext cx="7214156" cy="36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87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5BE8-98B1-4693-B56A-998DD977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_</a:t>
            </a:r>
            <a:r>
              <a:rPr lang="zh-CN" altLang="en-US" dirty="0"/>
              <a:t>报告列表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974F79-39FA-4DB5-9D42-23730C6CB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760449"/>
            <a:ext cx="7867312" cy="41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01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99A41-F0FF-4545-BFF5-2A5E8D87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后台</a:t>
            </a:r>
            <a:r>
              <a:rPr lang="en-US" altLang="zh-CN" dirty="0"/>
              <a:t>_Excel</a:t>
            </a:r>
            <a:r>
              <a:rPr lang="zh-CN" altLang="en-US" dirty="0"/>
              <a:t>导入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166FB1-E6BD-4BE6-AB3F-BDB66021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024062"/>
            <a:ext cx="6924387" cy="34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研究目的及意义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研究背景</a:t>
            </a:r>
          </a:p>
        </p:txBody>
      </p:sp>
      <p:sp>
        <p:nvSpPr>
          <p:cNvPr id="11" name="文本框 9"/>
          <p:cNvSpPr txBox="1"/>
          <p:nvPr/>
        </p:nvSpPr>
        <p:spPr>
          <a:xfrm>
            <a:off x="5034394" y="3792469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研究意义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6582450" y="3531006"/>
            <a:ext cx="1577282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国内外研究现状</a:t>
            </a:r>
          </a:p>
        </p:txBody>
      </p:sp>
    </p:spTree>
    <p:extLst>
      <p:ext uri="{BB962C8B-B14F-4D97-AF65-F5344CB8AC3E}">
        <p14:creationId xmlns:p14="http://schemas.microsoft.com/office/powerpoint/2010/main" val="316547858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91813" y="2443843"/>
            <a:ext cx="163057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89635" y="3069277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总结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5770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1063869" y="2135787"/>
            <a:ext cx="9979269" cy="306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213555"/>
                </a:solidFill>
              </a:rPr>
              <a:t>由于我的编程能力还有缺陷，我从</a:t>
            </a:r>
            <a:r>
              <a:rPr lang="en-US" altLang="zh-CN" dirty="0">
                <a:solidFill>
                  <a:srgbClr val="213555"/>
                </a:solidFill>
              </a:rPr>
              <a:t>0</a:t>
            </a:r>
            <a:r>
              <a:rPr lang="zh-CN" altLang="en-US" dirty="0">
                <a:solidFill>
                  <a:srgbClr val="213555"/>
                </a:solidFill>
              </a:rPr>
              <a:t>开始学习微信小程序的相关代码规范，阅读了大量文献资料，以及互联网上分享的编程知识，以及相关技术代码，从而应对此次系统编译。从规划软件的设计方向到具体部署实施，再到编写程序，编写论文，整个过程花费了我将近</a:t>
            </a:r>
            <a:r>
              <a:rPr lang="en-US" altLang="zh-CN" dirty="0">
                <a:solidFill>
                  <a:srgbClr val="213555"/>
                </a:solidFill>
              </a:rPr>
              <a:t>3</a:t>
            </a:r>
            <a:r>
              <a:rPr lang="zh-CN" altLang="en-US" dirty="0">
                <a:solidFill>
                  <a:srgbClr val="213555"/>
                </a:solidFill>
              </a:rPr>
              <a:t>个月，整个过程遇到了各种困难，如软件的使用，编程上的各种</a:t>
            </a:r>
            <a:r>
              <a:rPr lang="en-US" altLang="zh-CN" dirty="0">
                <a:solidFill>
                  <a:srgbClr val="213555"/>
                </a:solidFill>
              </a:rPr>
              <a:t>bug</a:t>
            </a:r>
            <a:r>
              <a:rPr lang="zh-CN" altLang="en-US" dirty="0">
                <a:solidFill>
                  <a:srgbClr val="213555"/>
                </a:solidFill>
              </a:rPr>
              <a:t>，一个</a:t>
            </a:r>
            <a:r>
              <a:rPr lang="en-US" altLang="zh-CN" dirty="0">
                <a:solidFill>
                  <a:srgbClr val="213555"/>
                </a:solidFill>
              </a:rPr>
              <a:t>bug</a:t>
            </a:r>
            <a:r>
              <a:rPr lang="zh-CN" altLang="en-US" dirty="0">
                <a:solidFill>
                  <a:srgbClr val="213555"/>
                </a:solidFill>
              </a:rPr>
              <a:t>可以消耗我将近</a:t>
            </a:r>
            <a:r>
              <a:rPr lang="en-US" altLang="zh-CN" dirty="0">
                <a:solidFill>
                  <a:srgbClr val="213555"/>
                </a:solidFill>
              </a:rPr>
              <a:t>6</a:t>
            </a:r>
            <a:r>
              <a:rPr lang="zh-CN" altLang="en-US" dirty="0">
                <a:solidFill>
                  <a:srgbClr val="213555"/>
                </a:solidFill>
              </a:rPr>
              <a:t>个小时解决，一个新技术的学习到应用能花费</a:t>
            </a:r>
            <a:r>
              <a:rPr lang="en-US" altLang="zh-CN" dirty="0">
                <a:solidFill>
                  <a:srgbClr val="213555"/>
                </a:solidFill>
              </a:rPr>
              <a:t>1</a:t>
            </a:r>
            <a:r>
              <a:rPr lang="zh-CN" altLang="en-US" dirty="0">
                <a:solidFill>
                  <a:srgbClr val="213555"/>
                </a:solidFill>
              </a:rPr>
              <a:t>周时间。</a:t>
            </a:r>
            <a:endParaRPr lang="en-US" altLang="zh-CN" dirty="0">
              <a:solidFill>
                <a:srgbClr val="213555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213555"/>
                </a:solidFill>
              </a:rPr>
              <a:t>编程的学习是永无止境的，以及这个时代都是一个需要终生学习的时代，如今系统性的完成了这个毕业设计，让我更有体会，我还需要更多的学习，我需要用自己有限的知识，站在前人的肩膀上，窥探理解学习更多的知识技能。这个过程会给我带来挑战的愉悦感，我相信未来的学习将会一直进行下去。</a:t>
            </a:r>
          </a:p>
        </p:txBody>
      </p:sp>
    </p:spTree>
    <p:extLst>
      <p:ext uri="{BB962C8B-B14F-4D97-AF65-F5344CB8AC3E}">
        <p14:creationId xmlns:p14="http://schemas.microsoft.com/office/powerpoint/2010/main" val="110933963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5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4" name="文本框 3"/>
          <p:cNvSpPr txBox="1"/>
          <p:nvPr/>
        </p:nvSpPr>
        <p:spPr>
          <a:xfrm>
            <a:off x="2569302" y="2609419"/>
            <a:ext cx="705311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感谢聆听   批评指正</a:t>
            </a:r>
          </a:p>
        </p:txBody>
      </p:sp>
      <p:sp>
        <p:nvSpPr>
          <p:cNvPr id="7" name="PA_圆角矩形 31"/>
          <p:cNvSpPr/>
          <p:nvPr>
            <p:custDataLst>
              <p:tags r:id="rId1"/>
            </p:custDataLst>
          </p:nvPr>
        </p:nvSpPr>
        <p:spPr>
          <a:xfrm>
            <a:off x="4419755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答辩人：杨钧升</a:t>
            </a: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928355" y="3377980"/>
            <a:ext cx="8335010" cy="30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信息工程学院</a:t>
            </a:r>
            <a:r>
              <a:rPr lang="en-US" altLang="zh-CN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软件工程：软件工程</a:t>
            </a:r>
            <a:r>
              <a:rPr lang="en-US" altLang="zh-CN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班</a:t>
            </a:r>
            <a:endParaRPr lang="en-US" altLang="zh-CN" sz="18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0" name="PA_圆角矩形 31"/>
          <p:cNvSpPr/>
          <p:nvPr>
            <p:custDataLst>
              <p:tags r:id="rId2"/>
            </p:custDataLst>
          </p:nvPr>
        </p:nvSpPr>
        <p:spPr>
          <a:xfrm>
            <a:off x="6402773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7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指导老师：周梦熊</a:t>
            </a:r>
          </a:p>
        </p:txBody>
      </p:sp>
      <p:sp>
        <p:nvSpPr>
          <p:cNvPr id="21" name="椭圆 20"/>
          <p:cNvSpPr/>
          <p:nvPr/>
        </p:nvSpPr>
        <p:spPr>
          <a:xfrm>
            <a:off x="5308007" y="773408"/>
            <a:ext cx="1590507" cy="1590507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7" grpId="0" animBg="1"/>
      <p:bldP spid="18" grpId="0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研究背景</a:t>
            </a:r>
          </a:p>
        </p:txBody>
      </p:sp>
      <p:sp>
        <p:nvSpPr>
          <p:cNvPr id="10" name="TextBox 28"/>
          <p:cNvSpPr txBox="1"/>
          <p:nvPr/>
        </p:nvSpPr>
        <p:spPr>
          <a:xfrm>
            <a:off x="4211038" y="2124382"/>
            <a:ext cx="225333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研究背景一</a:t>
            </a:r>
          </a:p>
        </p:txBody>
      </p:sp>
      <p:sp>
        <p:nvSpPr>
          <p:cNvPr id="11" name="矩形 10"/>
          <p:cNvSpPr/>
          <p:nvPr/>
        </p:nvSpPr>
        <p:spPr>
          <a:xfrm>
            <a:off x="4211037" y="2703871"/>
            <a:ext cx="6279850" cy="42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经过微信小程序的长期发展，微信的微信小程序数量基数不断增加，微信已经成为国内主流的社交平台之一，因此微信小程序也逐渐成为公司，个人，组织等用于与互联网互动的工具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11038" y="2467369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25094" y="1853021"/>
            <a:ext cx="1767016" cy="1767016"/>
            <a:chOff x="1615030" y="2271527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615030" y="2271527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9675" y="2356172"/>
              <a:ext cx="1597727" cy="159772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16" name="TextBox 28"/>
          <p:cNvSpPr txBox="1"/>
          <p:nvPr/>
        </p:nvSpPr>
        <p:spPr>
          <a:xfrm>
            <a:off x="1825095" y="4467730"/>
            <a:ext cx="2253331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r">
              <a:defRPr sz="260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zh-CN" altLang="en-US" sz="1800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研究背景二</a:t>
            </a:r>
          </a:p>
        </p:txBody>
      </p:sp>
      <p:sp>
        <p:nvSpPr>
          <p:cNvPr id="17" name="矩形 16"/>
          <p:cNvSpPr/>
          <p:nvPr/>
        </p:nvSpPr>
        <p:spPr>
          <a:xfrm>
            <a:off x="1825094" y="5047219"/>
            <a:ext cx="6279850" cy="645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目前医疗信息化改革仍存在“效率较低的医疗体系、质量欠佳的医疗服务、看病难”等医疗问题。医生也日趋注意到，虽然医院信息化系统越趋专业化 ，但是并没有 给日常作带来便捷，对患者信息的获取还是比较繁琐。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5095" y="4810717"/>
            <a:ext cx="2607344" cy="45719"/>
          </a:xfrm>
          <a:prstGeom prst="rect">
            <a:avLst/>
          </a:prstGeom>
          <a:solidFill>
            <a:srgbClr val="244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723871" y="4196369"/>
            <a:ext cx="1767016" cy="1767016"/>
            <a:chOff x="1615030" y="2271527"/>
            <a:chExt cx="1767016" cy="1767016"/>
          </a:xfrm>
        </p:grpSpPr>
        <p:sp>
          <p:nvSpPr>
            <p:cNvPr id="20" name="矩形 19"/>
            <p:cNvSpPr/>
            <p:nvPr/>
          </p:nvSpPr>
          <p:spPr>
            <a:xfrm>
              <a:off x="1615030" y="2271527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699675" y="2356172"/>
              <a:ext cx="1597727" cy="159772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1825094" y="4003588"/>
            <a:ext cx="8665793" cy="0"/>
          </a:xfrm>
          <a:prstGeom prst="line">
            <a:avLst/>
          </a:prstGeom>
          <a:ln>
            <a:solidFill>
              <a:srgbClr val="433D3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25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25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 animBg="1"/>
      <p:bldP spid="16" grpId="0"/>
      <p:bldP spid="17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同侧圆角矩形 30"/>
          <p:cNvSpPr/>
          <p:nvPr/>
        </p:nvSpPr>
        <p:spPr>
          <a:xfrm rot="5400000">
            <a:off x="7179064" y="-232494"/>
            <a:ext cx="862138" cy="5531926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8" name="同侧圆角矩形 27"/>
          <p:cNvSpPr/>
          <p:nvPr/>
        </p:nvSpPr>
        <p:spPr>
          <a:xfrm rot="5400000">
            <a:off x="6882978" y="2844336"/>
            <a:ext cx="894746" cy="5129130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9" name="同侧圆角矩形 28"/>
          <p:cNvSpPr/>
          <p:nvPr/>
        </p:nvSpPr>
        <p:spPr>
          <a:xfrm rot="5400000">
            <a:off x="7451768" y="1634903"/>
            <a:ext cx="855972" cy="4797608"/>
          </a:xfrm>
          <a:prstGeom prst="round2SameRect">
            <a:avLst>
              <a:gd name="adj1" fmla="val 50000"/>
              <a:gd name="adj2" fmla="val 0"/>
            </a:avLst>
          </a:prstGeom>
          <a:noFill/>
          <a:ln w="12700">
            <a:solidFill>
              <a:srgbClr val="313D5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研究意义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5417" y="2721072"/>
            <a:ext cx="3392170" cy="2843380"/>
            <a:chOff x="523961" y="2512168"/>
            <a:chExt cx="4155082" cy="3482867"/>
          </a:xfrm>
        </p:grpSpPr>
        <p:sp>
          <p:nvSpPr>
            <p:cNvPr id="22" name="椭圆 21"/>
            <p:cNvSpPr/>
            <p:nvPr/>
          </p:nvSpPr>
          <p:spPr>
            <a:xfrm>
              <a:off x="1912979" y="2829835"/>
              <a:ext cx="2439946" cy="2439942"/>
            </a:xfrm>
            <a:prstGeom prst="ellipse">
              <a:avLst/>
            </a:prstGeom>
            <a:noFill/>
            <a:ln w="19050">
              <a:solidFill>
                <a:srgbClr val="313D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4800" b="1" dirty="0">
                  <a:solidFill>
                    <a:srgbClr val="244C89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意义</a:t>
              </a:r>
            </a:p>
          </p:txBody>
        </p:sp>
        <p:sp>
          <p:nvSpPr>
            <p:cNvPr id="23" name="椭圆 4"/>
            <p:cNvSpPr/>
            <p:nvPr/>
          </p:nvSpPr>
          <p:spPr>
            <a:xfrm>
              <a:off x="1596918" y="2512168"/>
              <a:ext cx="3082125" cy="3082122"/>
            </a:xfrm>
            <a:prstGeom prst="donut">
              <a:avLst>
                <a:gd name="adj" fmla="val 7853"/>
              </a:avLst>
            </a:pr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 rot="2700000">
              <a:off x="1196175" y="4777057"/>
              <a:ext cx="545764" cy="1890191"/>
            </a:xfrm>
            <a:custGeom>
              <a:avLst/>
              <a:gdLst>
                <a:gd name="connsiteX0" fmla="*/ 0 w 545764"/>
                <a:gd name="connsiteY0" fmla="*/ 474744 h 1890191"/>
                <a:gd name="connsiteX1" fmla="*/ 545764 w 545764"/>
                <a:gd name="connsiteY1" fmla="*/ 474744 h 1890191"/>
                <a:gd name="connsiteX2" fmla="*/ 545764 w 545764"/>
                <a:gd name="connsiteY2" fmla="*/ 1617309 h 1890191"/>
                <a:gd name="connsiteX3" fmla="*/ 272882 w 545764"/>
                <a:gd name="connsiteY3" fmla="*/ 1890191 h 1890191"/>
                <a:gd name="connsiteX4" fmla="*/ 0 w 545764"/>
                <a:gd name="connsiteY4" fmla="*/ 1617309 h 1890191"/>
                <a:gd name="connsiteX5" fmla="*/ 79925 w 545764"/>
                <a:gd name="connsiteY5" fmla="*/ 79925 h 1890191"/>
                <a:gd name="connsiteX6" fmla="*/ 272882 w 545764"/>
                <a:gd name="connsiteY6" fmla="*/ 0 h 1890191"/>
                <a:gd name="connsiteX7" fmla="*/ 545764 w 545764"/>
                <a:gd name="connsiteY7" fmla="*/ 272882 h 1890191"/>
                <a:gd name="connsiteX8" fmla="*/ 545764 w 545764"/>
                <a:gd name="connsiteY8" fmla="*/ 409430 h 1890191"/>
                <a:gd name="connsiteX9" fmla="*/ 0 w 545764"/>
                <a:gd name="connsiteY9" fmla="*/ 409430 h 1890191"/>
                <a:gd name="connsiteX10" fmla="*/ 0 w 545764"/>
                <a:gd name="connsiteY10" fmla="*/ 272882 h 1890191"/>
                <a:gd name="connsiteX11" fmla="*/ 79925 w 545764"/>
                <a:gd name="connsiteY11" fmla="*/ 79925 h 189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764" h="1890191">
                  <a:moveTo>
                    <a:pt x="0" y="474744"/>
                  </a:moveTo>
                  <a:lnTo>
                    <a:pt x="545764" y="474744"/>
                  </a:lnTo>
                  <a:lnTo>
                    <a:pt x="545764" y="1617309"/>
                  </a:lnTo>
                  <a:cubicBezTo>
                    <a:pt x="545764" y="1768018"/>
                    <a:pt x="423591" y="1890191"/>
                    <a:pt x="272882" y="1890191"/>
                  </a:cubicBezTo>
                  <a:cubicBezTo>
                    <a:pt x="122173" y="1890191"/>
                    <a:pt x="0" y="1768018"/>
                    <a:pt x="0" y="1617309"/>
                  </a:cubicBezTo>
                  <a:close/>
                  <a:moveTo>
                    <a:pt x="79925" y="79925"/>
                  </a:moveTo>
                  <a:cubicBezTo>
                    <a:pt x="129307" y="30543"/>
                    <a:pt x="197528" y="0"/>
                    <a:pt x="272882" y="0"/>
                  </a:cubicBezTo>
                  <a:cubicBezTo>
                    <a:pt x="423591" y="0"/>
                    <a:pt x="545764" y="122173"/>
                    <a:pt x="545764" y="272882"/>
                  </a:cubicBezTo>
                  <a:lnTo>
                    <a:pt x="545764" y="409430"/>
                  </a:lnTo>
                  <a:lnTo>
                    <a:pt x="0" y="409430"/>
                  </a:lnTo>
                  <a:lnTo>
                    <a:pt x="0" y="272882"/>
                  </a:lnTo>
                  <a:cubicBezTo>
                    <a:pt x="0" y="197528"/>
                    <a:pt x="30543" y="129307"/>
                    <a:pt x="79925" y="79925"/>
                  </a:cubicBezTo>
                  <a:close/>
                </a:path>
              </a:pathLst>
            </a:custGeom>
            <a:solidFill>
              <a:srgbClr val="244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 rot="2700000">
              <a:off x="1717862" y="4927522"/>
              <a:ext cx="726640" cy="358129"/>
            </a:xfrm>
            <a:prstGeom prst="roundRect">
              <a:avLst/>
            </a:prstGeom>
            <a:solidFill>
              <a:srgbClr val="244C8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5235385" y="2288471"/>
            <a:ext cx="455482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一是可以检验本人大学这几年以来的学习成果、提高实践能力查阅文献的能力和撰写论文的能力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317309" y="2133542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6" name="椭圆 4"/>
          <p:cNvSpPr/>
          <p:nvPr/>
        </p:nvSpPr>
        <p:spPr>
          <a:xfrm>
            <a:off x="4241391" y="2057015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433D3C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15358" y="3806209"/>
            <a:ext cx="3917390" cy="516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二是为了解决当前社会环境对孕妇体检管理系统的迫切需求，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090162" y="3633780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2" name="椭圆 4"/>
          <p:cNvSpPr/>
          <p:nvPr/>
        </p:nvSpPr>
        <p:spPr>
          <a:xfrm>
            <a:off x="5014244" y="3557253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5255385" y="5194261"/>
            <a:ext cx="417938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三是为了设计出成熟的项目，以便以后参与面试的时可以展示。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337992" y="5008974"/>
            <a:ext cx="797262" cy="797260"/>
          </a:xfrm>
          <a:prstGeom prst="ellipse">
            <a:avLst/>
          </a:prstGeom>
          <a:solidFill>
            <a:srgbClr val="244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57" name="椭圆 4"/>
          <p:cNvSpPr/>
          <p:nvPr/>
        </p:nvSpPr>
        <p:spPr>
          <a:xfrm>
            <a:off x="4262074" y="4932447"/>
            <a:ext cx="952906" cy="952906"/>
          </a:xfrm>
          <a:custGeom>
            <a:avLst/>
            <a:gdLst/>
            <a:ahLst/>
            <a:cxnLst/>
            <a:rect l="l" t="t" r="r" b="b"/>
            <a:pathLst>
              <a:path w="2473262" h="2473262">
                <a:moveTo>
                  <a:pt x="1236631" y="235688"/>
                </a:moveTo>
                <a:cubicBezTo>
                  <a:pt x="683825" y="235688"/>
                  <a:pt x="235688" y="683825"/>
                  <a:pt x="235688" y="1236631"/>
                </a:cubicBezTo>
                <a:cubicBezTo>
                  <a:pt x="235688" y="1789437"/>
                  <a:pt x="683825" y="2237574"/>
                  <a:pt x="1236631" y="2237574"/>
                </a:cubicBezTo>
                <a:cubicBezTo>
                  <a:pt x="1789437" y="2237574"/>
                  <a:pt x="2237574" y="1789437"/>
                  <a:pt x="2237574" y="1236631"/>
                </a:cubicBezTo>
                <a:cubicBezTo>
                  <a:pt x="2237574" y="683825"/>
                  <a:pt x="1789437" y="235688"/>
                  <a:pt x="1236631" y="235688"/>
                </a:cubicBezTo>
                <a:close/>
                <a:moveTo>
                  <a:pt x="1236631" y="0"/>
                </a:moveTo>
                <a:cubicBezTo>
                  <a:pt x="1919603" y="0"/>
                  <a:pt x="2473262" y="553659"/>
                  <a:pt x="2473262" y="1236631"/>
                </a:cubicBezTo>
                <a:cubicBezTo>
                  <a:pt x="2473262" y="1919603"/>
                  <a:pt x="1919603" y="2473262"/>
                  <a:pt x="1236631" y="2473262"/>
                </a:cubicBezTo>
                <a:cubicBezTo>
                  <a:pt x="553659" y="2473262"/>
                  <a:pt x="0" y="1919603"/>
                  <a:pt x="0" y="1236631"/>
                </a:cubicBezTo>
                <a:cubicBezTo>
                  <a:pt x="0" y="553659"/>
                  <a:pt x="553659" y="0"/>
                  <a:pt x="1236631" y="0"/>
                </a:cubicBezTo>
                <a:close/>
              </a:path>
            </a:pathLst>
          </a:custGeom>
          <a:solidFill>
            <a:srgbClr val="313D51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80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-0.34544 0.59375 " pathEditMode="relative" rAng="0" ptsTypes="AA">
                                      <p:cBhvr>
                                        <p:cTn id="8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79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 animBg="1"/>
      <p:bldP spid="29" grpId="0" animBg="1"/>
      <p:bldP spid="32" grpId="0"/>
      <p:bldP spid="35" grpId="0" animBg="1"/>
      <p:bldP spid="36" grpId="0" animBg="1"/>
      <p:bldP spid="38" grpId="0"/>
      <p:bldP spid="40" grpId="0" animBg="1"/>
      <p:bldP spid="42" grpId="0" animBg="1"/>
      <p:bldP spid="54" grpId="0"/>
      <p:bldP spid="56" grpId="0" animBg="1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国内外研究现状</a:t>
            </a:r>
          </a:p>
        </p:txBody>
      </p:sp>
      <p:sp>
        <p:nvSpPr>
          <p:cNvPr id="3" name="TextBox 41"/>
          <p:cNvSpPr txBox="1"/>
          <p:nvPr/>
        </p:nvSpPr>
        <p:spPr>
          <a:xfrm>
            <a:off x="1457698" y="1951703"/>
            <a:ext cx="9285183" cy="867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健康是所有普通人的追求，是人的根本，国民没有健康的身体素质，无从谈发展。因此提高人民健康水平，解决治病难的问题，是世界共同的愿望。中国高度重视人民群众的医疗保证，相较于别国医疗是为富人提供的，中国的医疗价格亲民。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2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目前医疗信息化改革仍存在“效率较低的医疗体系、质量欠佳的医疗服务、看病难”等医疗问题。医生也日趋注意到，虽然医院信息化系统越趋专业化 ，但是并没有 给日常作带来便捷，对患者信息的获取还是比较繁琐</a:t>
            </a:r>
            <a:endParaRPr lang="en-US" altLang="zh-CN" sz="12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57698" y="3166854"/>
            <a:ext cx="6515529" cy="2716040"/>
          </a:xfrm>
          <a:prstGeom prst="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6" name="TextBox 87"/>
          <p:cNvSpPr txBox="1"/>
          <p:nvPr/>
        </p:nvSpPr>
        <p:spPr>
          <a:xfrm>
            <a:off x="7973227" y="3166854"/>
            <a:ext cx="2769654" cy="2716040"/>
          </a:xfrm>
          <a:prstGeom prst="rect">
            <a:avLst/>
          </a:prstGeom>
          <a:solidFill>
            <a:srgbClr val="244C89"/>
          </a:solidFill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 b="1" spc="3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国内</a:t>
            </a:r>
            <a:endParaRPr lang="en-US" altLang="zh-CN" sz="2200" b="1" spc="3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200" b="1" spc="3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研究现状</a:t>
            </a:r>
            <a:endParaRPr lang="en-US" altLang="zh-CN" sz="2200" b="1" spc="3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847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项目构架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5034394" y="3531006"/>
            <a:ext cx="1282439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基本框架</a:t>
            </a:r>
          </a:p>
        </p:txBody>
      </p:sp>
      <p:sp>
        <p:nvSpPr>
          <p:cNvPr id="14" name="文本框 9"/>
          <p:cNvSpPr txBox="1"/>
          <p:nvPr/>
        </p:nvSpPr>
        <p:spPr>
          <a:xfrm>
            <a:off x="6582449" y="3531006"/>
            <a:ext cx="2007635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技术构架</a:t>
            </a:r>
          </a:p>
        </p:txBody>
      </p:sp>
    </p:spTree>
    <p:extLst>
      <p:ext uri="{BB962C8B-B14F-4D97-AF65-F5344CB8AC3E}">
        <p14:creationId xmlns:p14="http://schemas.microsoft.com/office/powerpoint/2010/main" val="42218308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82581" y="782966"/>
            <a:ext cx="4344540" cy="45612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理论基础</a:t>
            </a:r>
            <a:endParaRPr lang="zh-CN" altLang="en-US" dirty="0"/>
          </a:p>
        </p:txBody>
      </p:sp>
      <p:grpSp>
        <p:nvGrpSpPr>
          <p:cNvPr id="84" name="组合 83"/>
          <p:cNvGrpSpPr/>
          <p:nvPr/>
        </p:nvGrpSpPr>
        <p:grpSpPr>
          <a:xfrm>
            <a:off x="4420351" y="2396175"/>
            <a:ext cx="1440160" cy="1440160"/>
            <a:chOff x="4066364" y="1514966"/>
            <a:chExt cx="1757290" cy="1757290"/>
          </a:xfrm>
        </p:grpSpPr>
        <p:sp>
          <p:nvSpPr>
            <p:cNvPr id="85" name="泪滴形 84"/>
            <p:cNvSpPr/>
            <p:nvPr/>
          </p:nvSpPr>
          <p:spPr>
            <a:xfrm flipH="1">
              <a:off x="4066364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86" name="Oval 6"/>
            <p:cNvSpPr>
              <a:spLocks noChangeArrowheads="1"/>
            </p:cNvSpPr>
            <p:nvPr/>
          </p:nvSpPr>
          <p:spPr bwMode="auto">
            <a:xfrm>
              <a:off x="4536212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613791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01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6096000" y="3216661"/>
            <a:ext cx="1440160" cy="1440160"/>
            <a:chOff x="6027167" y="1514966"/>
            <a:chExt cx="1757290" cy="1757290"/>
          </a:xfrm>
        </p:grpSpPr>
        <p:sp>
          <p:nvSpPr>
            <p:cNvPr id="89" name="泪滴形 88"/>
            <p:cNvSpPr/>
            <p:nvPr/>
          </p:nvSpPr>
          <p:spPr>
            <a:xfrm>
              <a:off x="6027167" y="1514966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6541475" y="1954485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602838" y="2037020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02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4420351" y="4070056"/>
            <a:ext cx="1440160" cy="1440160"/>
            <a:chOff x="4066364" y="3439143"/>
            <a:chExt cx="1757290" cy="1757290"/>
          </a:xfrm>
        </p:grpSpPr>
        <p:sp>
          <p:nvSpPr>
            <p:cNvPr id="93" name="泪滴形 92"/>
            <p:cNvSpPr/>
            <p:nvPr/>
          </p:nvSpPr>
          <p:spPr>
            <a:xfrm flipH="1" flipV="1">
              <a:off x="4066364" y="3439143"/>
              <a:ext cx="1757290" cy="1757290"/>
            </a:xfrm>
            <a:prstGeom prst="teardrop">
              <a:avLst/>
            </a:prstGeom>
            <a:solidFill>
              <a:srgbClr val="244C89"/>
            </a:solidFill>
            <a:ln w="38100" cap="flat">
              <a:solidFill>
                <a:schemeClr val="bg2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94" name="Oval 6"/>
            <p:cNvSpPr>
              <a:spLocks noChangeArrowheads="1"/>
            </p:cNvSpPr>
            <p:nvPr/>
          </p:nvSpPr>
          <p:spPr bwMode="auto">
            <a:xfrm>
              <a:off x="4536212" y="3927664"/>
              <a:ext cx="744537" cy="744538"/>
            </a:xfrm>
            <a:prstGeom prst="ellipse">
              <a:avLst/>
            </a:prstGeom>
            <a:solidFill>
              <a:schemeClr val="bg2"/>
            </a:solidFill>
            <a:ln w="14288" cap="flat">
              <a:solidFill>
                <a:srgbClr val="FEFEF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20000"/>
                </a:lnSpc>
              </a:pPr>
              <a:endParaRPr lang="zh-CN" altLang="en-US" sz="16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4600838" y="4010198"/>
              <a:ext cx="667385" cy="607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" panose="020B0500000000000000" pitchFamily="34" charset="-122"/>
                </a:rPr>
                <a:t>03</a:t>
              </a:r>
              <a:endPara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思源黑体" panose="020B0500000000000000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042946" y="2362366"/>
            <a:ext cx="3019553" cy="1574375"/>
            <a:chOff x="914599" y="1378199"/>
            <a:chExt cx="3000483" cy="1574375"/>
          </a:xfrm>
        </p:grpSpPr>
        <p:sp>
          <p:nvSpPr>
            <p:cNvPr id="101" name="TextBox 52"/>
            <p:cNvSpPr txBox="1"/>
            <p:nvPr/>
          </p:nvSpPr>
          <p:spPr>
            <a:xfrm>
              <a:off x="1460089" y="1378199"/>
              <a:ext cx="2435826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Spring</a:t>
              </a: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框架</a:t>
              </a:r>
              <a:endPara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2" name="TextBox 53"/>
            <p:cNvSpPr txBox="1"/>
            <p:nvPr/>
          </p:nvSpPr>
          <p:spPr>
            <a:xfrm>
              <a:off x="914599" y="1752245"/>
              <a:ext cx="30004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Spring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框架是一个轻量级开源框架，其核心是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IOC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控制反转和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AOP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面向切面编程，运用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Spring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框架能简化我们的开发，方便我们对于各个功能进行测试，而且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IOC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通过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DI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依赖注入可以通过第三方注入。</a:t>
              </a: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784879" y="2362366"/>
            <a:ext cx="3346443" cy="1998786"/>
            <a:chOff x="7879057" y="1378199"/>
            <a:chExt cx="3013582" cy="1998786"/>
          </a:xfrm>
        </p:grpSpPr>
        <p:sp>
          <p:nvSpPr>
            <p:cNvPr id="104" name="TextBox 52"/>
            <p:cNvSpPr txBox="1"/>
            <p:nvPr/>
          </p:nvSpPr>
          <p:spPr>
            <a:xfrm>
              <a:off x="7879057" y="1378199"/>
              <a:ext cx="2023219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微信开发者工具</a:t>
              </a:r>
              <a:endPara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5" name="TextBox 53"/>
            <p:cNvSpPr txBox="1"/>
            <p:nvPr/>
          </p:nvSpPr>
          <p:spPr>
            <a:xfrm>
              <a:off x="7892156" y="1752245"/>
              <a:ext cx="3000483" cy="1624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微信开发者工作是微信官方提供的针对微信小程序的开发工具，集中了开发，调试，预览，上传等功能。微信团队发布了微信小程序开发者工具、微信小程序开发文档和微信小程序设计指南，全新的开发者工具，集成了开发调试、代码编辑及程序发布等功能，帮助开发者简单和高效地开发微信小程序。</a:t>
              </a: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1042947" y="4338929"/>
            <a:ext cx="3019552" cy="1998786"/>
            <a:chOff x="914599" y="4025146"/>
            <a:chExt cx="3000483" cy="1998786"/>
          </a:xfrm>
        </p:grpSpPr>
        <p:sp>
          <p:nvSpPr>
            <p:cNvPr id="107" name="TextBox 52"/>
            <p:cNvSpPr txBox="1"/>
            <p:nvPr/>
          </p:nvSpPr>
          <p:spPr>
            <a:xfrm>
              <a:off x="1678015" y="4025146"/>
              <a:ext cx="2226857" cy="396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  <a:defRPr/>
              </a:pPr>
              <a:r>
                <a:rPr lang="en-US" altLang="zh-CN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MYSQL</a:t>
              </a:r>
              <a:r>
                <a: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数据库框架</a:t>
              </a:r>
              <a:endParaRPr lang="en-US" altLang="zh-CN" b="1" dirty="0">
                <a:solidFill>
                  <a:srgbClr val="313D5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108" name="TextBox 53"/>
            <p:cNvSpPr txBox="1"/>
            <p:nvPr/>
          </p:nvSpPr>
          <p:spPr>
            <a:xfrm>
              <a:off x="914599" y="4399192"/>
              <a:ext cx="3000483" cy="16247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buFont typeface="Arial" panose="020B0604020202020204" pitchFamily="34" charset="0"/>
                <a:buNone/>
                <a:defRPr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MySQL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是一个关系型数据库管理系统，由瑞典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MySQL AB 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公司开发，属于 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Oracle 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旗下产品。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MySQL 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是最流行的关系型数据库管理系统之一，在 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WEB 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应用方面，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MySQL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是最好的 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RDBMS (Relational Database Management System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，关系数据库管理系统</a:t>
              </a:r>
              <a:r>
                <a:rPr lang="en-US" altLang="zh-CN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) </a:t>
              </a:r>
              <a:r>
                <a:rPr lang="zh-CN" altLang="en-US" sz="1200" dirty="0">
                  <a:solidFill>
                    <a:schemeClr val="tx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应用软件之一。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230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 dirty="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  <p:sp>
        <p:nvSpPr>
          <p:cNvPr id="24" name="文本框 23"/>
          <p:cNvSpPr txBox="1"/>
          <p:nvPr/>
        </p:nvSpPr>
        <p:spPr>
          <a:xfrm>
            <a:off x="2857349" y="2443843"/>
            <a:ext cx="169950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2716242"/>
            <a:ext cx="4238307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项目功能及实现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67770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33628" y="3606098"/>
            <a:ext cx="1282439" cy="2024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使用流程</a:t>
            </a:r>
            <a:endParaRPr lang="en-US" altLang="zh-CN" sz="1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5113925" y="3611326"/>
            <a:ext cx="1577282" cy="2028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480" lvl="1" indent="-228480">
              <a:lnSpc>
                <a:spcPct val="120000"/>
              </a:lnSpc>
              <a:buSzPct val="70000"/>
              <a:buFont typeface="Wingdings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400853863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  <p:bldP spid="10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宽屏</PresentationFormat>
  <Paragraphs>106</Paragraphs>
  <Slides>32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思源黑体</vt:lpstr>
      <vt:lpstr>Agency FB</vt:lpstr>
      <vt:lpstr>Arial</vt:lpstr>
      <vt:lpstr>Calibri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研究背景</vt:lpstr>
      <vt:lpstr>研究意义</vt:lpstr>
      <vt:lpstr>国内外研究现状</vt:lpstr>
      <vt:lpstr>PowerPoint 演示文稿</vt:lpstr>
      <vt:lpstr>理论基础</vt:lpstr>
      <vt:lpstr>PowerPoint 演示文稿</vt:lpstr>
      <vt:lpstr>微信小程序系统流程图</vt:lpstr>
      <vt:lpstr>后台系统流程图 </vt:lpstr>
      <vt:lpstr>后台_模块图</vt:lpstr>
      <vt:lpstr>小程序_模块图</vt:lpstr>
      <vt:lpstr>微信小程序首页</vt:lpstr>
      <vt:lpstr>微信小程序_个人信息</vt:lpstr>
      <vt:lpstr>微信小程序_个人信息修改</vt:lpstr>
      <vt:lpstr>微信小程序_列表</vt:lpstr>
      <vt:lpstr>微信小程序_详细信息</vt:lpstr>
      <vt:lpstr>预约医生</vt:lpstr>
      <vt:lpstr>微信小程序_实验室搜索</vt:lpstr>
      <vt:lpstr>微信小程序_信息录入</vt:lpstr>
      <vt:lpstr>微信小程序_图表查看</vt:lpstr>
      <vt:lpstr>后台_登录</vt:lpstr>
      <vt:lpstr>后台_列表</vt:lpstr>
      <vt:lpstr>后台_用户信息修改</vt:lpstr>
      <vt:lpstr>PowerPoint 演示文稿</vt:lpstr>
      <vt:lpstr>后台_图表</vt:lpstr>
      <vt:lpstr>后台_报告列表</vt:lpstr>
      <vt:lpstr>后台_Excel导入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lastModifiedBy/>
  <cp:revision>1</cp:revision>
  <dcterms:created xsi:type="dcterms:W3CDTF">2021-05-12T03:31:37Z</dcterms:created>
  <dcterms:modified xsi:type="dcterms:W3CDTF">2022-01-05T01:11:50Z</dcterms:modified>
</cp:coreProperties>
</file>