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82" r:id="rId4"/>
    <p:sldId id="283" r:id="rId5"/>
    <p:sldId id="261" r:id="rId6"/>
    <p:sldId id="294" r:id="rId7"/>
    <p:sldId id="266" r:id="rId8"/>
    <p:sldId id="293" r:id="rId9"/>
    <p:sldId id="273" r:id="rId10"/>
    <p:sldId id="263" r:id="rId11"/>
    <p:sldId id="264" r:id="rId12"/>
    <p:sldId id="265" r:id="rId13"/>
    <p:sldId id="267" r:id="rId14"/>
    <p:sldId id="268" r:id="rId15"/>
    <p:sldId id="274" r:id="rId16"/>
    <p:sldId id="257" r:id="rId17"/>
    <p:sldId id="296" r:id="rId18"/>
    <p:sldId id="285" r:id="rId19"/>
    <p:sldId id="286" r:id="rId20"/>
    <p:sldId id="287" r:id="rId21"/>
    <p:sldId id="288" r:id="rId22"/>
    <p:sldId id="289" r:id="rId23"/>
    <p:sldId id="297" r:id="rId24"/>
    <p:sldId id="290" r:id="rId25"/>
    <p:sldId id="291" r:id="rId26"/>
    <p:sldId id="29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776" y="-210"/>
      </p:cViewPr>
      <p:guideLst>
        <p:guide orient="horz" pos="2160"/>
        <p:guide pos="2880"/>
      </p:guideLst>
    </p:cSldViewPr>
  </p:slideViewPr>
  <p:notesTextViewPr>
    <p:cViewPr>
      <p:scale>
        <a:sx n="1" d="1"/>
        <a:sy n="1" d="1"/>
      </p:scale>
      <p:origin x="0" y="0"/>
    </p:cViewPr>
  </p:notesTextViewPr>
  <p:sorterViewPr>
    <p:cViewPr>
      <p:scale>
        <a:sx n="100" d="100"/>
        <a:sy n="100" d="100"/>
      </p:scale>
      <p:origin x="0" y="-1315"/>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1"/>
          <c:order val="0"/>
          <c:tx>
            <c:strRef>
              <c:f>Sheet1!$B$1</c:f>
              <c:strCache>
                <c:ptCount val="1"/>
                <c:pt idx="0">
                  <c:v>Est.Android rt</c:v>
                </c:pt>
              </c:strCache>
            </c:strRef>
          </c:tx>
          <c:cat>
            <c:numRef>
              <c:f>Sheet1!$A$2:$A$11</c:f>
              <c:numCache>
                <c:formatCode>General</c:formatCode>
                <c:ptCount val="10"/>
                <c:pt idx="0">
                  <c:v>20000000</c:v>
                </c:pt>
                <c:pt idx="1">
                  <c:v>40000000</c:v>
                </c:pt>
                <c:pt idx="2">
                  <c:v>60000000</c:v>
                </c:pt>
                <c:pt idx="3">
                  <c:v>80000000</c:v>
                </c:pt>
                <c:pt idx="4">
                  <c:v>100000000</c:v>
                </c:pt>
                <c:pt idx="5">
                  <c:v>200000000</c:v>
                </c:pt>
                <c:pt idx="6">
                  <c:v>300000000</c:v>
                </c:pt>
                <c:pt idx="7">
                  <c:v>600000000</c:v>
                </c:pt>
                <c:pt idx="8">
                  <c:v>800000000</c:v>
                </c:pt>
                <c:pt idx="9">
                  <c:v>1000000000</c:v>
                </c:pt>
              </c:numCache>
            </c:numRef>
          </c:cat>
          <c:val>
            <c:numRef>
              <c:f>Sheet1!$B$2:$B$11</c:f>
              <c:numCache>
                <c:formatCode>General</c:formatCode>
                <c:ptCount val="10"/>
                <c:pt idx="0">
                  <c:v>143.13</c:v>
                </c:pt>
                <c:pt idx="1">
                  <c:v>281.47999999999945</c:v>
                </c:pt>
                <c:pt idx="2">
                  <c:v>412</c:v>
                </c:pt>
                <c:pt idx="3">
                  <c:v>540</c:v>
                </c:pt>
                <c:pt idx="4">
                  <c:v>664</c:v>
                </c:pt>
                <c:pt idx="5">
                  <c:v>1328</c:v>
                </c:pt>
                <c:pt idx="6">
                  <c:v>1992</c:v>
                </c:pt>
                <c:pt idx="7">
                  <c:v>3985</c:v>
                </c:pt>
                <c:pt idx="8">
                  <c:v>5314</c:v>
                </c:pt>
                <c:pt idx="9">
                  <c:v>6590</c:v>
                </c:pt>
              </c:numCache>
            </c:numRef>
          </c:val>
        </c:ser>
        <c:ser>
          <c:idx val="2"/>
          <c:order val="1"/>
          <c:tx>
            <c:strRef>
              <c:f>Sheet1!$C$1</c:f>
              <c:strCache>
                <c:ptCount val="1"/>
                <c:pt idx="0">
                  <c:v>Est.Server rt</c:v>
                </c:pt>
              </c:strCache>
            </c:strRef>
          </c:tx>
          <c:cat>
            <c:numRef>
              <c:f>Sheet1!$A$2:$A$11</c:f>
              <c:numCache>
                <c:formatCode>General</c:formatCode>
                <c:ptCount val="10"/>
                <c:pt idx="0">
                  <c:v>20000000</c:v>
                </c:pt>
                <c:pt idx="1">
                  <c:v>40000000</c:v>
                </c:pt>
                <c:pt idx="2">
                  <c:v>60000000</c:v>
                </c:pt>
                <c:pt idx="3">
                  <c:v>80000000</c:v>
                </c:pt>
                <c:pt idx="4">
                  <c:v>100000000</c:v>
                </c:pt>
                <c:pt idx="5">
                  <c:v>200000000</c:v>
                </c:pt>
                <c:pt idx="6">
                  <c:v>300000000</c:v>
                </c:pt>
                <c:pt idx="7">
                  <c:v>600000000</c:v>
                </c:pt>
                <c:pt idx="8">
                  <c:v>800000000</c:v>
                </c:pt>
                <c:pt idx="9">
                  <c:v>1000000000</c:v>
                </c:pt>
              </c:numCache>
            </c:numRef>
          </c:cat>
          <c:val>
            <c:numRef>
              <c:f>Sheet1!$C$2:$C$11</c:f>
              <c:numCache>
                <c:formatCode>General</c:formatCode>
                <c:ptCount val="10"/>
                <c:pt idx="0">
                  <c:v>7.14</c:v>
                </c:pt>
                <c:pt idx="1">
                  <c:v>28.3</c:v>
                </c:pt>
                <c:pt idx="2">
                  <c:v>40.42</c:v>
                </c:pt>
                <c:pt idx="3">
                  <c:v>56.07</c:v>
                </c:pt>
                <c:pt idx="4">
                  <c:v>70.239999999999995</c:v>
                </c:pt>
                <c:pt idx="5">
                  <c:v>135.63999999999999</c:v>
                </c:pt>
                <c:pt idx="6">
                  <c:v>189.14</c:v>
                </c:pt>
                <c:pt idx="7">
                  <c:v>428.38</c:v>
                </c:pt>
                <c:pt idx="8">
                  <c:v>634.32999999999947</c:v>
                </c:pt>
                <c:pt idx="9">
                  <c:v>707.44999999999948</c:v>
                </c:pt>
              </c:numCache>
            </c:numRef>
          </c:val>
        </c:ser>
        <c:ser>
          <c:idx val="3"/>
          <c:order val="2"/>
          <c:tx>
            <c:strRef>
              <c:f>Sheet1!$D$1</c:f>
              <c:strCache>
                <c:ptCount val="1"/>
                <c:pt idx="0">
                  <c:v>Real Runtime</c:v>
                </c:pt>
              </c:strCache>
            </c:strRef>
          </c:tx>
          <c:cat>
            <c:numRef>
              <c:f>Sheet1!$A$2:$A$11</c:f>
              <c:numCache>
                <c:formatCode>General</c:formatCode>
                <c:ptCount val="10"/>
                <c:pt idx="0">
                  <c:v>20000000</c:v>
                </c:pt>
                <c:pt idx="1">
                  <c:v>40000000</c:v>
                </c:pt>
                <c:pt idx="2">
                  <c:v>60000000</c:v>
                </c:pt>
                <c:pt idx="3">
                  <c:v>80000000</c:v>
                </c:pt>
                <c:pt idx="4">
                  <c:v>100000000</c:v>
                </c:pt>
                <c:pt idx="5">
                  <c:v>200000000</c:v>
                </c:pt>
                <c:pt idx="6">
                  <c:v>300000000</c:v>
                </c:pt>
                <c:pt idx="7">
                  <c:v>600000000</c:v>
                </c:pt>
                <c:pt idx="8">
                  <c:v>800000000</c:v>
                </c:pt>
                <c:pt idx="9">
                  <c:v>1000000000</c:v>
                </c:pt>
              </c:numCache>
            </c:numRef>
          </c:cat>
          <c:val>
            <c:numRef>
              <c:f>Sheet1!$D$2:$D$11</c:f>
              <c:numCache>
                <c:formatCode>General</c:formatCode>
                <c:ptCount val="10"/>
                <c:pt idx="0">
                  <c:v>126.4</c:v>
                </c:pt>
                <c:pt idx="1">
                  <c:v>227.63</c:v>
                </c:pt>
                <c:pt idx="2">
                  <c:v>353.54</c:v>
                </c:pt>
                <c:pt idx="3">
                  <c:v>447.14299999999997</c:v>
                </c:pt>
                <c:pt idx="4">
                  <c:v>74.23</c:v>
                </c:pt>
                <c:pt idx="5">
                  <c:v>148.26999999999998</c:v>
                </c:pt>
                <c:pt idx="6">
                  <c:v>222.75</c:v>
                </c:pt>
                <c:pt idx="7">
                  <c:v>445.89</c:v>
                </c:pt>
                <c:pt idx="8">
                  <c:v>592.83999999999946</c:v>
                </c:pt>
                <c:pt idx="9">
                  <c:v>741.56</c:v>
                </c:pt>
              </c:numCache>
            </c:numRef>
          </c:val>
        </c:ser>
        <c:ser>
          <c:idx val="4"/>
          <c:order val="3"/>
          <c:tx>
            <c:strRef>
              <c:f>Sheet1!$E$1</c:f>
              <c:strCache>
                <c:ptCount val="1"/>
                <c:pt idx="0">
                  <c:v>offloadingtime</c:v>
                </c:pt>
              </c:strCache>
            </c:strRef>
          </c:tx>
          <c:cat>
            <c:numRef>
              <c:f>Sheet1!$A$2:$A$11</c:f>
              <c:numCache>
                <c:formatCode>General</c:formatCode>
                <c:ptCount val="10"/>
                <c:pt idx="0">
                  <c:v>20000000</c:v>
                </c:pt>
                <c:pt idx="1">
                  <c:v>40000000</c:v>
                </c:pt>
                <c:pt idx="2">
                  <c:v>60000000</c:v>
                </c:pt>
                <c:pt idx="3">
                  <c:v>80000000</c:v>
                </c:pt>
                <c:pt idx="4">
                  <c:v>100000000</c:v>
                </c:pt>
                <c:pt idx="5">
                  <c:v>200000000</c:v>
                </c:pt>
                <c:pt idx="6">
                  <c:v>300000000</c:v>
                </c:pt>
                <c:pt idx="7">
                  <c:v>600000000</c:v>
                </c:pt>
                <c:pt idx="8">
                  <c:v>800000000</c:v>
                </c:pt>
                <c:pt idx="9">
                  <c:v>1000000000</c:v>
                </c:pt>
              </c:numCache>
            </c:numRef>
          </c:cat>
          <c:val>
            <c:numRef>
              <c:f>Sheet1!$E$2:$E$11</c:f>
              <c:numCache>
                <c:formatCode>General</c:formatCode>
                <c:ptCount val="10"/>
                <c:pt idx="0">
                  <c:v>573.75</c:v>
                </c:pt>
                <c:pt idx="1">
                  <c:v>580.89</c:v>
                </c:pt>
                <c:pt idx="2">
                  <c:v>588.03</c:v>
                </c:pt>
                <c:pt idx="3">
                  <c:v>595.17999999999995</c:v>
                </c:pt>
                <c:pt idx="4">
                  <c:v>602.31999999999948</c:v>
                </c:pt>
                <c:pt idx="5">
                  <c:v>638.66</c:v>
                </c:pt>
                <c:pt idx="6">
                  <c:v>673.76</c:v>
                </c:pt>
                <c:pt idx="7">
                  <c:v>780.44999999999948</c:v>
                </c:pt>
                <c:pt idx="8">
                  <c:v>852.32999999999947</c:v>
                </c:pt>
                <c:pt idx="9">
                  <c:v>645.91999999999996</c:v>
                </c:pt>
              </c:numCache>
            </c:numRef>
          </c:val>
        </c:ser>
        <c:marker val="1"/>
        <c:axId val="58923648"/>
        <c:axId val="58938112"/>
      </c:lineChart>
      <c:catAx>
        <c:axId val="58923648"/>
        <c:scaling>
          <c:orientation val="minMax"/>
        </c:scaling>
        <c:axPos val="b"/>
        <c:title>
          <c:tx>
            <c:rich>
              <a:bodyPr/>
              <a:lstStyle/>
              <a:p>
                <a:pPr>
                  <a:defRPr/>
                </a:pPr>
                <a:r>
                  <a:rPr lang="en-US"/>
                  <a:t>N</a:t>
                </a:r>
              </a:p>
            </c:rich>
          </c:tx>
          <c:layout/>
        </c:title>
        <c:numFmt formatCode="General" sourceLinked="1"/>
        <c:tickLblPos val="nextTo"/>
        <c:crossAx val="58938112"/>
        <c:crosses val="autoZero"/>
        <c:auto val="1"/>
        <c:lblAlgn val="ctr"/>
        <c:lblOffset val="100"/>
      </c:catAx>
      <c:valAx>
        <c:axId val="58938112"/>
        <c:scaling>
          <c:orientation val="minMax"/>
        </c:scaling>
        <c:axPos val="l"/>
        <c:majorGridlines/>
        <c:title>
          <c:tx>
            <c:rich>
              <a:bodyPr rot="-5400000" vert="horz"/>
              <a:lstStyle/>
              <a:p>
                <a:pPr>
                  <a:defRPr/>
                </a:pPr>
                <a:r>
                  <a:rPr lang="en-US"/>
                  <a:t>Runtime(ms)</a:t>
                </a:r>
              </a:p>
            </c:rich>
          </c:tx>
          <c:layout/>
        </c:title>
        <c:numFmt formatCode="General" sourceLinked="1"/>
        <c:tickLblPos val="nextTo"/>
        <c:crossAx val="58923648"/>
        <c:crosses val="autoZero"/>
        <c:crossBetween val="between"/>
      </c:valAx>
    </c:plotArea>
    <c:legend>
      <c:legendPos val="r"/>
      <c:layout/>
    </c:legend>
    <c:plotVisOnly val="1"/>
    <c:dispBlanksAs val="gap"/>
  </c:chart>
  <c:spPr>
    <a:ln>
      <a:noFill/>
    </a:ln>
  </c:sp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C5F3EFD-2AAF-4121-91CF-FFE35B83DE72}" type="datetimeFigureOut">
              <a:rPr lang="en-IN" smtClean="0"/>
              <a:pPr/>
              <a:t>16-07-2014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374140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5F3EFD-2AAF-4121-91CF-FFE35B83DE72}" type="datetimeFigureOut">
              <a:rPr lang="en-IN" smtClean="0"/>
              <a:pPr/>
              <a:t>16-07-2014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81292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5F3EFD-2AAF-4121-91CF-FFE35B83DE72}" type="datetimeFigureOut">
              <a:rPr lang="en-IN" smtClean="0"/>
              <a:pPr/>
              <a:t>16-07-2014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281400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5F3EFD-2AAF-4121-91CF-FFE35B83DE72}" type="datetimeFigureOut">
              <a:rPr lang="en-IN" smtClean="0"/>
              <a:pPr/>
              <a:t>16-07-2014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31382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5F3EFD-2AAF-4121-91CF-FFE35B83DE72}" type="datetimeFigureOut">
              <a:rPr lang="en-IN" smtClean="0"/>
              <a:pPr/>
              <a:t>16-07-2014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418979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5F3EFD-2AAF-4121-91CF-FFE35B83DE72}" type="datetimeFigureOut">
              <a:rPr lang="en-IN" smtClean="0"/>
              <a:pPr/>
              <a:t>16-07-2014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168720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C5F3EFD-2AAF-4121-91CF-FFE35B83DE72}" type="datetimeFigureOut">
              <a:rPr lang="en-IN" smtClean="0"/>
              <a:pPr/>
              <a:t>16-07-2014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269737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5F3EFD-2AAF-4121-91CF-FFE35B83DE72}" type="datetimeFigureOut">
              <a:rPr lang="en-IN" smtClean="0"/>
              <a:pPr/>
              <a:t>16-07-2014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255680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F3EFD-2AAF-4121-91CF-FFE35B83DE72}" type="datetimeFigureOut">
              <a:rPr lang="en-IN" smtClean="0"/>
              <a:pPr/>
              <a:t>16-07-2014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250846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F3EFD-2AAF-4121-91CF-FFE35B83DE72}" type="datetimeFigureOut">
              <a:rPr lang="en-IN" smtClean="0"/>
              <a:pPr/>
              <a:t>16-07-2014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2102436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F3EFD-2AAF-4121-91CF-FFE35B83DE72}" type="datetimeFigureOut">
              <a:rPr lang="en-IN" smtClean="0"/>
              <a:pPr/>
              <a:t>16-07-2014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140482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F3EFD-2AAF-4121-91CF-FFE35B83DE72}" type="datetimeFigureOut">
              <a:rPr lang="en-IN" smtClean="0"/>
              <a:pPr/>
              <a:t>16-07-2014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EA026-FE95-4C06-83EF-959733170010}" type="slidenum">
              <a:rPr lang="en-IN" smtClean="0"/>
              <a:pPr/>
              <a:t>‹#›</a:t>
            </a:fld>
            <a:endParaRPr lang="en-IN" dirty="0"/>
          </a:p>
        </p:txBody>
      </p:sp>
    </p:spTree>
    <p:extLst>
      <p:ext uri="{BB962C8B-B14F-4D97-AF65-F5344CB8AC3E}">
        <p14:creationId xmlns="" xmlns:p14="http://schemas.microsoft.com/office/powerpoint/2010/main" val="49620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2776"/>
            <a:ext cx="9144000" cy="1143000"/>
          </a:xfrm>
        </p:spPr>
        <p:txBody>
          <a:bodyPr>
            <a:noAutofit/>
          </a:bodyPr>
          <a:lstStyle/>
          <a:p>
            <a:r>
              <a:rPr lang="en-US" sz="2800" dirty="0" smtClean="0">
                <a:latin typeface="Times New Roman" panose="02020603050405020304" pitchFamily="18" charset="0"/>
                <a:cs typeface="Times New Roman" panose="02020603050405020304" pitchFamily="18" charset="0"/>
              </a:rPr>
              <a:t>ADAPTIVE COMPUTATION OFFLOADING USING MOBILE CLOUD COMPUTING</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1763688" y="4306163"/>
            <a:ext cx="6912768"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Project Guide    :  </a:t>
            </a:r>
            <a:r>
              <a:rPr lang="en-IN" sz="2000" b="1" dirty="0" err="1" smtClean="0">
                <a:latin typeface="Times New Roman" panose="02020603050405020304" pitchFamily="18" charset="0"/>
                <a:cs typeface="Times New Roman" panose="02020603050405020304" pitchFamily="18" charset="0"/>
              </a:rPr>
              <a:t>Mrs</a:t>
            </a:r>
            <a:r>
              <a:rPr lang="en-IN" sz="2000" b="1" dirty="0" err="1">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 D. Rajalakshmi M.E.,(Ph.D</a:t>
            </a:r>
            <a:r>
              <a:rPr lang="en-IN" sz="2000" b="1"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Team Members :  </a:t>
            </a:r>
            <a:r>
              <a:rPr lang="en-US" sz="2000" b="1" dirty="0" smtClean="0">
                <a:latin typeface="Times New Roman" panose="02020603050405020304" pitchFamily="18" charset="0"/>
                <a:cs typeface="Times New Roman" panose="02020603050405020304" pitchFamily="18" charset="0"/>
              </a:rPr>
              <a:t>Balaji C, RMDEC (CSE)</a:t>
            </a:r>
          </a:p>
          <a:p>
            <a:r>
              <a:rPr lang="en-US" sz="2000" b="1" dirty="0" smtClean="0">
                <a:latin typeface="Times New Roman" panose="02020603050405020304" pitchFamily="18" charset="0"/>
                <a:cs typeface="Times New Roman" panose="02020603050405020304" pitchFamily="18" charset="0"/>
              </a:rPr>
              <a:t>                             Ajay Arjun B Ka, RMDEC (CSE)</a:t>
            </a:r>
          </a:p>
          <a:p>
            <a:r>
              <a:rPr lang="en-US" sz="2000" b="1" dirty="0" smtClean="0">
                <a:latin typeface="Times New Roman" panose="02020603050405020304" pitchFamily="18" charset="0"/>
                <a:cs typeface="Times New Roman" panose="02020603050405020304" pitchFamily="18" charset="0"/>
              </a:rPr>
              <a:t>                             Aravindh Kumar R S, RMDEC (CSE</a:t>
            </a:r>
            <a:r>
              <a:rPr lang="en-US" sz="2000" b="1" dirty="0" smtClean="0"/>
              <a:t>)</a:t>
            </a:r>
            <a:endParaRPr lang="en-US" sz="2000" b="1" dirty="0"/>
          </a:p>
        </p:txBody>
      </p:sp>
    </p:spTree>
    <p:extLst>
      <p:ext uri="{BB962C8B-B14F-4D97-AF65-F5344CB8AC3E}">
        <p14:creationId xmlns="" xmlns:p14="http://schemas.microsoft.com/office/powerpoint/2010/main" val="461329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908720"/>
            <a:ext cx="5760640" cy="523220"/>
          </a:xfrm>
          <a:prstGeom prst="rect">
            <a:avLst/>
          </a:prstGeom>
          <a:noFill/>
        </p:spPr>
        <p:txBody>
          <a:bodyPr wrap="square" rtlCol="0">
            <a:spAutoFit/>
          </a:bodyPr>
          <a:lstStyle/>
          <a:p>
            <a:pPr algn="ctr"/>
            <a:r>
              <a:rPr lang="en-US" sz="2800" dirty="0" smtClean="0"/>
              <a:t>Modules</a:t>
            </a:r>
            <a:endParaRPr lang="en-US" sz="2800" dirty="0"/>
          </a:p>
        </p:txBody>
      </p:sp>
      <p:sp>
        <p:nvSpPr>
          <p:cNvPr id="3" name="Rectangle 2"/>
          <p:cNvSpPr/>
          <p:nvPr/>
        </p:nvSpPr>
        <p:spPr>
          <a:xfrm>
            <a:off x="2627784" y="2204864"/>
            <a:ext cx="4572000" cy="923330"/>
          </a:xfrm>
          <a:prstGeom prst="rect">
            <a:avLst/>
          </a:prstGeom>
        </p:spPr>
        <p:txBody>
          <a:bodyPr>
            <a:spAutoFit/>
          </a:bodyPr>
          <a:lstStyle/>
          <a:p>
            <a:pPr marL="285750" indent="-285750">
              <a:buFont typeface="Arial" panose="020B0604020202020204" pitchFamily="34" charset="0"/>
              <a:buChar char="•"/>
            </a:pPr>
            <a:r>
              <a:rPr lang="en-IN" dirty="0"/>
              <a:t>USER module(front end).</a:t>
            </a:r>
          </a:p>
          <a:p>
            <a:pPr marL="285750" indent="-285750">
              <a:buFont typeface="Arial" panose="020B0604020202020204" pitchFamily="34" charset="0"/>
              <a:buChar char="•"/>
            </a:pPr>
            <a:r>
              <a:rPr lang="en-IN" dirty="0"/>
              <a:t>MIDDLEWARE (framework).</a:t>
            </a:r>
          </a:p>
          <a:p>
            <a:pPr marL="285750" indent="-285750">
              <a:buFont typeface="Arial" panose="020B0604020202020204" pitchFamily="34" charset="0"/>
              <a:buChar char="•"/>
            </a:pPr>
            <a:r>
              <a:rPr lang="en-IN" dirty="0"/>
              <a:t>SERVER(cloud).</a:t>
            </a:r>
          </a:p>
        </p:txBody>
      </p:sp>
    </p:spTree>
    <p:extLst>
      <p:ext uri="{BB962C8B-B14F-4D97-AF65-F5344CB8AC3E}">
        <p14:creationId xmlns="" xmlns:p14="http://schemas.microsoft.com/office/powerpoint/2010/main" val="2703690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752" y="449142"/>
            <a:ext cx="4479111" cy="523220"/>
          </a:xfrm>
          <a:prstGeom prst="rect">
            <a:avLst/>
          </a:prstGeom>
        </p:spPr>
        <p:txBody>
          <a:bodyPr wrap="none">
            <a:spAutoFit/>
          </a:bodyPr>
          <a:lstStyle/>
          <a:p>
            <a:r>
              <a:rPr lang="en-US" sz="2800" dirty="0" smtClean="0"/>
              <a:t>USER MODULE(front end</a:t>
            </a:r>
            <a:r>
              <a:rPr lang="en-US" sz="2800" dirty="0"/>
              <a:t>)</a:t>
            </a:r>
          </a:p>
        </p:txBody>
      </p:sp>
      <p:sp>
        <p:nvSpPr>
          <p:cNvPr id="3" name="TextBox 2"/>
          <p:cNvSpPr txBox="1"/>
          <p:nvPr/>
        </p:nvSpPr>
        <p:spPr>
          <a:xfrm>
            <a:off x="323528" y="1873951"/>
            <a:ext cx="828092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user module is a generic application developed using the standard android development procedure , it is run independent of the framework and other applications. The user module has no visibility of its lower layers which includes the framework and the cloud and runs as it would run in a normal environment . The user module can be any stand alone application which computationally intensive.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our project we develop two sample applications which are computationally intensive and which are used for evaluating the results produced from adaptive offloading of the framework.</a:t>
            </a:r>
            <a:endParaRPr lang="en-US" dirty="0"/>
          </a:p>
        </p:txBody>
      </p:sp>
      <p:pic>
        <p:nvPicPr>
          <p:cNvPr id="4" name="Picture 2" descr="C:\Users\twonk\Downloads\download.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55701" y="5301208"/>
            <a:ext cx="504056" cy="77697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3419872" y="5301208"/>
            <a:ext cx="1584176" cy="776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module</a:t>
            </a:r>
            <a:endParaRPr lang="en-US" dirty="0"/>
          </a:p>
        </p:txBody>
      </p:sp>
      <p:sp>
        <p:nvSpPr>
          <p:cNvPr id="9" name="Rectangle 8"/>
          <p:cNvSpPr/>
          <p:nvPr/>
        </p:nvSpPr>
        <p:spPr>
          <a:xfrm>
            <a:off x="6156176" y="4797152"/>
            <a:ext cx="79208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a:t>
            </a:r>
          </a:p>
          <a:p>
            <a:pPr algn="ctr"/>
            <a:r>
              <a:rPr lang="en-US" dirty="0" smtClean="0"/>
              <a:t>work</a:t>
            </a:r>
            <a:endParaRPr lang="en-US" dirty="0"/>
          </a:p>
        </p:txBody>
      </p:sp>
      <p:cxnSp>
        <p:nvCxnSpPr>
          <p:cNvPr id="11" name="Straight Arrow Connector 10"/>
          <p:cNvCxnSpPr>
            <a:stCxn id="4" idx="3"/>
            <a:endCxn id="7" idx="1"/>
          </p:cNvCxnSpPr>
          <p:nvPr/>
        </p:nvCxnSpPr>
        <p:spPr>
          <a:xfrm>
            <a:off x="2159757" y="5689694"/>
            <a:ext cx="12601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84093" y="5443473"/>
            <a:ext cx="530915" cy="246221"/>
          </a:xfrm>
          <a:prstGeom prst="rect">
            <a:avLst/>
          </a:prstGeom>
          <a:noFill/>
        </p:spPr>
        <p:txBody>
          <a:bodyPr wrap="none" rtlCol="0">
            <a:spAutoFit/>
          </a:bodyPr>
          <a:lstStyle/>
          <a:p>
            <a:r>
              <a:rPr lang="en-US" sz="1000" dirty="0" smtClean="0"/>
              <a:t>launch</a:t>
            </a:r>
            <a:endParaRPr lang="en-US" sz="1000" dirty="0"/>
          </a:p>
        </p:txBody>
      </p:sp>
      <p:cxnSp>
        <p:nvCxnSpPr>
          <p:cNvPr id="14" name="Straight Arrow Connector 13"/>
          <p:cNvCxnSpPr>
            <a:stCxn id="7" idx="3"/>
          </p:cNvCxnSpPr>
          <p:nvPr/>
        </p:nvCxnSpPr>
        <p:spPr>
          <a:xfrm>
            <a:off x="5004048" y="5689694"/>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48064" y="5443473"/>
            <a:ext cx="1008112" cy="246221"/>
          </a:xfrm>
          <a:prstGeom prst="rect">
            <a:avLst/>
          </a:prstGeom>
          <a:noFill/>
        </p:spPr>
        <p:txBody>
          <a:bodyPr wrap="square" rtlCol="0">
            <a:spAutoFit/>
          </a:bodyPr>
          <a:lstStyle/>
          <a:p>
            <a:r>
              <a:rPr lang="en-US" sz="1000" dirty="0" smtClean="0"/>
              <a:t>Service info</a:t>
            </a:r>
            <a:endParaRPr lang="en-US" sz="1000" dirty="0"/>
          </a:p>
        </p:txBody>
      </p:sp>
    </p:spTree>
    <p:extLst>
      <p:ext uri="{BB962C8B-B14F-4D97-AF65-F5344CB8AC3E}">
        <p14:creationId xmlns="" xmlns:p14="http://schemas.microsoft.com/office/powerpoint/2010/main" val="2838999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3768" y="476672"/>
            <a:ext cx="4624471" cy="523220"/>
          </a:xfrm>
          <a:prstGeom prst="rect">
            <a:avLst/>
          </a:prstGeom>
        </p:spPr>
        <p:txBody>
          <a:bodyPr wrap="none">
            <a:spAutoFit/>
          </a:bodyPr>
          <a:lstStyle/>
          <a:p>
            <a:r>
              <a:rPr lang="en-US" sz="2800" dirty="0" smtClean="0"/>
              <a:t>MIDDLEWARE </a:t>
            </a:r>
            <a:r>
              <a:rPr lang="en-US" sz="2800" dirty="0"/>
              <a:t>(framework</a:t>
            </a:r>
            <a:r>
              <a:rPr lang="en-US" sz="2800" dirty="0" smtClean="0"/>
              <a:t>)</a:t>
            </a:r>
            <a:endParaRPr lang="en-US" sz="2800" dirty="0"/>
          </a:p>
        </p:txBody>
      </p:sp>
      <p:sp>
        <p:nvSpPr>
          <p:cNvPr id="4" name="TextBox 3"/>
          <p:cNvSpPr txBox="1"/>
          <p:nvPr/>
        </p:nvSpPr>
        <p:spPr>
          <a:xfrm>
            <a:off x="611560" y="1628800"/>
            <a:ext cx="7992888"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middleware module acts as the interface between the android platform and the user module. The middleware is a framework which functions as a service on top of the android platform. The framework is divided into three sub modules:-</a:t>
            </a:r>
          </a:p>
          <a:p>
            <a:pPr marL="742950" lvl="1" indent="-285750">
              <a:buFont typeface="Arial" panose="020B0604020202020204" pitchFamily="34" charset="0"/>
              <a:buChar char="•"/>
            </a:pPr>
            <a:r>
              <a:rPr lang="en-US" dirty="0" smtClean="0"/>
              <a:t>Service info module.</a:t>
            </a:r>
          </a:p>
          <a:p>
            <a:pPr marL="742950" lvl="1" indent="-285750">
              <a:buFont typeface="Arial" panose="020B0604020202020204" pitchFamily="34" charset="0"/>
              <a:buChar char="•"/>
            </a:pPr>
            <a:r>
              <a:rPr lang="en-US" dirty="0" smtClean="0"/>
              <a:t>Decision module.</a:t>
            </a:r>
          </a:p>
          <a:p>
            <a:pPr marL="742950" lvl="1" indent="-285750">
              <a:buFont typeface="Arial" panose="020B0604020202020204" pitchFamily="34" charset="0"/>
              <a:buChar char="•"/>
            </a:pPr>
            <a:r>
              <a:rPr lang="en-US" dirty="0" smtClean="0"/>
              <a:t>Communication module.</a:t>
            </a:r>
          </a:p>
          <a:p>
            <a:pPr marL="285750" indent="-285750">
              <a:buFont typeface="Arial" panose="020B0604020202020204" pitchFamily="34" charset="0"/>
              <a:buChar char="•"/>
            </a:pPr>
            <a:r>
              <a:rPr lang="en-US" dirty="0" smtClean="0"/>
              <a:t>The service info module gathers the information about the user module(application) which includes code size , memory , execution parameters etc.</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decision module decides whether to offload the execution to the cloud or execute it locally based on parameters using formulae.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communication module is responsible for transferring the data back and forth the cloud and the framework, it is responsible for the interaction between android platform.</a:t>
            </a:r>
          </a:p>
        </p:txBody>
      </p:sp>
    </p:spTree>
    <p:extLst>
      <p:ext uri="{BB962C8B-B14F-4D97-AF65-F5344CB8AC3E}">
        <p14:creationId xmlns="" xmlns:p14="http://schemas.microsoft.com/office/powerpoint/2010/main" val="2326877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3728" y="1916832"/>
            <a:ext cx="5328592"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539552" y="2492896"/>
            <a:ext cx="100811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a:t>
            </a:r>
          </a:p>
          <a:p>
            <a:pPr algn="ctr"/>
            <a:r>
              <a:rPr lang="en-US" dirty="0" smtClean="0"/>
              <a:t>module</a:t>
            </a:r>
            <a:endParaRPr lang="en-US" dirty="0"/>
          </a:p>
        </p:txBody>
      </p:sp>
      <p:cxnSp>
        <p:nvCxnSpPr>
          <p:cNvPr id="5" name="Straight Arrow Connector 4"/>
          <p:cNvCxnSpPr>
            <a:stCxn id="3" idx="3"/>
          </p:cNvCxnSpPr>
          <p:nvPr/>
        </p:nvCxnSpPr>
        <p:spPr>
          <a:xfrm>
            <a:off x="1547664" y="3429000"/>
            <a:ext cx="5760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38054" y="2852936"/>
            <a:ext cx="86409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Service</a:t>
            </a:r>
          </a:p>
          <a:p>
            <a:pPr algn="ctr"/>
            <a:r>
              <a:rPr lang="en-US" sz="1200" dirty="0" smtClean="0"/>
              <a:t>Info</a:t>
            </a:r>
          </a:p>
        </p:txBody>
      </p:sp>
      <p:sp>
        <p:nvSpPr>
          <p:cNvPr id="8" name="Rectangle 7"/>
          <p:cNvSpPr/>
          <p:nvPr/>
        </p:nvSpPr>
        <p:spPr>
          <a:xfrm>
            <a:off x="4283968" y="2852936"/>
            <a:ext cx="100811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Decision</a:t>
            </a:r>
          </a:p>
          <a:p>
            <a:pPr algn="ctr"/>
            <a:r>
              <a:rPr lang="en-US" sz="1200" dirty="0" smtClean="0"/>
              <a:t>module</a:t>
            </a:r>
          </a:p>
        </p:txBody>
      </p:sp>
      <p:sp>
        <p:nvSpPr>
          <p:cNvPr id="9" name="Rectangle 8"/>
          <p:cNvSpPr/>
          <p:nvPr/>
        </p:nvSpPr>
        <p:spPr>
          <a:xfrm>
            <a:off x="5868144" y="2852936"/>
            <a:ext cx="122413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Communication</a:t>
            </a:r>
          </a:p>
          <a:p>
            <a:pPr algn="ctr"/>
            <a:r>
              <a:rPr lang="en-US" sz="1000" dirty="0" smtClean="0"/>
              <a:t>module</a:t>
            </a:r>
          </a:p>
        </p:txBody>
      </p:sp>
      <p:sp>
        <p:nvSpPr>
          <p:cNvPr id="10" name="Cloud 9"/>
          <p:cNvSpPr/>
          <p:nvPr/>
        </p:nvSpPr>
        <p:spPr>
          <a:xfrm>
            <a:off x="7812360" y="2924944"/>
            <a:ext cx="1080120" cy="864096"/>
          </a:xfrm>
          <a:prstGeom prst="cloud">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cloud</a:t>
            </a:r>
            <a:endParaRPr lang="en-US" dirty="0">
              <a:solidFill>
                <a:schemeClr val="bg1"/>
              </a:solidFill>
            </a:endParaRPr>
          </a:p>
        </p:txBody>
      </p:sp>
      <p:cxnSp>
        <p:nvCxnSpPr>
          <p:cNvPr id="7" name="Straight Arrow Connector 6"/>
          <p:cNvCxnSpPr>
            <a:stCxn id="2" idx="3"/>
          </p:cNvCxnSpPr>
          <p:nvPr/>
        </p:nvCxnSpPr>
        <p:spPr>
          <a:xfrm>
            <a:off x="7452320" y="324898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9" idx="1"/>
          </p:cNvCxnSpPr>
          <p:nvPr/>
        </p:nvCxnSpPr>
        <p:spPr>
          <a:xfrm>
            <a:off x="5292080" y="3392996"/>
            <a:ext cx="5760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15225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808" y="620688"/>
            <a:ext cx="2582630" cy="523220"/>
          </a:xfrm>
          <a:prstGeom prst="rect">
            <a:avLst/>
          </a:prstGeom>
        </p:spPr>
        <p:txBody>
          <a:bodyPr wrap="none">
            <a:spAutoFit/>
          </a:bodyPr>
          <a:lstStyle/>
          <a:p>
            <a:r>
              <a:rPr lang="en-US" sz="2800" dirty="0" smtClean="0"/>
              <a:t>3.SERVER(cloud)</a:t>
            </a:r>
            <a:endParaRPr lang="en-US" dirty="0"/>
          </a:p>
        </p:txBody>
      </p:sp>
      <p:sp>
        <p:nvSpPr>
          <p:cNvPr id="3" name="TextBox 2"/>
          <p:cNvSpPr txBox="1"/>
          <p:nvPr/>
        </p:nvSpPr>
        <p:spPr>
          <a:xfrm>
            <a:off x="539552" y="1700808"/>
            <a:ext cx="8280920"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The server contains an Android virtual machine which will be used by the cloud to provide platform as a service , the server will provide computational cycle to the android application. The middleware offloads the computationally intensive parts of  the application to the cloud were the virtual machine processes it. </a:t>
            </a:r>
          </a:p>
          <a:p>
            <a:pPr marL="285750" indent="-285750">
              <a:lnSpc>
                <a:spcPct val="150000"/>
              </a:lnSpc>
              <a:buFont typeface="Arial" panose="020B0604020202020204" pitchFamily="34" charset="0"/>
              <a:buChar char="•"/>
            </a:pPr>
            <a:r>
              <a:rPr lang="en-US" dirty="0" smtClean="0"/>
              <a:t>The virtual machine and the middleware perform transparently i.e.  The user as no knowledge of the offloading process and application in the background and thus the workload of the mobile platform is reduced considerably and the idle cycles of the clouds are used.</a:t>
            </a:r>
            <a:endParaRPr lang="en-US" dirty="0"/>
          </a:p>
        </p:txBody>
      </p:sp>
    </p:spTree>
    <p:extLst>
      <p:ext uri="{BB962C8B-B14F-4D97-AF65-F5344CB8AC3E}">
        <p14:creationId xmlns="" xmlns:p14="http://schemas.microsoft.com/office/powerpoint/2010/main" val="1468603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619672" y="1916832"/>
            <a:ext cx="6318242" cy="2576012"/>
          </a:xfrm>
          <a:prstGeom prst="rect">
            <a:avLst/>
          </a:prstGeom>
        </p:spPr>
      </p:pic>
    </p:spTree>
    <p:extLst>
      <p:ext uri="{BB962C8B-B14F-4D97-AF65-F5344CB8AC3E}">
        <p14:creationId xmlns="" xmlns:p14="http://schemas.microsoft.com/office/powerpoint/2010/main" val="1002162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9512" y="692696"/>
            <a:ext cx="8712968" cy="1754326"/>
          </a:xfrm>
          <a:prstGeom prst="rect">
            <a:avLst/>
          </a:prstGeom>
        </p:spPr>
        <p:txBody>
          <a:bodyPr wrap="square">
            <a:spAutoFit/>
          </a:bodyPr>
          <a:lstStyle/>
          <a:p>
            <a:pPr algn="ctr"/>
            <a:r>
              <a:rPr lang="en-IN" b="1" dirty="0"/>
              <a:t>HARDWARE </a:t>
            </a:r>
            <a:r>
              <a:rPr lang="en-IN" b="1" dirty="0" smtClean="0"/>
              <a:t>REQUIREMENTS</a:t>
            </a:r>
          </a:p>
          <a:p>
            <a:pPr algn="ctr"/>
            <a:endParaRPr lang="en-US" dirty="0"/>
          </a:p>
          <a:p>
            <a:r>
              <a:rPr lang="en-US" dirty="0" smtClean="0"/>
              <a:t>          Hard </a:t>
            </a:r>
            <a:r>
              <a:rPr lang="en-US" dirty="0"/>
              <a:t>Disk		</a:t>
            </a:r>
            <a:r>
              <a:rPr lang="en-US" dirty="0" smtClean="0"/>
              <a:t>    :          40GB </a:t>
            </a:r>
            <a:r>
              <a:rPr lang="en-US" dirty="0"/>
              <a:t>and Above</a:t>
            </a:r>
          </a:p>
          <a:p>
            <a:r>
              <a:rPr lang="en-US" dirty="0" smtClean="0"/>
              <a:t>          RAM</a:t>
            </a:r>
            <a:r>
              <a:rPr lang="en-US" dirty="0"/>
              <a:t>	</a:t>
            </a:r>
            <a:r>
              <a:rPr lang="en-US" dirty="0" smtClean="0"/>
              <a:t>                  :         </a:t>
            </a:r>
            <a:r>
              <a:rPr lang="en-US" dirty="0"/>
              <a:t>512MB and Above</a:t>
            </a:r>
          </a:p>
          <a:p>
            <a:r>
              <a:rPr lang="en-US" dirty="0" smtClean="0"/>
              <a:t>          Processor</a:t>
            </a:r>
            <a:r>
              <a:rPr lang="en-US" dirty="0"/>
              <a:t>		</a:t>
            </a:r>
            <a:r>
              <a:rPr lang="en-US" dirty="0" smtClean="0"/>
              <a:t>    :         Pentium </a:t>
            </a:r>
            <a:r>
              <a:rPr lang="en-US" dirty="0"/>
              <a:t>III and Above</a:t>
            </a:r>
          </a:p>
          <a:p>
            <a:r>
              <a:rPr lang="en-US" dirty="0" smtClean="0"/>
              <a:t>          Mobile </a:t>
            </a:r>
            <a:r>
              <a:rPr lang="en-US" dirty="0"/>
              <a:t>device      </a:t>
            </a:r>
            <a:r>
              <a:rPr lang="en-US" dirty="0" smtClean="0"/>
              <a:t>         :         </a:t>
            </a:r>
            <a:r>
              <a:rPr lang="en-US" dirty="0"/>
              <a:t>Dual core preferred</a:t>
            </a:r>
          </a:p>
        </p:txBody>
      </p:sp>
      <p:sp>
        <p:nvSpPr>
          <p:cNvPr id="8" name="Rectangle 7"/>
          <p:cNvSpPr/>
          <p:nvPr/>
        </p:nvSpPr>
        <p:spPr>
          <a:xfrm>
            <a:off x="179512" y="3933056"/>
            <a:ext cx="8712968" cy="1754326"/>
          </a:xfrm>
          <a:prstGeom prst="rect">
            <a:avLst/>
          </a:prstGeom>
        </p:spPr>
        <p:txBody>
          <a:bodyPr wrap="square">
            <a:spAutoFit/>
          </a:bodyPr>
          <a:lstStyle/>
          <a:p>
            <a:pPr lvl="2"/>
            <a:r>
              <a:rPr lang="en-US" b="1" dirty="0" smtClean="0"/>
              <a:t>                                       SOFTWARE REQUIREMENTS</a:t>
            </a:r>
          </a:p>
          <a:p>
            <a:pPr lvl="2" algn="ctr"/>
            <a:endParaRPr lang="en-US" dirty="0"/>
          </a:p>
          <a:p>
            <a:r>
              <a:rPr lang="en-US" dirty="0" smtClean="0"/>
              <a:t>          Java </a:t>
            </a:r>
            <a:r>
              <a:rPr lang="en-US" dirty="0"/>
              <a:t>1.6 or higher is required.</a:t>
            </a:r>
          </a:p>
          <a:p>
            <a:r>
              <a:rPr lang="en-US" dirty="0" smtClean="0"/>
              <a:t>          Eclipse </a:t>
            </a:r>
            <a:r>
              <a:rPr lang="en-US" dirty="0"/>
              <a:t>Indigo (Version 3.7.2) or higher is required.</a:t>
            </a:r>
          </a:p>
          <a:p>
            <a:r>
              <a:rPr lang="en-US" dirty="0" smtClean="0"/>
              <a:t>          ADT </a:t>
            </a:r>
            <a:r>
              <a:rPr lang="en-US" dirty="0"/>
              <a:t>plugin for eclipse.</a:t>
            </a:r>
          </a:p>
          <a:p>
            <a:r>
              <a:rPr lang="en-US" dirty="0" smtClean="0"/>
              <a:t>          Amazon </a:t>
            </a:r>
            <a:r>
              <a:rPr lang="en-US" dirty="0"/>
              <a:t>ec2 instance.</a:t>
            </a:r>
            <a:endParaRPr lang="en-US" dirty="0">
              <a:effectLst/>
            </a:endParaRPr>
          </a:p>
        </p:txBody>
      </p:sp>
    </p:spTree>
    <p:extLst>
      <p:ext uri="{BB962C8B-B14F-4D97-AF65-F5344CB8AC3E}">
        <p14:creationId xmlns="" xmlns:p14="http://schemas.microsoft.com/office/powerpoint/2010/main" val="265463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4000" dirty="0" smtClean="0">
                <a:latin typeface="Times New Roman" pitchFamily="18" charset="0"/>
                <a:cs typeface="Times New Roman" pitchFamily="18" charset="0"/>
              </a:rPr>
              <a:t>SCREENSHOTS</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ane\Desktop\android\device-2014-03-19-213131.png"/>
          <p:cNvPicPr/>
          <p:nvPr/>
        </p:nvPicPr>
        <p:blipFill>
          <a:blip r:embed="rId2"/>
          <a:srcRect/>
          <a:stretch>
            <a:fillRect/>
          </a:stretch>
        </p:blipFill>
        <p:spPr bwMode="auto">
          <a:xfrm>
            <a:off x="2438400" y="762000"/>
            <a:ext cx="3528392" cy="4962128"/>
          </a:xfrm>
          <a:prstGeom prst="rect">
            <a:avLst/>
          </a:prstGeom>
          <a:noFill/>
          <a:ln w="9525">
            <a:noFill/>
            <a:miter lim="800000"/>
            <a:headEnd/>
            <a:tailEnd/>
          </a:ln>
        </p:spPr>
      </p:pic>
    </p:spTree>
    <p:extLst>
      <p:ext uri="{BB962C8B-B14F-4D97-AF65-F5344CB8AC3E}">
        <p14:creationId xmlns="" xmlns:p14="http://schemas.microsoft.com/office/powerpoint/2010/main" val="432588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ane\Desktop\android\device-2014-03-19-213243.png"/>
          <p:cNvPicPr/>
          <p:nvPr/>
        </p:nvPicPr>
        <p:blipFill>
          <a:blip r:embed="rId2"/>
          <a:srcRect/>
          <a:stretch>
            <a:fillRect/>
          </a:stretch>
        </p:blipFill>
        <p:spPr bwMode="auto">
          <a:xfrm>
            <a:off x="2819400" y="304800"/>
            <a:ext cx="3366120" cy="5970240"/>
          </a:xfrm>
          <a:prstGeom prst="rect">
            <a:avLst/>
          </a:prstGeom>
          <a:noFill/>
          <a:ln w="9525">
            <a:noFill/>
            <a:miter lim="800000"/>
            <a:headEnd/>
            <a:tailEnd/>
          </a:ln>
        </p:spPr>
      </p:pic>
    </p:spTree>
    <p:extLst>
      <p:ext uri="{BB962C8B-B14F-4D97-AF65-F5344CB8AC3E}">
        <p14:creationId xmlns="" xmlns:p14="http://schemas.microsoft.com/office/powerpoint/2010/main" val="3517946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611560" y="1511324"/>
            <a:ext cx="8280920" cy="707886"/>
          </a:xfrm>
          <a:prstGeom prst="rect">
            <a:avLst/>
          </a:prstGeom>
        </p:spPr>
        <p:txBody>
          <a:bodyPr wrap="square">
            <a:spAutoFit/>
          </a:bodyPr>
          <a:lstStyle/>
          <a:p>
            <a:pPr marL="285750" indent="-28575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inherently limited resources of mobile phones hinder the possible execution of computationally intensive applications.</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611560" y="2348880"/>
            <a:ext cx="8280920" cy="1015663"/>
          </a:xfrm>
          <a:prstGeom prst="rect">
            <a:avLst/>
          </a:prstGeom>
        </p:spPr>
        <p:txBody>
          <a:bodyPr wrap="square">
            <a:spAutoFit/>
          </a:bodyPr>
          <a:lstStyle/>
          <a:p>
            <a:pPr marL="285750" indent="-28575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Offloading of computationally intensive application parts from the mobile platform into a remote cloud  infrastructure or nearby idle computers addresses this problem. </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611560" y="3356992"/>
            <a:ext cx="8280920" cy="1015663"/>
          </a:xfrm>
          <a:prstGeom prst="rect">
            <a:avLst/>
          </a:prstGeom>
        </p:spPr>
        <p:txBody>
          <a:bodyPr wrap="square">
            <a:spAutoFit/>
          </a:bodyPr>
          <a:lstStyle/>
          <a:p>
            <a:pPr marL="285750" indent="-28575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Applications are developed by using the standard Android development pattern. The middleware does the heavy lifting of adaptive application partitioning, resource monitoring and computation offloading.</a:t>
            </a:r>
            <a:endParaRPr lang="en-IN"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611560" y="4509120"/>
            <a:ext cx="8280920" cy="1015663"/>
          </a:xfrm>
          <a:prstGeom prst="rect">
            <a:avLst/>
          </a:prstGeom>
        </p:spPr>
        <p:txBody>
          <a:bodyPr wrap="square">
            <a:spAutoFit/>
          </a:bodyPr>
          <a:lstStyle/>
          <a:p>
            <a:pPr marL="285750" indent="-285750">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evaluation shows that applications, which involve  costly computations, can benefit from offloading with around  95% energy savings and significant performance gains compared to local execution only.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26884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ane\Desktop\android\device-2014-03-19-213309.png"/>
          <p:cNvPicPr/>
          <p:nvPr/>
        </p:nvPicPr>
        <p:blipFill>
          <a:blip r:embed="rId2"/>
          <a:srcRect/>
          <a:stretch>
            <a:fillRect/>
          </a:stretch>
        </p:blipFill>
        <p:spPr bwMode="auto">
          <a:xfrm>
            <a:off x="2514600" y="533400"/>
            <a:ext cx="3744416" cy="5610200"/>
          </a:xfrm>
          <a:prstGeom prst="rect">
            <a:avLst/>
          </a:prstGeom>
          <a:noFill/>
          <a:ln w="9525">
            <a:noFill/>
            <a:miter lim="800000"/>
            <a:headEnd/>
            <a:tailEnd/>
          </a:ln>
        </p:spPr>
      </p:pic>
    </p:spTree>
    <p:extLst>
      <p:ext uri="{BB962C8B-B14F-4D97-AF65-F5344CB8AC3E}">
        <p14:creationId xmlns="" xmlns:p14="http://schemas.microsoft.com/office/powerpoint/2010/main" val="2665221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ane\Desktop\android\device-2014-03-19-213432.png"/>
          <p:cNvPicPr/>
          <p:nvPr/>
        </p:nvPicPr>
        <p:blipFill>
          <a:blip r:embed="rId2"/>
          <a:srcRect/>
          <a:stretch>
            <a:fillRect/>
          </a:stretch>
        </p:blipFill>
        <p:spPr bwMode="auto">
          <a:xfrm>
            <a:off x="2514600" y="609600"/>
            <a:ext cx="3528392" cy="5322168"/>
          </a:xfrm>
          <a:prstGeom prst="rect">
            <a:avLst/>
          </a:prstGeom>
          <a:noFill/>
          <a:ln w="9525">
            <a:noFill/>
            <a:miter lim="800000"/>
            <a:headEnd/>
            <a:tailEnd/>
          </a:ln>
        </p:spPr>
      </p:pic>
    </p:spTree>
    <p:extLst>
      <p:ext uri="{BB962C8B-B14F-4D97-AF65-F5344CB8AC3E}">
        <p14:creationId xmlns="" xmlns:p14="http://schemas.microsoft.com/office/powerpoint/2010/main" val="4111602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332656"/>
            <a:ext cx="2165978" cy="369332"/>
          </a:xfrm>
          <a:prstGeom prst="rect">
            <a:avLst/>
          </a:prstGeom>
        </p:spPr>
        <p:txBody>
          <a:bodyPr wrap="none">
            <a:spAutoFit/>
          </a:bodyPr>
          <a:lstStyle/>
          <a:p>
            <a:r>
              <a:rPr lang="en-US" b="1" dirty="0">
                <a:latin typeface="Times New Roman" pitchFamily="18" charset="0"/>
                <a:cs typeface="Times New Roman" pitchFamily="18" charset="0"/>
              </a:rPr>
              <a:t> DO SOME LOOPS</a:t>
            </a:r>
          </a:p>
        </p:txBody>
      </p:sp>
      <p:graphicFrame>
        <p:nvGraphicFramePr>
          <p:cNvPr id="3" name="Table 2"/>
          <p:cNvGraphicFramePr>
            <a:graphicFrameLocks noGrp="1"/>
          </p:cNvGraphicFramePr>
          <p:nvPr>
            <p:extLst>
              <p:ext uri="{D42A27DB-BD31-4B8C-83A1-F6EECF244321}">
                <p14:modId xmlns="" xmlns:p14="http://schemas.microsoft.com/office/powerpoint/2010/main" val="3339297383"/>
              </p:ext>
            </p:extLst>
          </p:nvPr>
        </p:nvGraphicFramePr>
        <p:xfrm>
          <a:off x="838199" y="1219198"/>
          <a:ext cx="7478216" cy="4419599"/>
        </p:xfrm>
        <a:graphic>
          <a:graphicData uri="http://schemas.openxmlformats.org/drawingml/2006/table">
            <a:tbl>
              <a:tblPr firstRow="1" firstCol="1" bandRow="1">
                <a:tableStyleId>{5C22544A-7EE6-4342-B048-85BDC9FD1C3A}</a:tableStyleId>
              </a:tblPr>
              <a:tblGrid>
                <a:gridCol w="1240997"/>
                <a:gridCol w="1211067"/>
                <a:gridCol w="1055270"/>
                <a:gridCol w="1234090"/>
                <a:gridCol w="1443609"/>
                <a:gridCol w="1293183"/>
              </a:tblGrid>
              <a:tr h="690501">
                <a:tc>
                  <a:txBody>
                    <a:bodyPr/>
                    <a:lstStyle/>
                    <a:p>
                      <a:pPr marL="0" marR="0" algn="ctr">
                        <a:lnSpc>
                          <a:spcPct val="115000"/>
                        </a:lnSpc>
                        <a:spcBef>
                          <a:spcPts val="0"/>
                        </a:spcBef>
                        <a:spcAft>
                          <a:spcPts val="0"/>
                        </a:spcAft>
                      </a:pPr>
                      <a:r>
                        <a:rPr lang="en-US" sz="1200" dirty="0">
                          <a:effectLst/>
                        </a:rPr>
                        <a:t>n</a:t>
                      </a:r>
                      <a:endParaRPr lang="en-US" sz="900" dirty="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dirty="0" err="1">
                          <a:effectLst/>
                        </a:rPr>
                        <a:t>Est.Androidrt</a:t>
                      </a:r>
                      <a:r>
                        <a:rPr lang="en-US" sz="1200" dirty="0">
                          <a:effectLst/>
                        </a:rPr>
                        <a:t>(ms)</a:t>
                      </a:r>
                      <a:endParaRPr lang="en-US" sz="900" dirty="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dirty="0" err="1">
                          <a:effectLst/>
                        </a:rPr>
                        <a:t>Est.Serverrt</a:t>
                      </a:r>
                      <a:r>
                        <a:rPr lang="en-US" sz="1200" dirty="0">
                          <a:effectLst/>
                        </a:rPr>
                        <a:t>(ms)</a:t>
                      </a:r>
                      <a:endParaRPr lang="en-US" sz="900" dirty="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Real Runtime(ms)</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Offloadingtime</a:t>
                      </a:r>
                      <a:endParaRPr lang="en-US" sz="900">
                        <a:effectLst/>
                      </a:endParaRPr>
                    </a:p>
                    <a:p>
                      <a:pPr marL="0" marR="0" algn="ctr">
                        <a:lnSpc>
                          <a:spcPct val="115000"/>
                        </a:lnSpc>
                        <a:spcBef>
                          <a:spcPts val="0"/>
                        </a:spcBef>
                        <a:spcAft>
                          <a:spcPts val="0"/>
                        </a:spcAft>
                      </a:pPr>
                      <a:r>
                        <a:rPr lang="en-US" sz="1200">
                          <a:effectLst/>
                        </a:rPr>
                        <a:t>(ms)</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 saved(time) (ms)</a:t>
                      </a:r>
                      <a:endParaRPr lang="en-US" sz="900">
                        <a:effectLst/>
                        <a:latin typeface="Calibri"/>
                        <a:ea typeface="Calibri"/>
                        <a:cs typeface="Times New Roman"/>
                      </a:endParaRPr>
                    </a:p>
                  </a:txBody>
                  <a:tcPr marL="57501" marR="57501" marT="0" marB="0"/>
                </a:tc>
              </a:tr>
              <a:tr h="345251">
                <a:tc>
                  <a:txBody>
                    <a:bodyPr/>
                    <a:lstStyle/>
                    <a:p>
                      <a:pPr marL="0" marR="0" algn="ctr">
                        <a:lnSpc>
                          <a:spcPct val="115000"/>
                        </a:lnSpc>
                        <a:spcBef>
                          <a:spcPts val="0"/>
                        </a:spcBef>
                        <a:spcAft>
                          <a:spcPts val="0"/>
                        </a:spcAft>
                      </a:pPr>
                      <a:r>
                        <a:rPr lang="en-US" sz="1200">
                          <a:effectLst/>
                        </a:rPr>
                        <a:t>20000000</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143.13</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7.14</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126.4</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573.75</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11.68867463</a:t>
                      </a:r>
                      <a:endParaRPr lang="en-US" sz="900">
                        <a:effectLst/>
                        <a:latin typeface="Calibri"/>
                        <a:ea typeface="Calibri"/>
                        <a:cs typeface="Times New Roman"/>
                      </a:endParaRPr>
                    </a:p>
                  </a:txBody>
                  <a:tcPr marL="57501" marR="57501" marT="0" marB="0"/>
                </a:tc>
              </a:tr>
              <a:tr h="375983">
                <a:tc>
                  <a:txBody>
                    <a:bodyPr/>
                    <a:lstStyle/>
                    <a:p>
                      <a:pPr marL="0" marR="0" algn="ctr">
                        <a:lnSpc>
                          <a:spcPct val="115000"/>
                        </a:lnSpc>
                        <a:spcBef>
                          <a:spcPts val="0"/>
                        </a:spcBef>
                        <a:spcAft>
                          <a:spcPts val="0"/>
                        </a:spcAft>
                      </a:pPr>
                      <a:r>
                        <a:rPr lang="en-US" sz="1200">
                          <a:effectLst/>
                        </a:rPr>
                        <a:t>40000000</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281.48</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28.3</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227.63</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580.89</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19.13102174</a:t>
                      </a:r>
                      <a:endParaRPr lang="en-US" sz="900">
                        <a:effectLst/>
                        <a:latin typeface="Calibri"/>
                        <a:ea typeface="Calibri"/>
                        <a:cs typeface="Times New Roman"/>
                      </a:endParaRPr>
                    </a:p>
                  </a:txBody>
                  <a:tcPr marL="57501" marR="57501" marT="0" marB="0"/>
                </a:tc>
              </a:tr>
              <a:tr h="375983">
                <a:tc>
                  <a:txBody>
                    <a:bodyPr/>
                    <a:lstStyle/>
                    <a:p>
                      <a:pPr marL="0" marR="0" algn="ctr">
                        <a:lnSpc>
                          <a:spcPct val="115000"/>
                        </a:lnSpc>
                        <a:spcBef>
                          <a:spcPts val="0"/>
                        </a:spcBef>
                        <a:spcAft>
                          <a:spcPts val="0"/>
                        </a:spcAft>
                      </a:pPr>
                      <a:r>
                        <a:rPr lang="en-US" sz="1200">
                          <a:effectLst/>
                        </a:rPr>
                        <a:t>60000000</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412</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40.42</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353.54</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588.03</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dirty="0">
                          <a:effectLst/>
                        </a:rPr>
                        <a:t>14.18932039</a:t>
                      </a:r>
                      <a:endParaRPr lang="en-US" sz="900" dirty="0">
                        <a:effectLst/>
                        <a:latin typeface="Calibri"/>
                        <a:ea typeface="Calibri"/>
                        <a:cs typeface="Times New Roman"/>
                      </a:endParaRPr>
                    </a:p>
                  </a:txBody>
                  <a:tcPr marL="57501" marR="57501" marT="0" marB="0"/>
                </a:tc>
              </a:tr>
              <a:tr h="375983">
                <a:tc>
                  <a:txBody>
                    <a:bodyPr/>
                    <a:lstStyle/>
                    <a:p>
                      <a:pPr marL="0" marR="0" algn="ctr">
                        <a:lnSpc>
                          <a:spcPct val="115000"/>
                        </a:lnSpc>
                        <a:spcBef>
                          <a:spcPts val="0"/>
                        </a:spcBef>
                        <a:spcAft>
                          <a:spcPts val="0"/>
                        </a:spcAft>
                      </a:pPr>
                      <a:r>
                        <a:rPr lang="en-US" sz="1200">
                          <a:effectLst/>
                        </a:rPr>
                        <a:t>80000000</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540</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56.07</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447.143</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595.18</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17.19574074</a:t>
                      </a:r>
                      <a:endParaRPr lang="en-US" sz="900">
                        <a:effectLst/>
                        <a:latin typeface="Calibri"/>
                        <a:ea typeface="Calibri"/>
                        <a:cs typeface="Times New Roman"/>
                      </a:endParaRPr>
                    </a:p>
                  </a:txBody>
                  <a:tcPr marL="57501" marR="57501" marT="0" marB="0"/>
                </a:tc>
              </a:tr>
              <a:tr h="375983">
                <a:tc>
                  <a:txBody>
                    <a:bodyPr/>
                    <a:lstStyle/>
                    <a:p>
                      <a:pPr marL="0" marR="0" algn="ctr">
                        <a:lnSpc>
                          <a:spcPct val="115000"/>
                        </a:lnSpc>
                        <a:spcBef>
                          <a:spcPts val="0"/>
                        </a:spcBef>
                        <a:spcAft>
                          <a:spcPts val="0"/>
                        </a:spcAft>
                      </a:pPr>
                      <a:r>
                        <a:rPr lang="en-US" sz="1200">
                          <a:effectLst/>
                        </a:rPr>
                        <a:t>100000000</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664</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70.24</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74.23</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602.32</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88.82078313</a:t>
                      </a:r>
                      <a:endParaRPr lang="en-US" sz="900">
                        <a:effectLst/>
                        <a:latin typeface="Calibri"/>
                        <a:ea typeface="Calibri"/>
                        <a:cs typeface="Times New Roman"/>
                      </a:endParaRPr>
                    </a:p>
                  </a:txBody>
                  <a:tcPr marL="57501" marR="57501" marT="0" marB="0"/>
                </a:tc>
              </a:tr>
              <a:tr h="375983">
                <a:tc>
                  <a:txBody>
                    <a:bodyPr/>
                    <a:lstStyle/>
                    <a:p>
                      <a:pPr marL="0" marR="0" algn="ctr">
                        <a:lnSpc>
                          <a:spcPct val="115000"/>
                        </a:lnSpc>
                        <a:spcBef>
                          <a:spcPts val="0"/>
                        </a:spcBef>
                        <a:spcAft>
                          <a:spcPts val="0"/>
                        </a:spcAft>
                      </a:pPr>
                      <a:r>
                        <a:rPr lang="en-US" sz="1200">
                          <a:effectLst/>
                        </a:rPr>
                        <a:t>200000000</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1328</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135.64</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148.27</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638.66</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88.83509036</a:t>
                      </a:r>
                      <a:endParaRPr lang="en-US" sz="900">
                        <a:effectLst/>
                        <a:latin typeface="Calibri"/>
                        <a:ea typeface="Calibri"/>
                        <a:cs typeface="Times New Roman"/>
                      </a:endParaRPr>
                    </a:p>
                  </a:txBody>
                  <a:tcPr marL="57501" marR="57501" marT="0" marB="0"/>
                </a:tc>
              </a:tr>
              <a:tr h="375983">
                <a:tc>
                  <a:txBody>
                    <a:bodyPr/>
                    <a:lstStyle/>
                    <a:p>
                      <a:pPr marL="0" marR="0" algn="ctr">
                        <a:lnSpc>
                          <a:spcPct val="115000"/>
                        </a:lnSpc>
                        <a:spcBef>
                          <a:spcPts val="0"/>
                        </a:spcBef>
                        <a:spcAft>
                          <a:spcPts val="0"/>
                        </a:spcAft>
                      </a:pPr>
                      <a:r>
                        <a:rPr lang="en-US" sz="1200">
                          <a:effectLst/>
                        </a:rPr>
                        <a:t>300000000</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1992</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189.14</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222.75</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673.76</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88.81777108</a:t>
                      </a:r>
                      <a:endParaRPr lang="en-US" sz="900">
                        <a:effectLst/>
                        <a:latin typeface="Calibri"/>
                        <a:ea typeface="Calibri"/>
                        <a:cs typeface="Times New Roman"/>
                      </a:endParaRPr>
                    </a:p>
                  </a:txBody>
                  <a:tcPr marL="57501" marR="57501" marT="0" marB="0"/>
                </a:tc>
              </a:tr>
              <a:tr h="375983">
                <a:tc>
                  <a:txBody>
                    <a:bodyPr/>
                    <a:lstStyle/>
                    <a:p>
                      <a:pPr marL="0" marR="0" algn="ctr">
                        <a:lnSpc>
                          <a:spcPct val="115000"/>
                        </a:lnSpc>
                        <a:spcBef>
                          <a:spcPts val="0"/>
                        </a:spcBef>
                        <a:spcAft>
                          <a:spcPts val="0"/>
                        </a:spcAft>
                      </a:pPr>
                      <a:r>
                        <a:rPr lang="en-US" sz="1200">
                          <a:effectLst/>
                        </a:rPr>
                        <a:t>600000000</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3985</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428.38</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445.89</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780.45</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88.81079046</a:t>
                      </a:r>
                      <a:endParaRPr lang="en-US" sz="900">
                        <a:effectLst/>
                        <a:latin typeface="Calibri"/>
                        <a:ea typeface="Calibri"/>
                        <a:cs typeface="Times New Roman"/>
                      </a:endParaRPr>
                    </a:p>
                  </a:txBody>
                  <a:tcPr marL="57501" marR="57501" marT="0" marB="0"/>
                </a:tc>
              </a:tr>
              <a:tr h="375983">
                <a:tc>
                  <a:txBody>
                    <a:bodyPr/>
                    <a:lstStyle/>
                    <a:p>
                      <a:pPr marL="0" marR="0" algn="ctr">
                        <a:lnSpc>
                          <a:spcPct val="115000"/>
                        </a:lnSpc>
                        <a:spcBef>
                          <a:spcPts val="0"/>
                        </a:spcBef>
                        <a:spcAft>
                          <a:spcPts val="0"/>
                        </a:spcAft>
                      </a:pPr>
                      <a:r>
                        <a:rPr lang="en-US" sz="1200">
                          <a:effectLst/>
                        </a:rPr>
                        <a:t>800000000</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5314</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634.33</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592.84</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852.33</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88.84380881</a:t>
                      </a:r>
                      <a:endParaRPr lang="en-US" sz="900">
                        <a:effectLst/>
                        <a:latin typeface="Calibri"/>
                        <a:ea typeface="Calibri"/>
                        <a:cs typeface="Times New Roman"/>
                      </a:endParaRPr>
                    </a:p>
                  </a:txBody>
                  <a:tcPr marL="57501" marR="57501" marT="0" marB="0"/>
                </a:tc>
              </a:tr>
              <a:tr h="375983">
                <a:tc>
                  <a:txBody>
                    <a:bodyPr/>
                    <a:lstStyle/>
                    <a:p>
                      <a:pPr marL="0" marR="0" algn="ctr">
                        <a:lnSpc>
                          <a:spcPct val="115000"/>
                        </a:lnSpc>
                        <a:spcBef>
                          <a:spcPts val="0"/>
                        </a:spcBef>
                        <a:spcAft>
                          <a:spcPts val="0"/>
                        </a:spcAft>
                      </a:pPr>
                      <a:r>
                        <a:rPr lang="en-US" sz="1200" dirty="0">
                          <a:effectLst/>
                        </a:rPr>
                        <a:t>1000000000</a:t>
                      </a:r>
                      <a:endParaRPr lang="en-US" sz="900" dirty="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6590</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707.45</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741.56</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a:effectLst/>
                        </a:rPr>
                        <a:t>645.92</a:t>
                      </a:r>
                      <a:endParaRPr lang="en-US" sz="900">
                        <a:effectLst/>
                        <a:latin typeface="Calibri"/>
                        <a:ea typeface="Calibri"/>
                        <a:cs typeface="Times New Roman"/>
                      </a:endParaRPr>
                    </a:p>
                  </a:txBody>
                  <a:tcPr marL="57501" marR="57501" marT="0" marB="0"/>
                </a:tc>
                <a:tc>
                  <a:txBody>
                    <a:bodyPr/>
                    <a:lstStyle/>
                    <a:p>
                      <a:pPr marL="0" marR="0" algn="ctr">
                        <a:lnSpc>
                          <a:spcPct val="115000"/>
                        </a:lnSpc>
                        <a:spcBef>
                          <a:spcPts val="0"/>
                        </a:spcBef>
                        <a:spcAft>
                          <a:spcPts val="0"/>
                        </a:spcAft>
                      </a:pPr>
                      <a:r>
                        <a:rPr lang="en-US" sz="1200" dirty="0">
                          <a:effectLst/>
                        </a:rPr>
                        <a:t>88.74719272</a:t>
                      </a:r>
                      <a:endParaRPr lang="en-US" sz="900" dirty="0">
                        <a:effectLst/>
                        <a:latin typeface="Calibri"/>
                        <a:ea typeface="Calibri"/>
                        <a:cs typeface="Times New Roman"/>
                      </a:endParaRPr>
                    </a:p>
                  </a:txBody>
                  <a:tcPr marL="57501" marR="57501" marT="0" marB="0"/>
                </a:tc>
              </a:tr>
            </a:tbl>
          </a:graphicData>
        </a:graphic>
      </p:graphicFrame>
    </p:spTree>
    <p:extLst>
      <p:ext uri="{BB962C8B-B14F-4D97-AF65-F5344CB8AC3E}">
        <p14:creationId xmlns="" xmlns:p14="http://schemas.microsoft.com/office/powerpoint/2010/main" val="1992574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 xmlns:p14="http://schemas.microsoft.com/office/powerpoint/2010/main" val="3787869634"/>
              </p:ext>
            </p:extLst>
          </p:nvPr>
        </p:nvGraphicFramePr>
        <p:xfrm>
          <a:off x="1295400" y="609600"/>
          <a:ext cx="6858000" cy="5638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260648"/>
            <a:ext cx="2841355" cy="369332"/>
          </a:xfrm>
          <a:prstGeom prst="rect">
            <a:avLst/>
          </a:prstGeom>
        </p:spPr>
        <p:txBody>
          <a:bodyPr wrap="none">
            <a:spAutoFit/>
          </a:bodyPr>
          <a:lstStyle/>
          <a:p>
            <a:r>
              <a:rPr lang="en-US" b="1" cap="all" dirty="0">
                <a:latin typeface="Times New Roman" pitchFamily="18" charset="0"/>
                <a:cs typeface="Times New Roman" pitchFamily="18" charset="0"/>
              </a:rPr>
              <a:t>Fibonacci </a:t>
            </a:r>
            <a:r>
              <a:rPr lang="en-US" b="1" cap="all" dirty="0" smtClean="0">
                <a:latin typeface="Times New Roman" pitchFamily="18" charset="0"/>
                <a:cs typeface="Times New Roman" pitchFamily="18" charset="0"/>
              </a:rPr>
              <a:t>Iterative</a:t>
            </a:r>
          </a:p>
        </p:txBody>
      </p:sp>
      <p:graphicFrame>
        <p:nvGraphicFramePr>
          <p:cNvPr id="3" name="Table 2"/>
          <p:cNvGraphicFramePr>
            <a:graphicFrameLocks noGrp="1"/>
          </p:cNvGraphicFramePr>
          <p:nvPr>
            <p:extLst>
              <p:ext uri="{D42A27DB-BD31-4B8C-83A1-F6EECF244321}">
                <p14:modId xmlns="" xmlns:p14="http://schemas.microsoft.com/office/powerpoint/2010/main" val="2082280055"/>
              </p:ext>
            </p:extLst>
          </p:nvPr>
        </p:nvGraphicFramePr>
        <p:xfrm>
          <a:off x="685801" y="1066805"/>
          <a:ext cx="7846640" cy="4571995"/>
        </p:xfrm>
        <a:graphic>
          <a:graphicData uri="http://schemas.openxmlformats.org/drawingml/2006/table">
            <a:tbl>
              <a:tblPr firstRow="1" firstCol="1" bandRow="1">
                <a:tableStyleId>{5C22544A-7EE6-4342-B048-85BDC9FD1C3A}</a:tableStyleId>
              </a:tblPr>
              <a:tblGrid>
                <a:gridCol w="1311392"/>
                <a:gridCol w="1091889"/>
                <a:gridCol w="1304154"/>
                <a:gridCol w="1271994"/>
                <a:gridCol w="1368479"/>
                <a:gridCol w="1498732"/>
              </a:tblGrid>
              <a:tr h="979714">
                <a:tc>
                  <a:txBody>
                    <a:bodyPr/>
                    <a:lstStyle/>
                    <a:p>
                      <a:pPr marL="0" marR="0">
                        <a:lnSpc>
                          <a:spcPct val="115000"/>
                        </a:lnSpc>
                        <a:spcBef>
                          <a:spcPts val="0"/>
                        </a:spcBef>
                        <a:spcAft>
                          <a:spcPts val="0"/>
                        </a:spcAft>
                      </a:pPr>
                      <a:r>
                        <a:rPr lang="en-US" sz="1400" dirty="0">
                          <a:effectLst/>
                        </a:rPr>
                        <a:t>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Est. Android rt(ms)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Est.Serverrt</a:t>
                      </a:r>
                      <a:endParaRPr lang="en-US" sz="1100">
                        <a:effectLst/>
                      </a:endParaRPr>
                    </a:p>
                    <a:p>
                      <a:pPr marL="0" marR="0">
                        <a:lnSpc>
                          <a:spcPct val="115000"/>
                        </a:lnSpc>
                        <a:spcBef>
                          <a:spcPts val="0"/>
                        </a:spcBef>
                        <a:spcAft>
                          <a:spcPts val="0"/>
                        </a:spcAft>
                      </a:pPr>
                      <a:r>
                        <a:rPr lang="en-US" sz="1400">
                          <a:effectLst/>
                        </a:rPr>
                        <a:t>(ms)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Real runtime(ms)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Offloading time(ms)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 saved(time)</a:t>
                      </a:r>
                      <a:endParaRPr lang="en-US" sz="1100">
                        <a:effectLst/>
                      </a:endParaRPr>
                    </a:p>
                    <a:p>
                      <a:pPr marL="0" marR="0">
                        <a:lnSpc>
                          <a:spcPct val="115000"/>
                        </a:lnSpc>
                        <a:spcBef>
                          <a:spcPts val="0"/>
                        </a:spcBef>
                        <a:spcAft>
                          <a:spcPts val="0"/>
                        </a:spcAft>
                      </a:pPr>
                      <a:r>
                        <a:rPr lang="en-US" sz="1400">
                          <a:effectLst/>
                        </a:rPr>
                        <a:t>(ms)</a:t>
                      </a:r>
                      <a:endParaRPr lang="en-US" sz="1100">
                        <a:effectLst/>
                        <a:latin typeface="Calibri"/>
                        <a:ea typeface="Calibri"/>
                        <a:cs typeface="Times New Roman"/>
                      </a:endParaRPr>
                    </a:p>
                  </a:txBody>
                  <a:tcPr marL="68580" marR="68580" marT="0" marB="0"/>
                </a:tc>
              </a:tr>
              <a:tr h="326571">
                <a:tc>
                  <a:txBody>
                    <a:bodyPr/>
                    <a:lstStyle/>
                    <a:p>
                      <a:pPr marL="0" marR="0">
                        <a:lnSpc>
                          <a:spcPct val="115000"/>
                        </a:lnSpc>
                        <a:spcBef>
                          <a:spcPts val="0"/>
                        </a:spcBef>
                        <a:spcAft>
                          <a:spcPts val="0"/>
                        </a:spcAft>
                      </a:pPr>
                      <a:r>
                        <a:rPr lang="en-US" sz="1400">
                          <a:effectLst/>
                        </a:rPr>
                        <a:t>1000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0.02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8.57E-04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0.06</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262.7</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-200</a:t>
                      </a:r>
                      <a:endParaRPr lang="en-US" sz="1100">
                        <a:effectLst/>
                        <a:latin typeface="Calibri"/>
                        <a:ea typeface="Calibri"/>
                        <a:cs typeface="Times New Roman"/>
                      </a:endParaRPr>
                    </a:p>
                  </a:txBody>
                  <a:tcPr marL="68580" marR="68580" marT="0" marB="0"/>
                </a:tc>
              </a:tr>
              <a:tr h="326571">
                <a:tc>
                  <a:txBody>
                    <a:bodyPr/>
                    <a:lstStyle/>
                    <a:p>
                      <a:pPr marL="0" marR="0">
                        <a:lnSpc>
                          <a:spcPct val="115000"/>
                        </a:lnSpc>
                        <a:spcBef>
                          <a:spcPts val="0"/>
                        </a:spcBef>
                        <a:spcAft>
                          <a:spcPts val="0"/>
                        </a:spcAft>
                      </a:pPr>
                      <a:r>
                        <a:rPr lang="en-US" sz="1400">
                          <a:effectLst/>
                        </a:rPr>
                        <a:t>5000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0.06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0.002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0.061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262.7</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-1.666666667</a:t>
                      </a:r>
                      <a:endParaRPr lang="en-US" sz="1100">
                        <a:effectLst/>
                        <a:latin typeface="Calibri"/>
                        <a:ea typeface="Calibri"/>
                        <a:cs typeface="Times New Roman"/>
                      </a:endParaRPr>
                    </a:p>
                  </a:txBody>
                  <a:tcPr marL="68580" marR="68580" marT="0" marB="0"/>
                </a:tc>
              </a:tr>
              <a:tr h="326571">
                <a:tc>
                  <a:txBody>
                    <a:bodyPr/>
                    <a:lstStyle/>
                    <a:p>
                      <a:pPr marL="0" marR="0">
                        <a:lnSpc>
                          <a:spcPct val="115000"/>
                        </a:lnSpc>
                        <a:spcBef>
                          <a:spcPts val="0"/>
                        </a:spcBef>
                        <a:spcAft>
                          <a:spcPts val="0"/>
                        </a:spcAft>
                      </a:pPr>
                      <a:r>
                        <a:rPr lang="en-US" sz="1400">
                          <a:effectLst/>
                        </a:rPr>
                        <a:t>10000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0.136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0.004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0.091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262.7</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33.08823529</a:t>
                      </a:r>
                      <a:endParaRPr lang="en-US" sz="1100">
                        <a:effectLst/>
                        <a:latin typeface="Calibri"/>
                        <a:ea typeface="Calibri"/>
                        <a:cs typeface="Times New Roman"/>
                      </a:endParaRPr>
                    </a:p>
                  </a:txBody>
                  <a:tcPr marL="68580" marR="68580" marT="0" marB="0"/>
                </a:tc>
              </a:tr>
              <a:tr h="326571">
                <a:tc>
                  <a:txBody>
                    <a:bodyPr/>
                    <a:lstStyle/>
                    <a:p>
                      <a:pPr marL="0" marR="0">
                        <a:lnSpc>
                          <a:spcPct val="115000"/>
                        </a:lnSpc>
                        <a:spcBef>
                          <a:spcPts val="0"/>
                        </a:spcBef>
                        <a:spcAft>
                          <a:spcPts val="0"/>
                        </a:spcAft>
                      </a:pPr>
                      <a:r>
                        <a:rPr lang="en-US" sz="1400">
                          <a:effectLst/>
                        </a:rPr>
                        <a:t>20000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0.272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0.008</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0.152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262.7</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44.11764706</a:t>
                      </a:r>
                      <a:endParaRPr lang="en-US" sz="1100">
                        <a:effectLst/>
                        <a:latin typeface="Calibri"/>
                        <a:ea typeface="Calibri"/>
                        <a:cs typeface="Times New Roman"/>
                      </a:endParaRPr>
                    </a:p>
                  </a:txBody>
                  <a:tcPr marL="68580" marR="68580" marT="0" marB="0"/>
                </a:tc>
              </a:tr>
              <a:tr h="326571">
                <a:tc>
                  <a:txBody>
                    <a:bodyPr/>
                    <a:lstStyle/>
                    <a:p>
                      <a:pPr marL="0" marR="0">
                        <a:lnSpc>
                          <a:spcPct val="115000"/>
                        </a:lnSpc>
                        <a:spcBef>
                          <a:spcPts val="0"/>
                        </a:spcBef>
                        <a:spcAft>
                          <a:spcPts val="0"/>
                        </a:spcAft>
                      </a:pPr>
                      <a:r>
                        <a:rPr lang="en-US" sz="1400">
                          <a:effectLst/>
                        </a:rPr>
                        <a:t>80000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1.089</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0.034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0.549</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271.32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49.58677686</a:t>
                      </a:r>
                      <a:endParaRPr lang="en-US" sz="1100">
                        <a:effectLst/>
                        <a:latin typeface="Calibri"/>
                        <a:ea typeface="Calibri"/>
                        <a:cs typeface="Times New Roman"/>
                      </a:endParaRPr>
                    </a:p>
                  </a:txBody>
                  <a:tcPr marL="68580" marR="68580" marT="0" marB="0"/>
                </a:tc>
              </a:tr>
              <a:tr h="326571">
                <a:tc>
                  <a:txBody>
                    <a:bodyPr/>
                    <a:lstStyle/>
                    <a:p>
                      <a:pPr marL="0" marR="0">
                        <a:lnSpc>
                          <a:spcPct val="115000"/>
                        </a:lnSpc>
                        <a:spcBef>
                          <a:spcPts val="0"/>
                        </a:spcBef>
                        <a:spcAft>
                          <a:spcPts val="0"/>
                        </a:spcAft>
                      </a:pPr>
                      <a:r>
                        <a:rPr lang="en-US" sz="1400">
                          <a:effectLst/>
                        </a:rPr>
                        <a:t>100000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1.36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0.042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0.64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279.6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52.94117647</a:t>
                      </a:r>
                      <a:endParaRPr lang="en-US" sz="1100">
                        <a:effectLst/>
                        <a:latin typeface="Calibri"/>
                        <a:ea typeface="Calibri"/>
                        <a:cs typeface="Times New Roman"/>
                      </a:endParaRPr>
                    </a:p>
                  </a:txBody>
                  <a:tcPr marL="68580" marR="68580" marT="0" marB="0"/>
                </a:tc>
              </a:tr>
              <a:tr h="326571">
                <a:tc>
                  <a:txBody>
                    <a:bodyPr/>
                    <a:lstStyle/>
                    <a:p>
                      <a:pPr marL="0" marR="0">
                        <a:lnSpc>
                          <a:spcPct val="115000"/>
                        </a:lnSpc>
                        <a:spcBef>
                          <a:spcPts val="0"/>
                        </a:spcBef>
                        <a:spcAft>
                          <a:spcPts val="0"/>
                        </a:spcAft>
                      </a:pPr>
                      <a:r>
                        <a:rPr lang="en-US" sz="1400">
                          <a:effectLst/>
                        </a:rPr>
                        <a:t>20000000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272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8.57</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11.08</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288.533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95.92647059</a:t>
                      </a:r>
                      <a:endParaRPr lang="en-US" sz="1100">
                        <a:effectLst/>
                        <a:latin typeface="Calibri"/>
                        <a:ea typeface="Calibri"/>
                        <a:cs typeface="Times New Roman"/>
                      </a:endParaRPr>
                    </a:p>
                  </a:txBody>
                  <a:tcPr marL="68580" marR="68580" marT="0" marB="0"/>
                </a:tc>
              </a:tr>
              <a:tr h="326571">
                <a:tc>
                  <a:txBody>
                    <a:bodyPr/>
                    <a:lstStyle/>
                    <a:p>
                      <a:pPr marL="0" marR="0">
                        <a:lnSpc>
                          <a:spcPct val="115000"/>
                        </a:lnSpc>
                        <a:spcBef>
                          <a:spcPts val="0"/>
                        </a:spcBef>
                        <a:spcAft>
                          <a:spcPts val="0"/>
                        </a:spcAft>
                      </a:pPr>
                      <a:r>
                        <a:rPr lang="en-US" sz="1400">
                          <a:effectLst/>
                        </a:rPr>
                        <a:t>40000000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544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17.63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17.57</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297.1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96.77022059</a:t>
                      </a:r>
                      <a:endParaRPr lang="en-US" sz="1100">
                        <a:effectLst/>
                        <a:latin typeface="Calibri"/>
                        <a:ea typeface="Calibri"/>
                        <a:cs typeface="Times New Roman"/>
                      </a:endParaRPr>
                    </a:p>
                  </a:txBody>
                  <a:tcPr marL="68580" marR="68580" marT="0" marB="0"/>
                </a:tc>
              </a:tr>
              <a:tr h="326571">
                <a:tc>
                  <a:txBody>
                    <a:bodyPr/>
                    <a:lstStyle/>
                    <a:p>
                      <a:pPr marL="0" marR="0">
                        <a:lnSpc>
                          <a:spcPct val="115000"/>
                        </a:lnSpc>
                        <a:spcBef>
                          <a:spcPts val="0"/>
                        </a:spcBef>
                        <a:spcAft>
                          <a:spcPts val="0"/>
                        </a:spcAft>
                      </a:pPr>
                      <a:r>
                        <a:rPr lang="en-US" sz="1400">
                          <a:effectLst/>
                        </a:rPr>
                        <a:t>60000000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817</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25.71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21.83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305.67</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97.32802938</a:t>
                      </a:r>
                      <a:endParaRPr lang="en-US" sz="1100">
                        <a:effectLst/>
                        <a:latin typeface="Calibri"/>
                        <a:ea typeface="Calibri"/>
                        <a:cs typeface="Times New Roman"/>
                      </a:endParaRPr>
                    </a:p>
                  </a:txBody>
                  <a:tcPr marL="68580" marR="68580" marT="0" marB="0"/>
                </a:tc>
              </a:tr>
              <a:tr h="326571">
                <a:tc>
                  <a:txBody>
                    <a:bodyPr/>
                    <a:lstStyle/>
                    <a:p>
                      <a:pPr marL="0" marR="0">
                        <a:lnSpc>
                          <a:spcPct val="115000"/>
                        </a:lnSpc>
                        <a:spcBef>
                          <a:spcPts val="0"/>
                        </a:spcBef>
                        <a:spcAft>
                          <a:spcPts val="0"/>
                        </a:spcAft>
                      </a:pPr>
                      <a:r>
                        <a:rPr lang="en-US" sz="1400">
                          <a:effectLst/>
                        </a:rPr>
                        <a:t>80000000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1089.84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34.285</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29.1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315.66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97.32988329</a:t>
                      </a:r>
                      <a:endParaRPr lang="en-US" sz="1100">
                        <a:effectLst/>
                        <a:latin typeface="Calibri"/>
                        <a:ea typeface="Calibri"/>
                        <a:cs typeface="Times New Roman"/>
                      </a:endParaRPr>
                    </a:p>
                  </a:txBody>
                  <a:tcPr marL="68580" marR="68580" marT="0" marB="0"/>
                </a:tc>
              </a:tr>
              <a:tr h="326571">
                <a:tc>
                  <a:txBody>
                    <a:bodyPr/>
                    <a:lstStyle/>
                    <a:p>
                      <a:pPr marL="0" marR="0">
                        <a:lnSpc>
                          <a:spcPct val="115000"/>
                        </a:lnSpc>
                        <a:spcBef>
                          <a:spcPts val="0"/>
                        </a:spcBef>
                        <a:spcAft>
                          <a:spcPts val="0"/>
                        </a:spcAft>
                      </a:pPr>
                      <a:r>
                        <a:rPr lang="en-US" sz="1400" dirty="0">
                          <a:effectLst/>
                        </a:rPr>
                        <a:t>100000000</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1362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42.85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36.358</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345.39</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97.33054332</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 xmlns:p14="http://schemas.microsoft.com/office/powerpoint/2010/main" val="3543778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45273" y="609600"/>
            <a:ext cx="8259553" cy="541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8935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971800"/>
            <a:ext cx="4572000" cy="769441"/>
          </a:xfrm>
          <a:prstGeom prst="rect">
            <a:avLst/>
          </a:prstGeom>
          <a:noFill/>
        </p:spPr>
        <p:txBody>
          <a:bodyPr wrap="square" rtlCol="0">
            <a:spAutoFit/>
          </a:bodyPr>
          <a:lstStyle/>
          <a:p>
            <a:pPr algn="ctr"/>
            <a:r>
              <a:rPr lang="en-US" sz="4400" dirty="0" smtClean="0">
                <a:latin typeface="Times New Roman" pitchFamily="18" charset="0"/>
                <a:cs typeface="Times New Roman" pitchFamily="18" charset="0"/>
              </a:rPr>
              <a:t>THANK YOU</a:t>
            </a:r>
            <a:endParaRPr lang="en-US" sz="4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anose="02020603050405020304" pitchFamily="18" charset="0"/>
                <a:cs typeface="Times New Roman" panose="02020603050405020304" pitchFamily="18" charset="0"/>
              </a:rPr>
              <a:t>EXISTING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ea typeface="Tahoma" panose="020B0604030504040204" pitchFamily="34" charset="0"/>
                <a:cs typeface="Times New Roman" pitchFamily="18" charset="0"/>
              </a:rPr>
              <a:t>High </a:t>
            </a:r>
            <a:r>
              <a:rPr lang="en-IN" sz="2000" dirty="0">
                <a:latin typeface="Times New Roman" pitchFamily="18" charset="0"/>
                <a:ea typeface="Tahoma" panose="020B0604030504040204" pitchFamily="34" charset="0"/>
                <a:cs typeface="Times New Roman" pitchFamily="18" charset="0"/>
              </a:rPr>
              <a:t>computational application which cannot be effectively and solemnly run on the mobile within reasonable time and power are offloaded to the cloud for performing the computation and the result is pushed back into the mobile device which is displayed on the mobile device</a:t>
            </a:r>
            <a:r>
              <a:rPr lang="en-IN" sz="2000" dirty="0" smtClean="0">
                <a:latin typeface="Times New Roman" pitchFamily="18" charset="0"/>
                <a:ea typeface="Tahoma" panose="020B0604030504040204" pitchFamily="34" charset="0"/>
                <a:cs typeface="Times New Roman" pitchFamily="18" charset="0"/>
              </a:rPr>
              <a:t>.</a:t>
            </a:r>
          </a:p>
          <a:p>
            <a:pPr marL="0" indent="0">
              <a:buNone/>
            </a:pPr>
            <a:r>
              <a:rPr lang="en-IN" sz="2000" dirty="0" smtClean="0">
                <a:latin typeface="Times New Roman" pitchFamily="18" charset="0"/>
                <a:ea typeface="Tahoma" panose="020B0604030504040204" pitchFamily="34" charset="0"/>
                <a:cs typeface="Times New Roman" pitchFamily="18" charset="0"/>
              </a:rPr>
              <a:t>DISADVANTAGES</a:t>
            </a:r>
          </a:p>
          <a:p>
            <a:r>
              <a:rPr lang="en-IN" sz="2000" dirty="0" smtClean="0">
                <a:latin typeface="Times New Roman" panose="02020603050405020304" pitchFamily="18" charset="0"/>
                <a:cs typeface="Times New Roman" panose="02020603050405020304" pitchFamily="18" charset="0"/>
              </a:rPr>
              <a:t>The offloading of the computation is not adaptive, the whole of the computation if offloaded for that specific application, which induces unnecessary overhead</a:t>
            </a:r>
          </a:p>
          <a:p>
            <a:r>
              <a:rPr lang="en-IN" sz="2000" dirty="0" smtClean="0">
                <a:latin typeface="Times New Roman" panose="02020603050405020304" pitchFamily="18" charset="0"/>
                <a:cs typeface="Times New Roman" panose="02020603050405020304" pitchFamily="18" charset="0"/>
              </a:rPr>
              <a:t>This would </a:t>
            </a:r>
            <a:r>
              <a:rPr lang="en-IN" sz="2000" dirty="0">
                <a:latin typeface="Times New Roman" panose="02020603050405020304" pitchFamily="18" charset="0"/>
                <a:cs typeface="Times New Roman" panose="02020603050405020304" pitchFamily="18" charset="0"/>
              </a:rPr>
              <a:t>lead to the requirement of persistent internet connection for the application to work, thus may lead to draining of battery rather than saving it.</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 xmlns:p14="http://schemas.microsoft.com/office/powerpoint/2010/main" val="972270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anose="02020603050405020304" pitchFamily="18" charset="0"/>
                <a:cs typeface="Times New Roman" panose="02020603050405020304" pitchFamily="18" charset="0"/>
              </a:rPr>
              <a:t>PROPOSED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709119"/>
          </a:xfrm>
        </p:spPr>
        <p:txBody>
          <a:bodyPr>
            <a:normAutofit lnSpcReduction="10000"/>
          </a:bodyPr>
          <a:lstStyle/>
          <a:p>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proposed system a framework or offloading engine is developed which will adaptively offload the parts of an application which are computationally intensive to the cloud.</a:t>
            </a:r>
          </a:p>
          <a:p>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adaptive in terms of deciding whether to offload the particular code fragment to the cloud or it is effective if executed locally. The framework performs the decision and then carries out the steps necessary to execute the particular function</a:t>
            </a:r>
            <a:r>
              <a:rPr lang="en-IN" sz="2000" dirty="0" smtClean="0">
                <a:latin typeface="Times New Roman" panose="02020603050405020304" pitchFamily="18" charset="0"/>
                <a:cs typeface="Times New Roman" panose="02020603050405020304" pitchFamily="18" charset="0"/>
              </a:rPr>
              <a:t>.</a:t>
            </a:r>
            <a:r>
              <a:rPr lang="en-IN" sz="2000" b="1" dirty="0"/>
              <a:t> </a:t>
            </a:r>
            <a:endParaRPr lang="en-IN" sz="2000" b="1" dirty="0" smtClean="0"/>
          </a:p>
          <a:p>
            <a:pPr marL="0" indent="0">
              <a:buNone/>
            </a:pPr>
            <a:endParaRPr lang="en-IN" sz="2000" b="1" dirty="0" smtClean="0"/>
          </a:p>
          <a:p>
            <a:pPr marL="0" indent="0">
              <a:buNone/>
            </a:pPr>
            <a:r>
              <a:rPr lang="en-IN" sz="2000" dirty="0" smtClean="0">
                <a:latin typeface="Times New Roman" pitchFamily="18" charset="0"/>
                <a:cs typeface="Times New Roman" pitchFamily="18" charset="0"/>
              </a:rPr>
              <a:t>ADVANTAGES </a:t>
            </a:r>
            <a:r>
              <a:rPr lang="en-IN" sz="2000" dirty="0">
                <a:latin typeface="Times New Roman" pitchFamily="18" charset="0"/>
                <a:cs typeface="Times New Roman" pitchFamily="18" charset="0"/>
              </a:rPr>
              <a:t>OF PROPOSED SYSTEM</a:t>
            </a:r>
          </a:p>
          <a:p>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system enables high computation applications to be developed for mobile devices which are usually restricted by the battery power of the mobile devices.</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proposed system considerably reduces the execution times of complex algorithms by offloading them to the cloud thus saving computing cycles of the mobile platform.</a:t>
            </a: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50423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WONK\Desktop\Untitled.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62113" y="1028700"/>
            <a:ext cx="5819775" cy="48006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2771800" y="260648"/>
            <a:ext cx="4536504" cy="523220"/>
          </a:xfrm>
          <a:prstGeom prst="rect">
            <a:avLst/>
          </a:prstGeom>
          <a:noFill/>
        </p:spPr>
        <p:txBody>
          <a:bodyPr wrap="square" rtlCol="0">
            <a:spAutoFit/>
          </a:bodyPr>
          <a:lstStyle/>
          <a:p>
            <a:pPr algn="ctr"/>
            <a:r>
              <a:rPr lang="en-US" sz="2800" dirty="0" smtClean="0"/>
              <a:t>System Architecture</a:t>
            </a:r>
            <a:endParaRPr lang="en-US" sz="2800" dirty="0"/>
          </a:p>
        </p:txBody>
      </p:sp>
    </p:spTree>
    <p:extLst>
      <p:ext uri="{BB962C8B-B14F-4D97-AF65-F5344CB8AC3E}">
        <p14:creationId xmlns="" xmlns:p14="http://schemas.microsoft.com/office/powerpoint/2010/main" val="3145564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2438400"/>
            <a:ext cx="4572000" cy="707886"/>
          </a:xfrm>
          <a:prstGeom prst="rect">
            <a:avLst/>
          </a:prstGeom>
        </p:spPr>
        <p:txBody>
          <a:bodyPr wrap="square">
            <a:spAutoFit/>
          </a:bodyPr>
          <a:lstStyle/>
          <a:p>
            <a:pPr algn="just"/>
            <a:r>
              <a:rPr lang="en-US" sz="4000" dirty="0" smtClean="0">
                <a:latin typeface="Times New Roman" pitchFamily="18" charset="0"/>
                <a:cs typeface="Times New Roman" pitchFamily="18" charset="0"/>
              </a:rPr>
              <a:t>FLOW CHARTS</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923928" y="1055117"/>
            <a:ext cx="1254820" cy="5785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95536" y="584192"/>
            <a:ext cx="295232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Allocation Determination</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736459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7000" y="609600"/>
            <a:ext cx="2955974" cy="597666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itle 2"/>
          <p:cNvSpPr>
            <a:spLocks noGrp="1"/>
          </p:cNvSpPr>
          <p:nvPr>
            <p:ph type="title"/>
          </p:nvPr>
        </p:nvSpPr>
        <p:spPr>
          <a:xfrm>
            <a:off x="457200" y="274638"/>
            <a:ext cx="2819400" cy="334962"/>
          </a:xfrm>
        </p:spPr>
        <p:txBody>
          <a:bodyPr>
            <a:noAutofit/>
          </a:bodyPr>
          <a:lstStyle/>
          <a:p>
            <a:pPr algn="l"/>
            <a:r>
              <a:rPr lang="en-US" sz="1800" dirty="0" err="1" smtClean="0">
                <a:latin typeface="Times New Roman" pitchFamily="18" charset="0"/>
                <a:cs typeface="Times New Roman" pitchFamily="18" charset="0"/>
              </a:rPr>
              <a:t>Offloader</a:t>
            </a:r>
            <a:r>
              <a:rPr lang="en-US" sz="1800" dirty="0" smtClean="0">
                <a:latin typeface="Times New Roman" pitchFamily="18" charset="0"/>
                <a:cs typeface="Times New Roman" pitchFamily="18" charset="0"/>
              </a:rPr>
              <a:t> Working</a:t>
            </a:r>
            <a:endParaRPr lang="en-US" sz="1800" dirty="0">
              <a:latin typeface="Times New Roman" pitchFamily="18" charset="0"/>
              <a:cs typeface="Times New Roman" pitchFamily="18" charset="0"/>
            </a:endParaRPr>
          </a:p>
        </p:txBody>
      </p:sp>
      <p:cxnSp>
        <p:nvCxnSpPr>
          <p:cNvPr id="14" name="Straight Arrow Connector 13"/>
          <p:cNvCxnSpPr/>
          <p:nvPr/>
        </p:nvCxnSpPr>
        <p:spPr>
          <a:xfrm rot="5400000">
            <a:off x="3277394" y="5561806"/>
            <a:ext cx="304800" cy="1588"/>
          </a:xfrm>
          <a:prstGeom prst="straightConnector1">
            <a:avLst/>
          </a:prstGeom>
          <a:ln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2743200"/>
            <a:ext cx="306494" cy="230832"/>
          </a:xfrm>
          <a:prstGeom prst="rect">
            <a:avLst/>
          </a:prstGeom>
          <a:noFill/>
        </p:spPr>
        <p:txBody>
          <a:bodyPr wrap="none" rtlCol="0">
            <a:spAutoFit/>
          </a:bodyPr>
          <a:lstStyle/>
          <a:p>
            <a:r>
              <a:rPr lang="en-US" sz="900" dirty="0" smtClean="0"/>
              <a:t>no</a:t>
            </a:r>
            <a:endParaRPr lang="en-US" sz="900" dirty="0"/>
          </a:p>
        </p:txBody>
      </p:sp>
      <p:sp>
        <p:nvSpPr>
          <p:cNvPr id="17" name="TextBox 16"/>
          <p:cNvSpPr txBox="1"/>
          <p:nvPr/>
        </p:nvSpPr>
        <p:spPr>
          <a:xfrm>
            <a:off x="3352800" y="3581400"/>
            <a:ext cx="340158" cy="230832"/>
          </a:xfrm>
          <a:prstGeom prst="rect">
            <a:avLst/>
          </a:prstGeom>
          <a:noFill/>
        </p:spPr>
        <p:txBody>
          <a:bodyPr wrap="none" rtlCol="0">
            <a:spAutoFit/>
          </a:bodyPr>
          <a:lstStyle/>
          <a:p>
            <a:r>
              <a:rPr lang="en-US" sz="900" dirty="0" smtClean="0"/>
              <a:t>yes</a:t>
            </a:r>
            <a:endParaRPr lang="en-US" sz="900" dirty="0"/>
          </a:p>
        </p:txBody>
      </p:sp>
      <p:sp>
        <p:nvSpPr>
          <p:cNvPr id="18" name="TextBox 17"/>
          <p:cNvSpPr txBox="1"/>
          <p:nvPr/>
        </p:nvSpPr>
        <p:spPr>
          <a:xfrm>
            <a:off x="4038600" y="4114800"/>
            <a:ext cx="306494" cy="230832"/>
          </a:xfrm>
          <a:prstGeom prst="rect">
            <a:avLst/>
          </a:prstGeom>
          <a:noFill/>
        </p:spPr>
        <p:txBody>
          <a:bodyPr wrap="none" rtlCol="0">
            <a:spAutoFit/>
          </a:bodyPr>
          <a:lstStyle/>
          <a:p>
            <a:r>
              <a:rPr lang="en-US" sz="900" dirty="0" smtClean="0"/>
              <a:t>no</a:t>
            </a:r>
            <a:endParaRPr lang="en-US" sz="900" dirty="0"/>
          </a:p>
        </p:txBody>
      </p:sp>
      <p:sp>
        <p:nvSpPr>
          <p:cNvPr id="19" name="TextBox 18"/>
          <p:cNvSpPr txBox="1"/>
          <p:nvPr/>
        </p:nvSpPr>
        <p:spPr>
          <a:xfrm>
            <a:off x="3352800" y="4800600"/>
            <a:ext cx="340158" cy="230832"/>
          </a:xfrm>
          <a:prstGeom prst="rect">
            <a:avLst/>
          </a:prstGeom>
          <a:noFill/>
        </p:spPr>
        <p:txBody>
          <a:bodyPr wrap="none" rtlCol="0">
            <a:spAutoFit/>
          </a:bodyPr>
          <a:lstStyle/>
          <a:p>
            <a:r>
              <a:rPr lang="en-US" sz="900" dirty="0" smtClean="0"/>
              <a:t>yes</a:t>
            </a:r>
            <a:endParaRPr lang="en-US" sz="9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294037"/>
            <a:ext cx="936104" cy="1584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00392" y="2204864"/>
            <a:ext cx="936104" cy="1584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5940152" y="2699302"/>
            <a:ext cx="1224136" cy="9001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3995936" y="2699302"/>
            <a:ext cx="1224136" cy="9001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204120" y="2699302"/>
            <a:ext cx="1224136" cy="9001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842410" y="685297"/>
            <a:ext cx="2169184" cy="523220"/>
          </a:xfrm>
          <a:prstGeom prst="rect">
            <a:avLst/>
          </a:prstGeom>
        </p:spPr>
        <p:txBody>
          <a:bodyPr wrap="none">
            <a:spAutoFit/>
          </a:bodyPr>
          <a:lstStyle/>
          <a:p>
            <a:r>
              <a:rPr lang="en-US" sz="2800" dirty="0">
                <a:latin typeface="Times New Roman" pitchFamily="18" charset="0"/>
                <a:cs typeface="Times New Roman" pitchFamily="18" charset="0"/>
              </a:rPr>
              <a:t>Level </a:t>
            </a:r>
            <a:r>
              <a:rPr lang="en-US" sz="2800" dirty="0" smtClean="0">
                <a:latin typeface="Times New Roman" pitchFamily="18" charset="0"/>
                <a:cs typeface="Times New Roman" pitchFamily="18" charset="0"/>
              </a:rPr>
              <a:t>1 </a:t>
            </a:r>
            <a:r>
              <a:rPr lang="en-US" sz="2800" dirty="0">
                <a:latin typeface="Times New Roman" pitchFamily="18" charset="0"/>
                <a:cs typeface="Times New Roman" pitchFamily="18" charset="0"/>
              </a:rPr>
              <a:t>DFD </a:t>
            </a:r>
          </a:p>
        </p:txBody>
      </p:sp>
      <p:sp>
        <p:nvSpPr>
          <p:cNvPr id="8" name="Arc 7"/>
          <p:cNvSpPr/>
          <p:nvPr/>
        </p:nvSpPr>
        <p:spPr>
          <a:xfrm>
            <a:off x="1123774" y="2636912"/>
            <a:ext cx="783930" cy="360040"/>
          </a:xfrm>
          <a:prstGeom prst="arc">
            <a:avLst>
              <a:gd name="adj1" fmla="val 11062416"/>
              <a:gd name="adj2" fmla="val 2112174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Arc 8"/>
          <p:cNvSpPr/>
          <p:nvPr/>
        </p:nvSpPr>
        <p:spPr>
          <a:xfrm>
            <a:off x="3347864" y="2699302"/>
            <a:ext cx="778730" cy="360040"/>
          </a:xfrm>
          <a:prstGeom prst="arc">
            <a:avLst>
              <a:gd name="adj1" fmla="val 11062416"/>
              <a:gd name="adj2" fmla="val 2112174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Arc 9"/>
          <p:cNvSpPr/>
          <p:nvPr/>
        </p:nvSpPr>
        <p:spPr>
          <a:xfrm>
            <a:off x="5161422" y="2733183"/>
            <a:ext cx="850738" cy="360040"/>
          </a:xfrm>
          <a:prstGeom prst="arc">
            <a:avLst>
              <a:gd name="adj1" fmla="val 11062416"/>
              <a:gd name="adj2" fmla="val 2112174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Rectangle 10"/>
          <p:cNvSpPr/>
          <p:nvPr/>
        </p:nvSpPr>
        <p:spPr>
          <a:xfrm>
            <a:off x="1907704" y="1851979"/>
            <a:ext cx="5544616" cy="2592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c 11"/>
          <p:cNvSpPr/>
          <p:nvPr/>
        </p:nvSpPr>
        <p:spPr>
          <a:xfrm rot="10800000">
            <a:off x="1123774" y="3148123"/>
            <a:ext cx="783929" cy="360040"/>
          </a:xfrm>
          <a:prstGeom prst="arc">
            <a:avLst>
              <a:gd name="adj1" fmla="val 11062416"/>
              <a:gd name="adj2" fmla="val 2112174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Arc 12"/>
          <p:cNvSpPr/>
          <p:nvPr/>
        </p:nvSpPr>
        <p:spPr>
          <a:xfrm rot="10800000">
            <a:off x="7452320" y="3078280"/>
            <a:ext cx="648072" cy="360040"/>
          </a:xfrm>
          <a:prstGeom prst="arc">
            <a:avLst>
              <a:gd name="adj1" fmla="val 11062416"/>
              <a:gd name="adj2" fmla="val 2112174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Arc 13"/>
          <p:cNvSpPr/>
          <p:nvPr/>
        </p:nvSpPr>
        <p:spPr>
          <a:xfrm>
            <a:off x="7452319" y="2519282"/>
            <a:ext cx="648072" cy="360040"/>
          </a:xfrm>
          <a:prstGeom prst="arc">
            <a:avLst>
              <a:gd name="adj1" fmla="val 11062416"/>
              <a:gd name="adj2" fmla="val 2112174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p:cNvSpPr txBox="1"/>
          <p:nvPr/>
        </p:nvSpPr>
        <p:spPr>
          <a:xfrm>
            <a:off x="1019318" y="1983302"/>
            <a:ext cx="888385" cy="215444"/>
          </a:xfrm>
          <a:prstGeom prst="rect">
            <a:avLst/>
          </a:prstGeom>
          <a:noFill/>
        </p:spPr>
        <p:txBody>
          <a:bodyPr wrap="none" rtlCol="0">
            <a:spAutoFit/>
          </a:bodyPr>
          <a:lstStyle/>
          <a:p>
            <a:r>
              <a:rPr lang="en-US" sz="800" dirty="0" smtClean="0"/>
              <a:t>Load service info</a:t>
            </a:r>
            <a:endParaRPr lang="en-US" sz="800" dirty="0"/>
          </a:p>
        </p:txBody>
      </p:sp>
      <p:sp>
        <p:nvSpPr>
          <p:cNvPr id="16" name="TextBox 15"/>
          <p:cNvSpPr txBox="1"/>
          <p:nvPr/>
        </p:nvSpPr>
        <p:spPr>
          <a:xfrm>
            <a:off x="1152498" y="3624297"/>
            <a:ext cx="726481" cy="507831"/>
          </a:xfrm>
          <a:prstGeom prst="rect">
            <a:avLst/>
          </a:prstGeom>
          <a:noFill/>
        </p:spPr>
        <p:txBody>
          <a:bodyPr wrap="none" rtlCol="0">
            <a:spAutoFit/>
          </a:bodyPr>
          <a:lstStyle/>
          <a:p>
            <a:r>
              <a:rPr lang="en-US" sz="900" dirty="0" smtClean="0"/>
              <a:t>    Local </a:t>
            </a:r>
          </a:p>
          <a:p>
            <a:r>
              <a:rPr lang="en-US" sz="900" dirty="0" smtClean="0"/>
              <a:t>  Execution</a:t>
            </a:r>
          </a:p>
          <a:p>
            <a:r>
              <a:rPr lang="en-US" sz="900" dirty="0" smtClean="0"/>
              <a:t>parameters</a:t>
            </a:r>
            <a:endParaRPr lang="en-US" sz="900" dirty="0"/>
          </a:p>
        </p:txBody>
      </p:sp>
      <p:sp>
        <p:nvSpPr>
          <p:cNvPr id="17" name="TextBox 16"/>
          <p:cNvSpPr txBox="1"/>
          <p:nvPr/>
        </p:nvSpPr>
        <p:spPr>
          <a:xfrm>
            <a:off x="3258572" y="2403866"/>
            <a:ext cx="957313" cy="230832"/>
          </a:xfrm>
          <a:prstGeom prst="rect">
            <a:avLst/>
          </a:prstGeom>
          <a:noFill/>
        </p:spPr>
        <p:txBody>
          <a:bodyPr wrap="none" rtlCol="0">
            <a:spAutoFit/>
          </a:bodyPr>
          <a:lstStyle/>
          <a:p>
            <a:r>
              <a:rPr lang="en-US" sz="900" dirty="0" smtClean="0"/>
              <a:t>Cost parameters</a:t>
            </a:r>
            <a:endParaRPr lang="en-US" sz="900" dirty="0"/>
          </a:p>
        </p:txBody>
      </p:sp>
      <p:sp>
        <p:nvSpPr>
          <p:cNvPr id="18" name="TextBox 17"/>
          <p:cNvSpPr txBox="1"/>
          <p:nvPr/>
        </p:nvSpPr>
        <p:spPr>
          <a:xfrm>
            <a:off x="5269793" y="2334616"/>
            <a:ext cx="1296144" cy="369332"/>
          </a:xfrm>
          <a:prstGeom prst="rect">
            <a:avLst/>
          </a:prstGeom>
          <a:noFill/>
        </p:spPr>
        <p:txBody>
          <a:bodyPr wrap="square" rtlCol="0">
            <a:spAutoFit/>
          </a:bodyPr>
          <a:lstStyle/>
          <a:p>
            <a:r>
              <a:rPr lang="en-US" sz="900" dirty="0" smtClean="0"/>
              <a:t> Offloading </a:t>
            </a:r>
          </a:p>
          <a:p>
            <a:r>
              <a:rPr lang="en-US" sz="900" dirty="0" smtClean="0"/>
              <a:t> parameters</a:t>
            </a:r>
            <a:endParaRPr lang="en-US" sz="900" dirty="0"/>
          </a:p>
        </p:txBody>
      </p:sp>
      <p:sp>
        <p:nvSpPr>
          <p:cNvPr id="19" name="TextBox 18"/>
          <p:cNvSpPr txBox="1"/>
          <p:nvPr/>
        </p:nvSpPr>
        <p:spPr>
          <a:xfrm>
            <a:off x="7407505" y="2198746"/>
            <a:ext cx="737702" cy="369332"/>
          </a:xfrm>
          <a:prstGeom prst="rect">
            <a:avLst/>
          </a:prstGeom>
          <a:noFill/>
        </p:spPr>
        <p:txBody>
          <a:bodyPr wrap="none" rtlCol="0">
            <a:spAutoFit/>
          </a:bodyPr>
          <a:lstStyle/>
          <a:p>
            <a:r>
              <a:rPr lang="en-US" sz="900" dirty="0" smtClean="0"/>
              <a:t>    Offload</a:t>
            </a:r>
          </a:p>
          <a:p>
            <a:r>
              <a:rPr lang="en-US" sz="900" dirty="0" smtClean="0"/>
              <a:t>instructions</a:t>
            </a:r>
            <a:endParaRPr lang="en-US" sz="900" dirty="0"/>
          </a:p>
        </p:txBody>
      </p:sp>
      <p:sp>
        <p:nvSpPr>
          <p:cNvPr id="20" name="TextBox 19"/>
          <p:cNvSpPr txBox="1"/>
          <p:nvPr/>
        </p:nvSpPr>
        <p:spPr>
          <a:xfrm>
            <a:off x="7569143" y="3511322"/>
            <a:ext cx="576063" cy="230832"/>
          </a:xfrm>
          <a:prstGeom prst="rect">
            <a:avLst/>
          </a:prstGeom>
          <a:noFill/>
        </p:spPr>
        <p:txBody>
          <a:bodyPr wrap="square" rtlCol="0">
            <a:spAutoFit/>
          </a:bodyPr>
          <a:lstStyle/>
          <a:p>
            <a:r>
              <a:rPr lang="en-US" sz="900" dirty="0"/>
              <a:t>R</a:t>
            </a:r>
            <a:r>
              <a:rPr lang="en-US" sz="900" dirty="0" smtClean="0"/>
              <a:t>esult</a:t>
            </a:r>
            <a:endParaRPr lang="en-US" sz="900" dirty="0"/>
          </a:p>
        </p:txBody>
      </p:sp>
      <p:sp>
        <p:nvSpPr>
          <p:cNvPr id="21" name="Rectangle 20"/>
          <p:cNvSpPr/>
          <p:nvPr/>
        </p:nvSpPr>
        <p:spPr>
          <a:xfrm>
            <a:off x="152400" y="2590800"/>
            <a:ext cx="4572000" cy="646331"/>
          </a:xfrm>
          <a:prstGeom prst="rect">
            <a:avLst/>
          </a:prstGeom>
        </p:spPr>
        <p:txBody>
          <a:bodyPr>
            <a:spAutoFit/>
          </a:bodyPr>
          <a:lstStyle/>
          <a:p>
            <a:r>
              <a:rPr lang="en-US" dirty="0" smtClean="0"/>
              <a:t>  User</a:t>
            </a:r>
            <a:endParaRPr lang="en-US" dirty="0"/>
          </a:p>
          <a:p>
            <a:r>
              <a:rPr lang="en-US" dirty="0" smtClean="0"/>
              <a:t>Module</a:t>
            </a:r>
            <a:endParaRPr lang="en-US" dirty="0"/>
          </a:p>
        </p:txBody>
      </p:sp>
      <p:sp>
        <p:nvSpPr>
          <p:cNvPr id="22" name="Rectangle 21"/>
          <p:cNvSpPr/>
          <p:nvPr/>
        </p:nvSpPr>
        <p:spPr>
          <a:xfrm>
            <a:off x="8100391" y="2556156"/>
            <a:ext cx="4572000" cy="646331"/>
          </a:xfrm>
          <a:prstGeom prst="rect">
            <a:avLst/>
          </a:prstGeom>
        </p:spPr>
        <p:txBody>
          <a:bodyPr>
            <a:spAutoFit/>
          </a:bodyPr>
          <a:lstStyle/>
          <a:p>
            <a:r>
              <a:rPr lang="en-US" dirty="0"/>
              <a:t> Virtual </a:t>
            </a:r>
          </a:p>
          <a:p>
            <a:r>
              <a:rPr lang="en-US" dirty="0"/>
              <a:t>Machine</a:t>
            </a:r>
          </a:p>
        </p:txBody>
      </p:sp>
      <p:sp>
        <p:nvSpPr>
          <p:cNvPr id="24" name="TextBox 23"/>
          <p:cNvSpPr txBox="1"/>
          <p:nvPr/>
        </p:nvSpPr>
        <p:spPr>
          <a:xfrm>
            <a:off x="2261465" y="2918519"/>
            <a:ext cx="1109445" cy="461665"/>
          </a:xfrm>
          <a:prstGeom prst="rect">
            <a:avLst/>
          </a:prstGeom>
          <a:noFill/>
        </p:spPr>
        <p:txBody>
          <a:bodyPr wrap="square" rtlCol="0">
            <a:spAutoFit/>
          </a:bodyPr>
          <a:lstStyle/>
          <a:p>
            <a:r>
              <a:rPr lang="en-US" sz="1200" dirty="0" smtClean="0"/>
              <a:t>  Service  info</a:t>
            </a:r>
          </a:p>
          <a:p>
            <a:r>
              <a:rPr lang="en-US" sz="1200" dirty="0" smtClean="0"/>
              <a:t>      Module</a:t>
            </a:r>
            <a:endParaRPr lang="en-US" sz="1200" dirty="0"/>
          </a:p>
        </p:txBody>
      </p:sp>
      <p:sp>
        <p:nvSpPr>
          <p:cNvPr id="25" name="TextBox 24"/>
          <p:cNvSpPr txBox="1"/>
          <p:nvPr/>
        </p:nvSpPr>
        <p:spPr>
          <a:xfrm>
            <a:off x="4250374" y="2913203"/>
            <a:ext cx="715260" cy="461665"/>
          </a:xfrm>
          <a:prstGeom prst="rect">
            <a:avLst/>
          </a:prstGeom>
          <a:noFill/>
        </p:spPr>
        <p:txBody>
          <a:bodyPr wrap="none" rtlCol="0">
            <a:spAutoFit/>
          </a:bodyPr>
          <a:lstStyle/>
          <a:p>
            <a:r>
              <a:rPr lang="en-US" sz="1200" dirty="0" smtClean="0"/>
              <a:t>Decision</a:t>
            </a:r>
          </a:p>
          <a:p>
            <a:r>
              <a:rPr lang="en-US" sz="1200" dirty="0" smtClean="0"/>
              <a:t>Module</a:t>
            </a:r>
            <a:endParaRPr lang="en-US" sz="1200" dirty="0"/>
          </a:p>
        </p:txBody>
      </p:sp>
      <p:sp>
        <p:nvSpPr>
          <p:cNvPr id="26" name="TextBox 25"/>
          <p:cNvSpPr txBox="1"/>
          <p:nvPr/>
        </p:nvSpPr>
        <p:spPr>
          <a:xfrm>
            <a:off x="6016162" y="2987042"/>
            <a:ext cx="1148126" cy="430887"/>
          </a:xfrm>
          <a:prstGeom prst="rect">
            <a:avLst/>
          </a:prstGeom>
          <a:noFill/>
        </p:spPr>
        <p:txBody>
          <a:bodyPr wrap="square" rtlCol="0">
            <a:spAutoFit/>
          </a:bodyPr>
          <a:lstStyle/>
          <a:p>
            <a:r>
              <a:rPr lang="en-US" sz="1100" dirty="0" smtClean="0"/>
              <a:t>Communication</a:t>
            </a:r>
          </a:p>
          <a:p>
            <a:r>
              <a:rPr lang="en-US" sz="1100" dirty="0" smtClean="0"/>
              <a:t>        Module</a:t>
            </a:r>
            <a:endParaRPr lang="en-US" sz="1100" dirty="0"/>
          </a:p>
        </p:txBody>
      </p:sp>
      <p:cxnSp>
        <p:nvCxnSpPr>
          <p:cNvPr id="32" name="Straight Connector 31"/>
          <p:cNvCxnSpPr/>
          <p:nvPr/>
        </p:nvCxnSpPr>
        <p:spPr>
          <a:xfrm rot="16200000" flipH="1">
            <a:off x="1828800" y="2667000"/>
            <a:ext cx="76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752600" y="27432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5" idx="1"/>
          </p:cNvCxnSpPr>
          <p:nvPr/>
        </p:nvCxnSpPr>
        <p:spPr>
          <a:xfrm rot="16200000" flipH="1">
            <a:off x="4062944" y="2718855"/>
            <a:ext cx="164119" cy="604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5" idx="1"/>
          </p:cNvCxnSpPr>
          <p:nvPr/>
        </p:nvCxnSpPr>
        <p:spPr>
          <a:xfrm flipV="1">
            <a:off x="3962400" y="2831119"/>
            <a:ext cx="212807" cy="64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p:cNvCxnSpPr>
          <p:nvPr/>
        </p:nvCxnSpPr>
        <p:spPr>
          <a:xfrm rot="16200000" flipH="1">
            <a:off x="5873007" y="2748806"/>
            <a:ext cx="191651" cy="1019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4" idx="1"/>
          </p:cNvCxnSpPr>
          <p:nvPr/>
        </p:nvCxnSpPr>
        <p:spPr>
          <a:xfrm flipV="1">
            <a:off x="5791200" y="2831119"/>
            <a:ext cx="328223" cy="64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8001000" y="25146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924800" y="2667000"/>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3" idx="2"/>
          </p:cNvCxnSpPr>
          <p:nvPr/>
        </p:nvCxnSpPr>
        <p:spPr>
          <a:xfrm rot="16200000" flipV="1">
            <a:off x="7401523" y="3362922"/>
            <a:ext cx="202903" cy="81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a:off x="7391400" y="3276600"/>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reeform 60"/>
          <p:cNvSpPr/>
          <p:nvPr/>
        </p:nvSpPr>
        <p:spPr>
          <a:xfrm>
            <a:off x="5156200" y="3302000"/>
            <a:ext cx="838200" cy="175683"/>
          </a:xfrm>
          <a:custGeom>
            <a:avLst/>
            <a:gdLst>
              <a:gd name="connsiteX0" fmla="*/ 0 w 838200"/>
              <a:gd name="connsiteY0" fmla="*/ 63500 h 175683"/>
              <a:gd name="connsiteX1" fmla="*/ 482600 w 838200"/>
              <a:gd name="connsiteY1" fmla="*/ 165100 h 175683"/>
              <a:gd name="connsiteX2" fmla="*/ 838200 w 838200"/>
              <a:gd name="connsiteY2" fmla="*/ 0 h 175683"/>
            </a:gdLst>
            <a:ahLst/>
            <a:cxnLst>
              <a:cxn ang="0">
                <a:pos x="connsiteX0" y="connsiteY0"/>
              </a:cxn>
              <a:cxn ang="0">
                <a:pos x="connsiteX1" y="connsiteY1"/>
              </a:cxn>
              <a:cxn ang="0">
                <a:pos x="connsiteX2" y="connsiteY2"/>
              </a:cxn>
            </a:cxnLst>
            <a:rect l="l" t="t" r="r" b="b"/>
            <a:pathLst>
              <a:path w="838200" h="175683">
                <a:moveTo>
                  <a:pt x="0" y="63500"/>
                </a:moveTo>
                <a:cubicBezTo>
                  <a:pt x="171450" y="119591"/>
                  <a:pt x="342900" y="175683"/>
                  <a:pt x="482600" y="165100"/>
                </a:cubicBezTo>
                <a:cubicBezTo>
                  <a:pt x="622300" y="154517"/>
                  <a:pt x="730250" y="77258"/>
                  <a:pt x="83820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3" name="Straight Connector 62"/>
          <p:cNvCxnSpPr>
            <a:endCxn id="61" idx="0"/>
          </p:cNvCxnSpPr>
          <p:nvPr/>
        </p:nvCxnSpPr>
        <p:spPr>
          <a:xfrm rot="16200000" flipV="1">
            <a:off x="5137150" y="3384550"/>
            <a:ext cx="139700" cy="10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0800000">
            <a:off x="5181600" y="33528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Freeform 65"/>
          <p:cNvSpPr/>
          <p:nvPr/>
        </p:nvSpPr>
        <p:spPr>
          <a:xfrm>
            <a:off x="3365500" y="3327400"/>
            <a:ext cx="711200" cy="105833"/>
          </a:xfrm>
          <a:custGeom>
            <a:avLst/>
            <a:gdLst>
              <a:gd name="connsiteX0" fmla="*/ 0 w 711200"/>
              <a:gd name="connsiteY0" fmla="*/ 25400 h 105833"/>
              <a:gd name="connsiteX1" fmla="*/ 381000 w 711200"/>
              <a:gd name="connsiteY1" fmla="*/ 101600 h 105833"/>
              <a:gd name="connsiteX2" fmla="*/ 711200 w 711200"/>
              <a:gd name="connsiteY2" fmla="*/ 0 h 105833"/>
            </a:gdLst>
            <a:ahLst/>
            <a:cxnLst>
              <a:cxn ang="0">
                <a:pos x="connsiteX0" y="connsiteY0"/>
              </a:cxn>
              <a:cxn ang="0">
                <a:pos x="connsiteX1" y="connsiteY1"/>
              </a:cxn>
              <a:cxn ang="0">
                <a:pos x="connsiteX2" y="connsiteY2"/>
              </a:cxn>
            </a:cxnLst>
            <a:rect l="l" t="t" r="r" b="b"/>
            <a:pathLst>
              <a:path w="711200" h="105833">
                <a:moveTo>
                  <a:pt x="0" y="25400"/>
                </a:moveTo>
                <a:cubicBezTo>
                  <a:pt x="131233" y="65616"/>
                  <a:pt x="262467" y="105833"/>
                  <a:pt x="381000" y="101600"/>
                </a:cubicBezTo>
                <a:cubicBezTo>
                  <a:pt x="499533" y="97367"/>
                  <a:pt x="649817" y="40217"/>
                  <a:pt x="71120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p:cNvCxnSpPr>
            <a:endCxn id="66" idx="0"/>
          </p:cNvCxnSpPr>
          <p:nvPr/>
        </p:nvCxnSpPr>
        <p:spPr>
          <a:xfrm rot="16200000" flipV="1">
            <a:off x="3359150" y="3359150"/>
            <a:ext cx="76200" cy="63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flipV="1">
            <a:off x="3352800" y="32766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1066800" y="3429000"/>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0800000">
            <a:off x="1143000" y="33528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1534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404</TotalTime>
  <Words>999</Words>
  <Application>Microsoft Office PowerPoint</Application>
  <PresentationFormat>On-screen Show (4:3)</PresentationFormat>
  <Paragraphs>245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ADAPTIVE COMPUTATION OFFLOADING USING MOBILE CLOUD COMPUTING</vt:lpstr>
      <vt:lpstr>ABSTRACT</vt:lpstr>
      <vt:lpstr>EXISTING SYSTEM</vt:lpstr>
      <vt:lpstr>PROPOSED SYSTEM</vt:lpstr>
      <vt:lpstr>Slide 5</vt:lpstr>
      <vt:lpstr>Slide 6</vt:lpstr>
      <vt:lpstr>Slide 7</vt:lpstr>
      <vt:lpstr>Offloader Working</vt:lpstr>
      <vt:lpstr>Slide 9</vt:lpstr>
      <vt:lpstr>Slide 10</vt:lpstr>
      <vt:lpstr>Slide 11</vt:lpstr>
      <vt:lpstr>Slide 12</vt:lpstr>
      <vt:lpstr>Slide 13</vt:lpstr>
      <vt:lpstr>Slide 14</vt:lpstr>
      <vt:lpstr>Slide 15</vt:lpstr>
      <vt:lpstr>Slide 16</vt:lpstr>
      <vt:lpstr>SCREENSHOTS</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TWONK</dc:creator>
  <cp:lastModifiedBy>net</cp:lastModifiedBy>
  <cp:revision>65</cp:revision>
  <dcterms:created xsi:type="dcterms:W3CDTF">2014-01-09T09:33:46Z</dcterms:created>
  <dcterms:modified xsi:type="dcterms:W3CDTF">2014-07-15T19:11:33Z</dcterms:modified>
</cp:coreProperties>
</file>