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8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1750680"/>
            <a:ext cx="9142200" cy="5216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957040" y="297000"/>
            <a:ext cx="3323160" cy="123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4" descr=""/>
          <p:cNvPicPr/>
          <p:nvPr/>
        </p:nvPicPr>
        <p:blipFill>
          <a:blip r:embed="rId3"/>
          <a:stretch/>
        </p:blipFill>
        <p:spPr>
          <a:xfrm>
            <a:off x="613440" y="511200"/>
            <a:ext cx="3157200" cy="935640"/>
          </a:xfrm>
          <a:prstGeom prst="rect">
            <a:avLst/>
          </a:prstGeom>
          <a:ln>
            <a:noFill/>
          </a:ln>
        </p:spPr>
      </p:pic>
      <p:pic>
        <p:nvPicPr>
          <p:cNvPr id="3" name="Picture 5" descr=""/>
          <p:cNvPicPr/>
          <p:nvPr/>
        </p:nvPicPr>
        <p:blipFill>
          <a:blip r:embed="rId4"/>
          <a:stretch/>
        </p:blipFill>
        <p:spPr>
          <a:xfrm>
            <a:off x="5988240" y="606240"/>
            <a:ext cx="523800" cy="521280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"/>
          <p:cNvPicPr/>
          <p:nvPr/>
        </p:nvPicPr>
        <p:blipFill>
          <a:blip r:embed="rId5"/>
          <a:stretch/>
        </p:blipFill>
        <p:spPr>
          <a:xfrm>
            <a:off x="6663600" y="606960"/>
            <a:ext cx="523800" cy="521280"/>
          </a:xfrm>
          <a:prstGeom prst="rect">
            <a:avLst/>
          </a:prstGeom>
          <a:ln>
            <a:noFill/>
          </a:ln>
        </p:spPr>
      </p:pic>
      <p:pic>
        <p:nvPicPr>
          <p:cNvPr id="5" name="Picture 7" descr=""/>
          <p:cNvPicPr/>
          <p:nvPr/>
        </p:nvPicPr>
        <p:blipFill>
          <a:blip r:embed="rId6"/>
          <a:stretch/>
        </p:blipFill>
        <p:spPr>
          <a:xfrm>
            <a:off x="7332120" y="606960"/>
            <a:ext cx="523800" cy="521280"/>
          </a:xfrm>
          <a:prstGeom prst="rect">
            <a:avLst/>
          </a:prstGeom>
          <a:ln>
            <a:noFill/>
          </a:ln>
        </p:spPr>
      </p:pic>
      <p:pic>
        <p:nvPicPr>
          <p:cNvPr id="6" name="Picture 8" descr=""/>
          <p:cNvPicPr/>
          <p:nvPr/>
        </p:nvPicPr>
        <p:blipFill>
          <a:blip r:embed="rId7"/>
          <a:stretch/>
        </p:blipFill>
        <p:spPr>
          <a:xfrm>
            <a:off x="7998480" y="606240"/>
            <a:ext cx="523800" cy="52128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flipH="1">
            <a:off x="214560" y="96120"/>
            <a:ext cx="8733240" cy="904320"/>
          </a:xfrm>
          <a:prstGeom prst="round2DiagRect">
            <a:avLst>
              <a:gd name="adj1" fmla="val 41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0" y="6212520"/>
            <a:ext cx="9144000" cy="0"/>
          </a:xfrm>
          <a:prstGeom prst="line">
            <a:avLst/>
          </a:prstGeom>
          <a:ln w="63360">
            <a:solidFill>
              <a:srgbClr val="d5e04e"/>
            </a:solidFill>
            <a:round/>
          </a:ln>
        </p:spPr>
      </p:sp>
      <p:sp>
        <p:nvSpPr>
          <p:cNvPr id="45" name="CustomShape 3"/>
          <p:cNvSpPr/>
          <p:nvPr/>
        </p:nvSpPr>
        <p:spPr>
          <a:xfrm>
            <a:off x="3421080" y="6442920"/>
            <a:ext cx="23000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9A9F1B54-3D25-4F2C-AF4F-CA8103958603}" type="slidenum">
              <a:rPr lang="en-GB" sz="1000" strike="noStrike">
                <a:solidFill>
                  <a:srgbClr val="bfbfbf"/>
                </a:solidFill>
                <a:latin typeface="Source Sans Pro"/>
                <a:ea typeface="DejaVu Sans"/>
              </a:rPr>
              <a:t>&lt;number&gt;</a:t>
            </a:fld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498240" y="6458760"/>
            <a:ext cx="184860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bfbfbf"/>
                </a:solidFill>
                <a:latin typeface="Source Sans Pro"/>
                <a:ea typeface="DejaVu Sans"/>
              </a:rPr>
              <a:t>MyScript Company Confidential</a:t>
            </a:r>
            <a:endParaRPr/>
          </a:p>
        </p:txBody>
      </p:sp>
      <p:pic>
        <p:nvPicPr>
          <p:cNvPr id="47" name="Picture 4" descr=""/>
          <p:cNvPicPr/>
          <p:nvPr/>
        </p:nvPicPr>
        <p:blipFill>
          <a:blip r:embed="rId2"/>
          <a:stretch/>
        </p:blipFill>
        <p:spPr>
          <a:xfrm>
            <a:off x="7225200" y="6360840"/>
            <a:ext cx="1617840" cy="47880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779920"/>
            <a:ext cx="7770600" cy="17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GB" sz="4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71600" y="4735800"/>
            <a:ext cx="6399000" cy="12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4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Scope statement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459240" y="6290640"/>
            <a:ext cx="2423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900" strike="noStrike">
                <a:solidFill>
                  <a:srgbClr val="ffffff"/>
                </a:solidFill>
                <a:latin typeface="Arial"/>
                <a:ea typeface="DejaVu Sans"/>
              </a:rPr>
              <a:t>MyScript  Company Confidential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76280" y="109008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Ease access to MyScript Cloud.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Increase ISV's developement speed drastically. 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Provide High visibility for Web ISV (github, CDN,...)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Leverage web community's interest.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PURPOSE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122400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 </a:t>
            </a: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Javascript library.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Simple components (rebrandable canvas, result box, toolbars,...).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Rich components (Single Char, Math, …) based on Simple components.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Free lib (business based on MyScript Cloud)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HOW 1/2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22400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HOW 2/2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32000" y="1008000"/>
            <a:ext cx="38880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76280" y="109008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Based on Polymer JS framework (</a:t>
            </a:r>
            <a:r>
              <a:rPr i="1"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web components</a:t>
            </a: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)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MyScriptJS: 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l"/>
            </a:pPr>
            <a:r>
              <a:rPr i="1" lang="en-GB" sz="22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Core library (communication, ...).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MyScriptJS-components: 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l"/>
            </a:pPr>
            <a:r>
              <a:rPr i="1" lang="en-GB" sz="22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Polymer elements (fontification, rendering, …)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l"/>
            </a:pPr>
            <a:r>
              <a:rPr i="1" lang="en-GB" sz="22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UI components (canvas, textbox, ...)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Technical Aspects 1/2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76280" y="109008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Provides UI components (high level).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Provides Service components (medium/low level).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Implements and simplify MyScript Cloud API recognition.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Technical Aspects 2/2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76280" y="1090080"/>
            <a:ext cx="82544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Architecture foundations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Goal: Ink Canvas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en-GB" sz="2400" strike="noStrike">
                <a:solidFill>
                  <a:srgbClr val="000000"/>
                </a:solidFill>
                <a:latin typeface="Source Sans Pro Semibold"/>
                <a:ea typeface="DejaVu Sans"/>
              </a:rPr>
              <a:t>Iterate with equation webdemo in mind.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210960"/>
            <a:ext cx="822780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000" strike="noStrike">
                <a:solidFill>
                  <a:srgbClr val="ffffff"/>
                </a:solidFill>
                <a:latin typeface="Source Sans Pro Semibold"/>
                <a:ea typeface="DejaVu Sans"/>
              </a:rPr>
              <a:t>MyScriptJS – MyScriptJS 1.0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