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D72EEFB-7E8D-4A82-AF42-AF17E47DDF02}"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407086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72EEFB-7E8D-4A82-AF42-AF17E47DDF02}"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301378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72EEFB-7E8D-4A82-AF42-AF17E47DDF02}"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316322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72EEFB-7E8D-4A82-AF42-AF17E47DDF02}"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57089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72EEFB-7E8D-4A82-AF42-AF17E47DDF02}"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141954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D72EEFB-7E8D-4A82-AF42-AF17E47DDF02}"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299923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D72EEFB-7E8D-4A82-AF42-AF17E47DDF02}"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253024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D72EEFB-7E8D-4A82-AF42-AF17E47DDF02}"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170964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EEFB-7E8D-4A82-AF42-AF17E47DDF02}"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214921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72EEFB-7E8D-4A82-AF42-AF17E47DDF02}"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57245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72EEFB-7E8D-4A82-AF42-AF17E47DDF02}"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1AF09C-C204-4865-B54F-38AF2AE7D57B}" type="slidenum">
              <a:rPr lang="en-IN" smtClean="0"/>
              <a:t>‹#›</a:t>
            </a:fld>
            <a:endParaRPr lang="en-IN"/>
          </a:p>
        </p:txBody>
      </p:sp>
    </p:spTree>
    <p:extLst>
      <p:ext uri="{BB962C8B-B14F-4D97-AF65-F5344CB8AC3E}">
        <p14:creationId xmlns:p14="http://schemas.microsoft.com/office/powerpoint/2010/main" val="259434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2EEFB-7E8D-4A82-AF42-AF17E47DDF02}" type="datetimeFigureOut">
              <a:rPr lang="en-IN" smtClean="0"/>
              <a:t>24-08-2024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AF09C-C204-4865-B54F-38AF2AE7D57B}" type="slidenum">
              <a:rPr lang="en-IN" smtClean="0"/>
              <a:t>‹#›</a:t>
            </a:fld>
            <a:endParaRPr lang="en-IN"/>
          </a:p>
        </p:txBody>
      </p:sp>
    </p:spTree>
    <p:extLst>
      <p:ext uri="{BB962C8B-B14F-4D97-AF65-F5344CB8AC3E}">
        <p14:creationId xmlns:p14="http://schemas.microsoft.com/office/powerpoint/2010/main" val="303003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91895"/>
          </a:xfrm>
        </p:spPr>
        <p:txBody>
          <a:bodyPr>
            <a:normAutofit fontScale="90000"/>
          </a:bodyPr>
          <a:lstStyle/>
          <a:p>
            <a:r>
              <a:rPr lang="en-US" b="1" dirty="0" smtClean="0"/>
              <a:t>Grades of Students</a:t>
            </a:r>
            <a:endParaRPr lang="en-IN" b="1" dirty="0"/>
          </a:p>
        </p:txBody>
      </p:sp>
    </p:spTree>
    <p:extLst>
      <p:ext uri="{BB962C8B-B14F-4D97-AF65-F5344CB8AC3E}">
        <p14:creationId xmlns:p14="http://schemas.microsoft.com/office/powerpoint/2010/main" val="144639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dataset</a:t>
            </a:r>
            <a:br>
              <a:rPr lang="en-US" dirty="0" smtClean="0"/>
            </a:br>
            <a:endParaRPr lang="en-IN" dirty="0"/>
          </a:p>
        </p:txBody>
      </p:sp>
      <p:sp>
        <p:nvSpPr>
          <p:cNvPr id="3" name="Content Placeholder 2"/>
          <p:cNvSpPr>
            <a:spLocks noGrp="1"/>
          </p:cNvSpPr>
          <p:nvPr>
            <p:ph idx="1"/>
          </p:nvPr>
        </p:nvSpPr>
        <p:spPr>
          <a:xfrm>
            <a:off x="556189" y="1090687"/>
            <a:ext cx="10515600" cy="4351338"/>
          </a:xfrm>
        </p:spPr>
        <p:txBody>
          <a:bodyPr/>
          <a:lstStyle/>
          <a:p>
            <a:pPr marL="0" indent="0">
              <a:buNone/>
            </a:pPr>
            <a:endParaRPr lang="en-IN" dirty="0"/>
          </a:p>
          <a:p>
            <a:r>
              <a:rPr lang="en-US" dirty="0"/>
              <a:t>The dataset contains grades scored by students throughout their university tenure in various courses and their CGPA calculated based on their grades </a:t>
            </a:r>
            <a:endParaRPr lang="en-US" dirty="0" smtClean="0"/>
          </a:p>
          <a:p>
            <a:endParaRPr lang="en-IN" dirty="0"/>
          </a:p>
          <a:p>
            <a:r>
              <a:rPr lang="en-US" dirty="0"/>
              <a:t> </a:t>
            </a:r>
            <a:r>
              <a:rPr lang="en-US" b="1" dirty="0"/>
              <a:t>CGPA: </a:t>
            </a:r>
            <a:r>
              <a:rPr lang="en-US" dirty="0"/>
              <a:t>The cumulative GPA based on the four-year total grade progress of each candidate. CGPA is a Final Marks -- provided to student. </a:t>
            </a:r>
            <a:endParaRPr lang="en-IN" dirty="0"/>
          </a:p>
        </p:txBody>
      </p:sp>
    </p:spTree>
    <p:extLst>
      <p:ext uri="{BB962C8B-B14F-4D97-AF65-F5344CB8AC3E}">
        <p14:creationId xmlns:p14="http://schemas.microsoft.com/office/powerpoint/2010/main" val="139960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192" y="826597"/>
            <a:ext cx="10515600" cy="1325563"/>
          </a:xfrm>
        </p:spPr>
        <p:txBody>
          <a:bodyPr>
            <a:normAutofit fontScale="90000"/>
          </a:bodyPr>
          <a:lstStyle/>
          <a:p>
            <a:r>
              <a:rPr lang="en-US" b="1" u="heavy" dirty="0"/>
              <a:t>DATA EXPLORATION:</a:t>
            </a:r>
            <a:r>
              <a:rPr lang="en-IN" b="1" u="sng" dirty="0"/>
              <a:t/>
            </a:r>
            <a:br>
              <a:rPr lang="en-IN" b="1" u="sng" dirty="0"/>
            </a:br>
            <a:r>
              <a:rPr lang="en-US" dirty="0"/>
              <a:t> </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we explore it by head() function, find out the insights by info() function and check out for the missing values in the dataset by </a:t>
            </a:r>
            <a:r>
              <a:rPr lang="en-US" dirty="0" err="1"/>
              <a:t>isnull</a:t>
            </a:r>
            <a:r>
              <a:rPr lang="en-US" dirty="0"/>
              <a:t>().sum() function.</a:t>
            </a:r>
            <a:endParaRPr lang="en-IN" dirty="0"/>
          </a:p>
          <a:p>
            <a:pPr marL="0" indent="0">
              <a:buNone/>
            </a:pPr>
            <a:endParaRPr lang="en-IN" dirty="0"/>
          </a:p>
          <a:p>
            <a:endParaRPr lang="en-IN" dirty="0"/>
          </a:p>
        </p:txBody>
      </p:sp>
    </p:spTree>
    <p:extLst>
      <p:ext uri="{BB962C8B-B14F-4D97-AF65-F5344CB8AC3E}">
        <p14:creationId xmlns:p14="http://schemas.microsoft.com/office/powerpoint/2010/main" val="2001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heavy" dirty="0"/>
              <a:t>DATA PREPROCESSING</a:t>
            </a:r>
            <a:endParaRPr lang="en-IN" dirty="0"/>
          </a:p>
        </p:txBody>
      </p:sp>
      <p:sp>
        <p:nvSpPr>
          <p:cNvPr id="3" name="Content Placeholder 2"/>
          <p:cNvSpPr>
            <a:spLocks noGrp="1"/>
          </p:cNvSpPr>
          <p:nvPr>
            <p:ph idx="1"/>
          </p:nvPr>
        </p:nvSpPr>
        <p:spPr/>
        <p:txBody>
          <a:bodyPr/>
          <a:lstStyle/>
          <a:p>
            <a:r>
              <a:rPr lang="en-IN" dirty="0"/>
              <a:t>we replace all the </a:t>
            </a:r>
            <a:r>
              <a:rPr lang="en-IN" dirty="0" err="1"/>
              <a:t>NaN</a:t>
            </a:r>
            <a:r>
              <a:rPr lang="en-IN" dirty="0"/>
              <a:t> values with zeros in Pandas </a:t>
            </a:r>
            <a:r>
              <a:rPr lang="en-IN" dirty="0" err="1" smtClean="0"/>
              <a:t>Dataframe</a:t>
            </a:r>
            <a:endParaRPr lang="en-IN" dirty="0" smtClean="0"/>
          </a:p>
          <a:p>
            <a:pPr lvl="0"/>
            <a:r>
              <a:rPr lang="en-US" dirty="0"/>
              <a:t>we drop all the 4</a:t>
            </a:r>
            <a:r>
              <a:rPr lang="en-US" baseline="30000" dirty="0"/>
              <a:t>th</a:t>
            </a:r>
            <a:r>
              <a:rPr lang="en-US" dirty="0"/>
              <a:t> year courses along with roll nos. and CGPA and pass the remaining attributes as our input to the model.</a:t>
            </a:r>
            <a:endParaRPr lang="en-IN" dirty="0"/>
          </a:p>
          <a:p>
            <a:r>
              <a:rPr lang="en-IN" dirty="0"/>
              <a:t>find out the unique values of our attributes and replace those by numeric values and stored it in a dictionary named as </a:t>
            </a:r>
            <a:r>
              <a:rPr lang="en-IN" dirty="0" err="1" smtClean="0"/>
              <a:t>grades_enc</a:t>
            </a:r>
            <a:endParaRPr lang="en-IN" dirty="0" smtClean="0"/>
          </a:p>
          <a:p>
            <a:pPr lvl="0"/>
            <a:r>
              <a:rPr lang="en-US" dirty="0"/>
              <a:t>Then we concatenate the inputs and targets for data insights.</a:t>
            </a:r>
            <a:endParaRPr lang="en-IN" dirty="0"/>
          </a:p>
          <a:p>
            <a:r>
              <a:rPr lang="en-IN" dirty="0"/>
              <a:t>In order to visualize the data now, we called the </a:t>
            </a:r>
            <a:r>
              <a:rPr lang="en-IN" dirty="0" err="1"/>
              <a:t>hist</a:t>
            </a:r>
            <a:r>
              <a:rPr lang="en-IN" dirty="0"/>
              <a:t>() function.</a:t>
            </a:r>
          </a:p>
        </p:txBody>
      </p:sp>
    </p:spTree>
    <p:extLst>
      <p:ext uri="{BB962C8B-B14F-4D97-AF65-F5344CB8AC3E}">
        <p14:creationId xmlns:p14="http://schemas.microsoft.com/office/powerpoint/2010/main" val="741454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a:t>MODELS USED IN THE SYSTEM:</a:t>
            </a:r>
            <a:endParaRPr lang="en-IN" b="1" u="sng"/>
          </a:p>
        </p:txBody>
      </p:sp>
      <p:sp>
        <p:nvSpPr>
          <p:cNvPr id="3" name="Content Placeholder 2"/>
          <p:cNvSpPr>
            <a:spLocks noGrp="1"/>
          </p:cNvSpPr>
          <p:nvPr>
            <p:ph idx="1"/>
          </p:nvPr>
        </p:nvSpPr>
        <p:spPr/>
        <p:txBody>
          <a:bodyPr/>
          <a:lstStyle/>
          <a:p>
            <a:pPr lvl="0"/>
            <a:r>
              <a:rPr lang="en-US" dirty="0"/>
              <a:t>MODEL 1: This model predicts the final CGPA based on the GP’S of First year only.</a:t>
            </a:r>
            <a:endParaRPr lang="en-IN" dirty="0"/>
          </a:p>
          <a:p>
            <a:pPr lvl="0"/>
            <a:r>
              <a:rPr lang="en-US" dirty="0"/>
              <a:t>MODEL 2: This model predicts the final CGPA based on the GP’S of First two years.</a:t>
            </a:r>
            <a:endParaRPr lang="en-IN" dirty="0"/>
          </a:p>
          <a:p>
            <a:pPr lvl="0"/>
            <a:r>
              <a:rPr lang="en-US" dirty="0"/>
              <a:t>MODEL 3: This model predicts the final CGPA based on the GP’S of First three years.</a:t>
            </a:r>
            <a:endParaRPr lang="en-IN" dirty="0"/>
          </a:p>
          <a:p>
            <a:endParaRPr lang="en-IN" dirty="0"/>
          </a:p>
        </p:txBody>
      </p:sp>
    </p:spTree>
    <p:extLst>
      <p:ext uri="{BB962C8B-B14F-4D97-AF65-F5344CB8AC3E}">
        <p14:creationId xmlns:p14="http://schemas.microsoft.com/office/powerpoint/2010/main" val="152725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heavy" dirty="0"/>
              <a:t>ALGORIHMS IMPLEMENTED</a:t>
            </a:r>
            <a:endParaRPr lang="en-IN" dirty="0"/>
          </a:p>
        </p:txBody>
      </p:sp>
      <p:sp>
        <p:nvSpPr>
          <p:cNvPr id="3" name="Content Placeholder 2"/>
          <p:cNvSpPr>
            <a:spLocks noGrp="1"/>
          </p:cNvSpPr>
          <p:nvPr>
            <p:ph idx="1"/>
          </p:nvPr>
        </p:nvSpPr>
        <p:spPr/>
        <p:txBody>
          <a:bodyPr/>
          <a:lstStyle/>
          <a:p>
            <a:pPr lvl="0"/>
            <a:r>
              <a:rPr lang="en-US" b="1" u="heavy" dirty="0"/>
              <a:t>LINEAR REGRESSION:</a:t>
            </a:r>
            <a:r>
              <a:rPr lang="en-US" b="1" dirty="0"/>
              <a:t> </a:t>
            </a:r>
            <a:r>
              <a:rPr lang="en-US" dirty="0"/>
              <a:t>This algorithm is used as it finds the best fit linear line and finds the relation between dependent variable and independent variable such that the error is minimized. Linear regression is used in our models as they are well understood and can be trained easily.</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319796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100" b="1" u="heavy" dirty="0" smtClean="0"/>
              <a:t>VISUALIZATION OF LINEAR REGRESSION ON MODEL 1:</a:t>
            </a:r>
            <a:r>
              <a:rPr lang="en-IN" b="1" dirty="0" smtClean="0"/>
              <a:t/>
            </a:r>
            <a:br>
              <a:rPr lang="en-IN" b="1" dirty="0" smtClean="0"/>
            </a:br>
            <a:endParaRPr lang="en-IN" dirty="0"/>
          </a:p>
        </p:txBody>
      </p:sp>
      <p:sp>
        <p:nvSpPr>
          <p:cNvPr id="3" name="Content Placeholder 2"/>
          <p:cNvSpPr>
            <a:spLocks noGrp="1"/>
          </p:cNvSpPr>
          <p:nvPr>
            <p:ph idx="1"/>
          </p:nvPr>
        </p:nvSpPr>
        <p:spPr/>
        <p:txBody>
          <a:bodyPr/>
          <a:lstStyle/>
          <a:p>
            <a:r>
              <a:rPr lang="en-US" dirty="0" smtClean="0"/>
              <a:t>The </a:t>
            </a:r>
            <a:r>
              <a:rPr lang="en-US" dirty="0"/>
              <a:t>graph is plotted between actual CGPA and predicted CGPA with actual CGPA on X axis and predicted CGPA on Y axis. The test score of the model when linear regression is implemented is 86%.</a:t>
            </a:r>
            <a:endParaRPr lang="en-IN" dirty="0"/>
          </a:p>
          <a:p>
            <a:r>
              <a:rPr lang="en-IN" u="heavy" dirty="0"/>
              <a:t>VISUALIZATION OF LINEAR REGRESSION ON MODEL 2</a:t>
            </a:r>
            <a:r>
              <a:rPr lang="en-IN" u="heavy" dirty="0" smtClean="0"/>
              <a:t>:</a:t>
            </a:r>
          </a:p>
          <a:p>
            <a:r>
              <a:rPr lang="en-US" dirty="0"/>
              <a:t>The test score of the model when linear regression is implemented is 93%.</a:t>
            </a:r>
            <a:endParaRPr lang="en-IN" dirty="0"/>
          </a:p>
          <a:p>
            <a:pPr lvl="0"/>
            <a:r>
              <a:rPr lang="en-IN" b="1" u="heavy" dirty="0"/>
              <a:t>VISUALIZATION OF LINEAR REGRESSION ON MODEL 3:</a:t>
            </a:r>
            <a:endParaRPr lang="en-IN" b="1" dirty="0"/>
          </a:p>
          <a:p>
            <a:r>
              <a:rPr lang="en-US" dirty="0"/>
              <a:t>The test score of the model when linear regression is implemented is 96%.</a:t>
            </a:r>
            <a:endParaRPr lang="en-IN" dirty="0"/>
          </a:p>
          <a:p>
            <a:endParaRPr lang="en-IN" dirty="0"/>
          </a:p>
        </p:txBody>
      </p:sp>
    </p:spTree>
    <p:extLst>
      <p:ext uri="{BB962C8B-B14F-4D97-AF65-F5344CB8AC3E}">
        <p14:creationId xmlns:p14="http://schemas.microsoft.com/office/powerpoint/2010/main" val="3679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model evaluation</a:t>
            </a:r>
          </a:p>
        </p:txBody>
      </p:sp>
      <p:graphicFrame>
        <p:nvGraphicFramePr>
          <p:cNvPr id="10" name="Content Placeholder 9"/>
          <p:cNvGraphicFramePr>
            <a:graphicFrameLocks noGrp="1"/>
          </p:cNvGraphicFramePr>
          <p:nvPr>
            <p:ph idx="1"/>
          </p:nvPr>
        </p:nvGraphicFramePr>
        <p:xfrm>
          <a:off x="883459" y="1811462"/>
          <a:ext cx="10425081" cy="4379664"/>
        </p:xfrm>
        <a:graphic>
          <a:graphicData uri="http://schemas.openxmlformats.org/drawingml/2006/table">
            <a:tbl>
              <a:tblPr/>
              <a:tblGrid>
                <a:gridCol w="3475027"/>
                <a:gridCol w="3475027"/>
                <a:gridCol w="3475027"/>
              </a:tblGrid>
              <a:tr h="362611">
                <a:tc>
                  <a:txBody>
                    <a:bodyPr/>
                    <a:lstStyle/>
                    <a:p>
                      <a:pPr algn="r"/>
                      <a:r>
                        <a:rPr lang="en-IN" sz="1800" b="1">
                          <a:effectLst/>
                        </a:rPr>
                        <a:t>Actual</a:t>
                      </a:r>
                    </a:p>
                  </a:txBody>
                  <a:tcPr marL="90653" marR="90653" marT="45326" marB="45326" anchor="ctr">
                    <a:lnL>
                      <a:noFill/>
                    </a:lnL>
                    <a:lnR>
                      <a:noFill/>
                    </a:lnR>
                    <a:lnT>
                      <a:noFill/>
                    </a:lnT>
                    <a:lnB>
                      <a:noFill/>
                    </a:lnB>
                  </a:tcPr>
                </a:tc>
                <a:tc>
                  <a:txBody>
                    <a:bodyPr/>
                    <a:lstStyle/>
                    <a:p>
                      <a:pPr algn="r"/>
                      <a:r>
                        <a:rPr lang="en-IN" sz="1800" b="1">
                          <a:effectLst/>
                        </a:rPr>
                        <a:t>Predict</a:t>
                      </a:r>
                    </a:p>
                  </a:txBody>
                  <a:tcPr marL="90653" marR="90653" marT="45326" marB="45326" anchor="ctr">
                    <a:lnL>
                      <a:noFill/>
                    </a:lnL>
                    <a:lnR>
                      <a:noFill/>
                    </a:lnR>
                    <a:lnT>
                      <a:noFill/>
                    </a:lnT>
                    <a:lnB>
                      <a:noFill/>
                    </a:lnB>
                  </a:tcPr>
                </a:tc>
                <a:tc>
                  <a:txBody>
                    <a:bodyPr/>
                    <a:lstStyle/>
                    <a:p>
                      <a:endParaRPr lang="en-IN" sz="1800"/>
                    </a:p>
                  </a:txBody>
                  <a:tcPr marL="90653" marR="90653" marT="45326" marB="45326">
                    <a:lnL>
                      <a:noFill/>
                    </a:lnL>
                  </a:tcPr>
                </a:tc>
              </a:tr>
              <a:tr h="362611">
                <a:tc>
                  <a:txBody>
                    <a:bodyPr/>
                    <a:lstStyle/>
                    <a:p>
                      <a:pPr fontAlgn="ctr"/>
                      <a:r>
                        <a:rPr lang="en-IN" sz="1800" b="1">
                          <a:effectLst/>
                        </a:rPr>
                        <a:t>0</a:t>
                      </a:r>
                    </a:p>
                  </a:txBody>
                  <a:tcPr marL="90653" marR="90653" marT="45326" marB="45326" anchor="ctr">
                    <a:lnL>
                      <a:noFill/>
                    </a:lnL>
                    <a:lnR>
                      <a:noFill/>
                    </a:lnR>
                    <a:lnT>
                      <a:noFill/>
                    </a:lnT>
                    <a:lnB>
                      <a:noFill/>
                    </a:lnB>
                  </a:tcPr>
                </a:tc>
                <a:tc>
                  <a:txBody>
                    <a:bodyPr/>
                    <a:lstStyle/>
                    <a:p>
                      <a:pPr algn="r"/>
                      <a:r>
                        <a:rPr lang="en-IN" sz="1800">
                          <a:effectLst/>
                        </a:rPr>
                        <a:t>3.208</a:t>
                      </a:r>
                    </a:p>
                  </a:txBody>
                  <a:tcPr marL="90653" marR="90653" marT="45326" marB="45326" anchor="ctr">
                    <a:lnL>
                      <a:noFill/>
                    </a:lnL>
                    <a:lnR>
                      <a:noFill/>
                    </a:lnR>
                    <a:lnT>
                      <a:noFill/>
                    </a:lnT>
                    <a:lnB>
                      <a:noFill/>
                    </a:lnB>
                  </a:tcPr>
                </a:tc>
                <a:tc>
                  <a:txBody>
                    <a:bodyPr/>
                    <a:lstStyle/>
                    <a:p>
                      <a:pPr algn="r"/>
                      <a:r>
                        <a:rPr lang="en-IN" sz="1800">
                          <a:effectLst/>
                        </a:rPr>
                        <a:t>2.811199</a:t>
                      </a:r>
                    </a:p>
                  </a:txBody>
                  <a:tcPr marL="90653" marR="90653" marT="45326" marB="45326" anchor="ctr">
                    <a:lnL>
                      <a:noFill/>
                    </a:lnL>
                    <a:lnR>
                      <a:noFill/>
                    </a:lnR>
                    <a:lnB>
                      <a:noFill/>
                    </a:lnB>
                  </a:tcPr>
                </a:tc>
              </a:tr>
              <a:tr h="362611">
                <a:tc>
                  <a:txBody>
                    <a:bodyPr/>
                    <a:lstStyle/>
                    <a:p>
                      <a:pPr fontAlgn="ctr"/>
                      <a:r>
                        <a:rPr lang="en-IN" sz="1800" b="1">
                          <a:effectLst/>
                        </a:rPr>
                        <a:t>1</a:t>
                      </a:r>
                    </a:p>
                  </a:txBody>
                  <a:tcPr marL="90653" marR="90653" marT="45326" marB="45326" anchor="ctr">
                    <a:lnL>
                      <a:noFill/>
                    </a:lnL>
                    <a:lnR>
                      <a:noFill/>
                    </a:lnR>
                    <a:lnT>
                      <a:noFill/>
                    </a:lnT>
                    <a:lnB>
                      <a:noFill/>
                    </a:lnB>
                  </a:tcPr>
                </a:tc>
                <a:tc>
                  <a:txBody>
                    <a:bodyPr/>
                    <a:lstStyle/>
                    <a:p>
                      <a:pPr algn="r"/>
                      <a:r>
                        <a:rPr lang="en-IN" sz="1800">
                          <a:effectLst/>
                        </a:rPr>
                        <a:t>2.086</a:t>
                      </a:r>
                    </a:p>
                  </a:txBody>
                  <a:tcPr marL="90653" marR="90653" marT="45326" marB="45326" anchor="ctr">
                    <a:lnL>
                      <a:noFill/>
                    </a:lnL>
                    <a:lnR>
                      <a:noFill/>
                    </a:lnR>
                    <a:lnT>
                      <a:noFill/>
                    </a:lnT>
                    <a:lnB>
                      <a:noFill/>
                    </a:lnB>
                  </a:tcPr>
                </a:tc>
                <a:tc>
                  <a:txBody>
                    <a:bodyPr/>
                    <a:lstStyle/>
                    <a:p>
                      <a:pPr algn="r"/>
                      <a:r>
                        <a:rPr lang="en-IN" sz="1800">
                          <a:effectLst/>
                        </a:rPr>
                        <a:t>1.885914</a:t>
                      </a:r>
                    </a:p>
                  </a:txBody>
                  <a:tcPr marL="90653" marR="90653" marT="45326" marB="45326" anchor="ctr">
                    <a:lnL>
                      <a:noFill/>
                    </a:lnL>
                    <a:lnR>
                      <a:noFill/>
                    </a:lnR>
                    <a:lnT>
                      <a:noFill/>
                    </a:lnT>
                    <a:lnB>
                      <a:noFill/>
                    </a:lnB>
                  </a:tcPr>
                </a:tc>
              </a:tr>
              <a:tr h="362611">
                <a:tc>
                  <a:txBody>
                    <a:bodyPr/>
                    <a:lstStyle/>
                    <a:p>
                      <a:pPr fontAlgn="ctr"/>
                      <a:r>
                        <a:rPr lang="en-IN" sz="1800" b="1">
                          <a:effectLst/>
                        </a:rPr>
                        <a:t>2</a:t>
                      </a:r>
                    </a:p>
                  </a:txBody>
                  <a:tcPr marL="90653" marR="90653" marT="45326" marB="45326" anchor="ctr">
                    <a:lnL>
                      <a:noFill/>
                    </a:lnL>
                    <a:lnR>
                      <a:noFill/>
                    </a:lnR>
                    <a:lnT>
                      <a:noFill/>
                    </a:lnT>
                    <a:lnB>
                      <a:noFill/>
                    </a:lnB>
                  </a:tcPr>
                </a:tc>
                <a:tc>
                  <a:txBody>
                    <a:bodyPr/>
                    <a:lstStyle/>
                    <a:p>
                      <a:pPr algn="r"/>
                      <a:r>
                        <a:rPr lang="en-IN" sz="1800">
                          <a:effectLst/>
                        </a:rPr>
                        <a:t>2.294</a:t>
                      </a:r>
                    </a:p>
                  </a:txBody>
                  <a:tcPr marL="90653" marR="90653" marT="45326" marB="45326" anchor="ctr">
                    <a:lnL>
                      <a:noFill/>
                    </a:lnL>
                    <a:lnR>
                      <a:noFill/>
                    </a:lnR>
                    <a:lnT>
                      <a:noFill/>
                    </a:lnT>
                    <a:lnB>
                      <a:noFill/>
                    </a:lnB>
                  </a:tcPr>
                </a:tc>
                <a:tc>
                  <a:txBody>
                    <a:bodyPr/>
                    <a:lstStyle/>
                    <a:p>
                      <a:pPr algn="r"/>
                      <a:r>
                        <a:rPr lang="en-IN" sz="1800">
                          <a:effectLst/>
                        </a:rPr>
                        <a:t>2.573290</a:t>
                      </a:r>
                    </a:p>
                  </a:txBody>
                  <a:tcPr marL="90653" marR="90653" marT="45326" marB="45326" anchor="ctr">
                    <a:lnL>
                      <a:noFill/>
                    </a:lnL>
                    <a:lnR>
                      <a:noFill/>
                    </a:lnR>
                    <a:lnT>
                      <a:noFill/>
                    </a:lnT>
                    <a:lnB>
                      <a:noFill/>
                    </a:lnB>
                  </a:tcPr>
                </a:tc>
              </a:tr>
              <a:tr h="362611">
                <a:tc>
                  <a:txBody>
                    <a:bodyPr/>
                    <a:lstStyle/>
                    <a:p>
                      <a:pPr fontAlgn="ctr"/>
                      <a:r>
                        <a:rPr lang="en-IN" sz="1800" b="1">
                          <a:effectLst/>
                        </a:rPr>
                        <a:t>3</a:t>
                      </a:r>
                    </a:p>
                  </a:txBody>
                  <a:tcPr marL="90653" marR="90653" marT="45326" marB="45326" anchor="ctr">
                    <a:lnL>
                      <a:noFill/>
                    </a:lnL>
                    <a:lnR>
                      <a:noFill/>
                    </a:lnR>
                    <a:lnT>
                      <a:noFill/>
                    </a:lnT>
                    <a:lnB>
                      <a:noFill/>
                    </a:lnB>
                  </a:tcPr>
                </a:tc>
                <a:tc>
                  <a:txBody>
                    <a:bodyPr/>
                    <a:lstStyle/>
                    <a:p>
                      <a:pPr algn="r"/>
                      <a:r>
                        <a:rPr lang="en-IN" sz="1800">
                          <a:effectLst/>
                        </a:rPr>
                        <a:t>1.804</a:t>
                      </a:r>
                    </a:p>
                  </a:txBody>
                  <a:tcPr marL="90653" marR="90653" marT="45326" marB="45326" anchor="ctr">
                    <a:lnL>
                      <a:noFill/>
                    </a:lnL>
                    <a:lnR>
                      <a:noFill/>
                    </a:lnR>
                    <a:lnT>
                      <a:noFill/>
                    </a:lnT>
                    <a:lnB>
                      <a:noFill/>
                    </a:lnB>
                  </a:tcPr>
                </a:tc>
                <a:tc>
                  <a:txBody>
                    <a:bodyPr/>
                    <a:lstStyle/>
                    <a:p>
                      <a:pPr algn="r"/>
                      <a:r>
                        <a:rPr lang="en-IN" sz="1800">
                          <a:effectLst/>
                        </a:rPr>
                        <a:t>2.143289</a:t>
                      </a:r>
                    </a:p>
                  </a:txBody>
                  <a:tcPr marL="90653" marR="90653" marT="45326" marB="45326" anchor="ctr">
                    <a:lnL>
                      <a:noFill/>
                    </a:lnL>
                    <a:lnR>
                      <a:noFill/>
                    </a:lnR>
                    <a:lnT>
                      <a:noFill/>
                    </a:lnT>
                    <a:lnB>
                      <a:noFill/>
                    </a:lnB>
                  </a:tcPr>
                </a:tc>
              </a:tr>
              <a:tr h="362611">
                <a:tc>
                  <a:txBody>
                    <a:bodyPr/>
                    <a:lstStyle/>
                    <a:p>
                      <a:pPr fontAlgn="ctr"/>
                      <a:r>
                        <a:rPr lang="en-IN" sz="1800" b="1">
                          <a:effectLst/>
                        </a:rPr>
                        <a:t>4</a:t>
                      </a:r>
                    </a:p>
                  </a:txBody>
                  <a:tcPr marL="90653" marR="90653" marT="45326" marB="45326" anchor="ctr">
                    <a:lnL>
                      <a:noFill/>
                    </a:lnL>
                    <a:lnR>
                      <a:noFill/>
                    </a:lnR>
                    <a:lnT>
                      <a:noFill/>
                    </a:lnT>
                    <a:lnB>
                      <a:noFill/>
                    </a:lnB>
                  </a:tcPr>
                </a:tc>
                <a:tc>
                  <a:txBody>
                    <a:bodyPr/>
                    <a:lstStyle/>
                    <a:p>
                      <a:pPr algn="r"/>
                      <a:r>
                        <a:rPr lang="en-IN" sz="1800">
                          <a:effectLst/>
                        </a:rPr>
                        <a:t>3.356</a:t>
                      </a:r>
                    </a:p>
                  </a:txBody>
                  <a:tcPr marL="90653" marR="90653" marT="45326" marB="45326" anchor="ctr">
                    <a:lnL>
                      <a:noFill/>
                    </a:lnL>
                    <a:lnR>
                      <a:noFill/>
                    </a:lnR>
                    <a:lnT>
                      <a:noFill/>
                    </a:lnT>
                    <a:lnB>
                      <a:noFill/>
                    </a:lnB>
                  </a:tcPr>
                </a:tc>
                <a:tc>
                  <a:txBody>
                    <a:bodyPr/>
                    <a:lstStyle/>
                    <a:p>
                      <a:pPr algn="r"/>
                      <a:r>
                        <a:rPr lang="en-IN" sz="1800">
                          <a:effectLst/>
                        </a:rPr>
                        <a:t>3.286767</a:t>
                      </a:r>
                    </a:p>
                  </a:txBody>
                  <a:tcPr marL="90653" marR="90653" marT="45326" marB="45326" anchor="ctr">
                    <a:lnL>
                      <a:noFill/>
                    </a:lnL>
                    <a:lnR>
                      <a:noFill/>
                    </a:lnR>
                    <a:lnT>
                      <a:noFill/>
                    </a:lnT>
                    <a:lnB>
                      <a:noFill/>
                    </a:lnB>
                  </a:tcPr>
                </a:tc>
              </a:tr>
              <a:tr h="362611">
                <a:tc>
                  <a:txBody>
                    <a:bodyPr/>
                    <a:lstStyle/>
                    <a:p>
                      <a:pPr fontAlgn="ctr"/>
                      <a:r>
                        <a:rPr lang="en-IN" sz="1800" b="1">
                          <a:effectLst/>
                        </a:rPr>
                        <a:t>...</a:t>
                      </a:r>
                    </a:p>
                  </a:txBody>
                  <a:tcPr marL="90653" marR="90653" marT="45326" marB="45326" anchor="ctr">
                    <a:lnL>
                      <a:noFill/>
                    </a:lnL>
                    <a:lnR>
                      <a:noFill/>
                    </a:lnR>
                    <a:lnT>
                      <a:noFill/>
                    </a:lnT>
                    <a:lnB>
                      <a:noFill/>
                    </a:lnB>
                  </a:tcPr>
                </a:tc>
                <a:tc>
                  <a:txBody>
                    <a:bodyPr/>
                    <a:lstStyle/>
                    <a:p>
                      <a:pPr algn="r"/>
                      <a:r>
                        <a:rPr lang="en-IN" sz="1800">
                          <a:effectLst/>
                        </a:rPr>
                        <a:t>...</a:t>
                      </a:r>
                    </a:p>
                  </a:txBody>
                  <a:tcPr marL="90653" marR="90653" marT="45326" marB="45326" anchor="ctr">
                    <a:lnL>
                      <a:noFill/>
                    </a:lnL>
                    <a:lnR>
                      <a:noFill/>
                    </a:lnR>
                    <a:lnT>
                      <a:noFill/>
                    </a:lnT>
                    <a:lnB>
                      <a:noFill/>
                    </a:lnB>
                  </a:tcPr>
                </a:tc>
                <a:tc>
                  <a:txBody>
                    <a:bodyPr/>
                    <a:lstStyle/>
                    <a:p>
                      <a:pPr algn="r"/>
                      <a:r>
                        <a:rPr lang="en-IN" sz="1800">
                          <a:effectLst/>
                        </a:rPr>
                        <a:t>...</a:t>
                      </a:r>
                    </a:p>
                  </a:txBody>
                  <a:tcPr marL="90653" marR="90653" marT="45326" marB="45326" anchor="ctr">
                    <a:lnL>
                      <a:noFill/>
                    </a:lnL>
                    <a:lnR>
                      <a:noFill/>
                    </a:lnR>
                    <a:lnT>
                      <a:noFill/>
                    </a:lnT>
                    <a:lnB>
                      <a:noFill/>
                    </a:lnB>
                  </a:tcPr>
                </a:tc>
              </a:tr>
              <a:tr h="362611">
                <a:tc>
                  <a:txBody>
                    <a:bodyPr/>
                    <a:lstStyle/>
                    <a:p>
                      <a:pPr fontAlgn="ctr"/>
                      <a:r>
                        <a:rPr lang="en-IN" sz="1800" b="1">
                          <a:effectLst/>
                        </a:rPr>
                        <a:t>167</a:t>
                      </a:r>
                    </a:p>
                  </a:txBody>
                  <a:tcPr marL="90653" marR="90653" marT="45326" marB="45326" anchor="ctr">
                    <a:lnL>
                      <a:noFill/>
                    </a:lnL>
                    <a:lnR>
                      <a:noFill/>
                    </a:lnR>
                    <a:lnT>
                      <a:noFill/>
                    </a:lnT>
                    <a:lnB>
                      <a:noFill/>
                    </a:lnB>
                  </a:tcPr>
                </a:tc>
                <a:tc>
                  <a:txBody>
                    <a:bodyPr/>
                    <a:lstStyle/>
                    <a:p>
                      <a:pPr algn="r"/>
                      <a:r>
                        <a:rPr lang="en-IN" sz="1800">
                          <a:effectLst/>
                        </a:rPr>
                        <a:t>3.335</a:t>
                      </a:r>
                    </a:p>
                  </a:txBody>
                  <a:tcPr marL="90653" marR="90653" marT="45326" marB="45326" anchor="ctr">
                    <a:lnL>
                      <a:noFill/>
                    </a:lnL>
                    <a:lnR>
                      <a:noFill/>
                    </a:lnR>
                    <a:lnT>
                      <a:noFill/>
                    </a:lnT>
                    <a:lnB>
                      <a:noFill/>
                    </a:lnB>
                  </a:tcPr>
                </a:tc>
                <a:tc>
                  <a:txBody>
                    <a:bodyPr/>
                    <a:lstStyle/>
                    <a:p>
                      <a:pPr algn="r"/>
                      <a:r>
                        <a:rPr lang="en-IN" sz="1800">
                          <a:effectLst/>
                        </a:rPr>
                        <a:t>3.300622</a:t>
                      </a:r>
                    </a:p>
                  </a:txBody>
                  <a:tcPr marL="90653" marR="90653" marT="45326" marB="45326" anchor="ctr">
                    <a:lnL>
                      <a:noFill/>
                    </a:lnL>
                    <a:lnR>
                      <a:noFill/>
                    </a:lnR>
                    <a:lnT>
                      <a:noFill/>
                    </a:lnT>
                    <a:lnB>
                      <a:noFill/>
                    </a:lnB>
                  </a:tcPr>
                </a:tc>
              </a:tr>
              <a:tr h="362611">
                <a:tc>
                  <a:txBody>
                    <a:bodyPr/>
                    <a:lstStyle/>
                    <a:p>
                      <a:pPr fontAlgn="ctr"/>
                      <a:r>
                        <a:rPr lang="en-IN" sz="1800" b="1">
                          <a:effectLst/>
                        </a:rPr>
                        <a:t>168</a:t>
                      </a:r>
                    </a:p>
                  </a:txBody>
                  <a:tcPr marL="90653" marR="90653" marT="45326" marB="45326" anchor="ctr">
                    <a:lnL>
                      <a:noFill/>
                    </a:lnL>
                    <a:lnR>
                      <a:noFill/>
                    </a:lnR>
                    <a:lnT>
                      <a:noFill/>
                    </a:lnT>
                    <a:lnB>
                      <a:noFill/>
                    </a:lnB>
                  </a:tcPr>
                </a:tc>
                <a:tc>
                  <a:txBody>
                    <a:bodyPr/>
                    <a:lstStyle/>
                    <a:p>
                      <a:pPr algn="r"/>
                      <a:r>
                        <a:rPr lang="en-IN" sz="1800">
                          <a:effectLst/>
                        </a:rPr>
                        <a:t>1.787</a:t>
                      </a:r>
                    </a:p>
                  </a:txBody>
                  <a:tcPr marL="90653" marR="90653" marT="45326" marB="45326" anchor="ctr">
                    <a:lnL>
                      <a:noFill/>
                    </a:lnL>
                    <a:lnR>
                      <a:noFill/>
                    </a:lnR>
                    <a:lnT>
                      <a:noFill/>
                    </a:lnT>
                    <a:lnB>
                      <a:noFill/>
                    </a:lnB>
                  </a:tcPr>
                </a:tc>
                <a:tc>
                  <a:txBody>
                    <a:bodyPr/>
                    <a:lstStyle/>
                    <a:p>
                      <a:pPr algn="r"/>
                      <a:r>
                        <a:rPr lang="en-IN" sz="1800">
                          <a:effectLst/>
                        </a:rPr>
                        <a:t>2.064574</a:t>
                      </a:r>
                    </a:p>
                  </a:txBody>
                  <a:tcPr marL="90653" marR="90653" marT="45326" marB="45326" anchor="ctr">
                    <a:lnL>
                      <a:noFill/>
                    </a:lnL>
                    <a:lnR>
                      <a:noFill/>
                    </a:lnR>
                    <a:lnT>
                      <a:noFill/>
                    </a:lnT>
                    <a:lnB>
                      <a:noFill/>
                    </a:lnB>
                  </a:tcPr>
                </a:tc>
              </a:tr>
              <a:tr h="362611">
                <a:tc>
                  <a:txBody>
                    <a:bodyPr/>
                    <a:lstStyle/>
                    <a:p>
                      <a:pPr fontAlgn="ctr"/>
                      <a:r>
                        <a:rPr lang="en-IN" sz="1800" b="1">
                          <a:effectLst/>
                        </a:rPr>
                        <a:t>169</a:t>
                      </a:r>
                    </a:p>
                  </a:txBody>
                  <a:tcPr marL="90653" marR="90653" marT="45326" marB="45326" anchor="ctr">
                    <a:lnL>
                      <a:noFill/>
                    </a:lnL>
                    <a:lnR>
                      <a:noFill/>
                    </a:lnR>
                    <a:lnT>
                      <a:noFill/>
                    </a:lnT>
                    <a:lnB>
                      <a:noFill/>
                    </a:lnB>
                  </a:tcPr>
                </a:tc>
                <a:tc>
                  <a:txBody>
                    <a:bodyPr/>
                    <a:lstStyle/>
                    <a:p>
                      <a:pPr algn="r"/>
                      <a:r>
                        <a:rPr lang="en-IN" sz="1800">
                          <a:effectLst/>
                        </a:rPr>
                        <a:t>2.737</a:t>
                      </a:r>
                    </a:p>
                  </a:txBody>
                  <a:tcPr marL="90653" marR="90653" marT="45326" marB="45326" anchor="ctr">
                    <a:lnL>
                      <a:noFill/>
                    </a:lnL>
                    <a:lnR>
                      <a:noFill/>
                    </a:lnR>
                    <a:lnT>
                      <a:noFill/>
                    </a:lnT>
                    <a:lnB>
                      <a:noFill/>
                    </a:lnB>
                  </a:tcPr>
                </a:tc>
                <a:tc>
                  <a:txBody>
                    <a:bodyPr/>
                    <a:lstStyle/>
                    <a:p>
                      <a:pPr algn="r"/>
                      <a:r>
                        <a:rPr lang="en-IN" sz="1800">
                          <a:effectLst/>
                        </a:rPr>
                        <a:t>2.448306</a:t>
                      </a:r>
                    </a:p>
                  </a:txBody>
                  <a:tcPr marL="90653" marR="90653" marT="45326" marB="45326" anchor="ctr">
                    <a:lnL>
                      <a:noFill/>
                    </a:lnL>
                    <a:lnR>
                      <a:noFill/>
                    </a:lnR>
                    <a:lnT>
                      <a:noFill/>
                    </a:lnT>
                    <a:lnB>
                      <a:noFill/>
                    </a:lnB>
                  </a:tcPr>
                </a:tc>
              </a:tr>
              <a:tr h="362611">
                <a:tc>
                  <a:txBody>
                    <a:bodyPr/>
                    <a:lstStyle/>
                    <a:p>
                      <a:pPr fontAlgn="ctr"/>
                      <a:r>
                        <a:rPr lang="en-IN" sz="1800" b="1">
                          <a:effectLst/>
                        </a:rPr>
                        <a:t>170</a:t>
                      </a:r>
                    </a:p>
                  </a:txBody>
                  <a:tcPr marL="90653" marR="90653" marT="45326" marB="45326" anchor="ctr">
                    <a:lnL>
                      <a:noFill/>
                    </a:lnL>
                    <a:lnR>
                      <a:noFill/>
                    </a:lnR>
                    <a:lnT>
                      <a:noFill/>
                    </a:lnT>
                    <a:lnB>
                      <a:noFill/>
                    </a:lnB>
                  </a:tcPr>
                </a:tc>
                <a:tc>
                  <a:txBody>
                    <a:bodyPr/>
                    <a:lstStyle/>
                    <a:p>
                      <a:pPr algn="r"/>
                      <a:r>
                        <a:rPr lang="en-IN" sz="1800">
                          <a:effectLst/>
                        </a:rPr>
                        <a:t>2.228</a:t>
                      </a:r>
                    </a:p>
                  </a:txBody>
                  <a:tcPr marL="90653" marR="90653" marT="45326" marB="45326" anchor="ctr">
                    <a:lnL>
                      <a:noFill/>
                    </a:lnL>
                    <a:lnR>
                      <a:noFill/>
                    </a:lnR>
                    <a:lnT>
                      <a:noFill/>
                    </a:lnT>
                    <a:lnB>
                      <a:noFill/>
                    </a:lnB>
                  </a:tcPr>
                </a:tc>
                <a:tc>
                  <a:txBody>
                    <a:bodyPr/>
                    <a:lstStyle/>
                    <a:p>
                      <a:pPr algn="r"/>
                      <a:r>
                        <a:rPr lang="en-IN" sz="1800">
                          <a:effectLst/>
                        </a:rPr>
                        <a:t>2.362247</a:t>
                      </a:r>
                    </a:p>
                  </a:txBody>
                  <a:tcPr marL="90653" marR="90653" marT="45326" marB="45326" anchor="ctr">
                    <a:lnL>
                      <a:noFill/>
                    </a:lnL>
                    <a:lnR>
                      <a:noFill/>
                    </a:lnR>
                    <a:lnT>
                      <a:noFill/>
                    </a:lnT>
                    <a:lnB>
                      <a:noFill/>
                    </a:lnB>
                  </a:tcPr>
                </a:tc>
              </a:tr>
              <a:tr h="362611">
                <a:tc>
                  <a:txBody>
                    <a:bodyPr/>
                    <a:lstStyle/>
                    <a:p>
                      <a:pPr fontAlgn="ctr"/>
                      <a:r>
                        <a:rPr lang="en-IN" sz="1800" b="1">
                          <a:effectLst/>
                        </a:rPr>
                        <a:t>171</a:t>
                      </a:r>
                    </a:p>
                  </a:txBody>
                  <a:tcPr marL="90653" marR="90653" marT="45326" marB="45326" anchor="ctr">
                    <a:lnL>
                      <a:noFill/>
                    </a:lnL>
                    <a:lnR>
                      <a:noFill/>
                    </a:lnR>
                    <a:lnT>
                      <a:noFill/>
                    </a:lnT>
                    <a:lnB>
                      <a:noFill/>
                    </a:lnB>
                  </a:tcPr>
                </a:tc>
                <a:tc>
                  <a:txBody>
                    <a:bodyPr/>
                    <a:lstStyle/>
                    <a:p>
                      <a:pPr algn="r"/>
                      <a:r>
                        <a:rPr lang="en-IN" sz="1800">
                          <a:effectLst/>
                        </a:rPr>
                        <a:t>3.647</a:t>
                      </a:r>
                    </a:p>
                  </a:txBody>
                  <a:tcPr marL="90653" marR="90653" marT="45326" marB="45326" anchor="ctr">
                    <a:lnL>
                      <a:noFill/>
                    </a:lnL>
                    <a:lnR>
                      <a:noFill/>
                    </a:lnR>
                    <a:lnT>
                      <a:noFill/>
                    </a:lnT>
                    <a:lnB>
                      <a:noFill/>
                    </a:lnB>
                  </a:tcPr>
                </a:tc>
                <a:tc>
                  <a:txBody>
                    <a:bodyPr/>
                    <a:lstStyle/>
                    <a:p>
                      <a:pPr algn="r"/>
                      <a:r>
                        <a:rPr lang="en-IN" sz="1800" dirty="0">
                          <a:effectLst/>
                        </a:rPr>
                        <a:t>3.420561</a:t>
                      </a:r>
                    </a:p>
                  </a:txBody>
                  <a:tcPr marL="90653" marR="90653" marT="45326" marB="45326" anchor="ctr">
                    <a:lnL>
                      <a:noFill/>
                    </a:lnL>
                    <a:lnR>
                      <a:noFill/>
                    </a:lnR>
                    <a:lnT>
                      <a:noFill/>
                    </a:lnT>
                    <a:lnB>
                      <a:noFill/>
                    </a:lnB>
                  </a:tcPr>
                </a:tc>
              </a:tr>
            </a:tbl>
          </a:graphicData>
        </a:graphic>
      </p:graphicFrame>
      <p:sp>
        <p:nvSpPr>
          <p:cNvPr id="11" name="Rectangle 3"/>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Roboto"/>
              </a:rPr>
              <a:t>172 rows × 2 columns</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7443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422</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Grades of Students</vt:lpstr>
      <vt:lpstr>About the dataset </vt:lpstr>
      <vt:lpstr>DATA EXPLORATION:   </vt:lpstr>
      <vt:lpstr>DATA PREPROCESSING</vt:lpstr>
      <vt:lpstr>MODELS USED IN THE SYSTEM:</vt:lpstr>
      <vt:lpstr>ALGORIHMS IMPLEMENTED</vt:lpstr>
      <vt:lpstr>VISUALIZATION OF LINEAR REGRESSION ON MODEL 1: </vt:lpstr>
      <vt:lpstr>model evaluation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2024-08-24T15:51:32Z</dcterms:created>
  <dcterms:modified xsi:type="dcterms:W3CDTF">2024-08-24T16:10:24Z</dcterms:modified>
</cp:coreProperties>
</file>