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0" r:id="rId6"/>
    <p:sldId id="259"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hyperlink" Target="https://www.codewithc.com/online-bank-management-system-project-jav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hyperlink" Target="https://www.codewithc.com/atm-software-python-project/" TargetMode="External"/><Relationship Id="rId1" Type="http://schemas.openxmlformats.org/officeDocument/2006/relationships/hyperlink" Target="https://www.codewithc.com/mini-project-in-c-bank-management-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655477" y="1560092"/>
            <a:ext cx="8689976" cy="2509213"/>
          </a:xfrm>
        </p:spPr>
        <p:txBody>
          <a:bodyPr>
            <a:normAutofit/>
            <a:scene3d>
              <a:camera prst="orthographicFront"/>
              <a:lightRig rig="threePt" dir="t"/>
            </a:scene3d>
            <a:sp3d extrusionH="57150">
              <a:bevelT w="82550" h="38100" prst="coolSlant"/>
            </a:sp3d>
          </a:bodyPr>
          <a:lstStyle/>
          <a:p>
            <a:r>
              <a:rPr lang="en-US" sz="54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Junegull" panose="04010000000000000000" pitchFamily="82" charset="0"/>
              </a:rPr>
              <a:t>ATM banking management system</a:t>
            </a:r>
            <a:endParaRPr lang="en-US" sz="54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Junegull" panose="04010000000000000000" pitchFamily="82" charset="0"/>
            </a:endParaRPr>
          </a:p>
        </p:txBody>
      </p:sp>
      <p:sp>
        <p:nvSpPr>
          <p:cNvPr id="2" name="Text Box 1"/>
          <p:cNvSpPr txBox="1"/>
          <p:nvPr/>
        </p:nvSpPr>
        <p:spPr>
          <a:xfrm>
            <a:off x="2499995" y="241300"/>
            <a:ext cx="309880" cy="368300"/>
          </a:xfrm>
          <a:prstGeom prst="rect">
            <a:avLst/>
          </a:prstGeom>
          <a:noFill/>
        </p:spPr>
        <p:txBody>
          <a:bodyPr wrap="non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9975" y="2267339"/>
            <a:ext cx="8733453" cy="1200329"/>
          </a:xfrm>
          <a:prstGeom prst="rect">
            <a:avLst/>
          </a:prstGeom>
          <a:noFill/>
        </p:spPr>
        <p:txBody>
          <a:bodyPr wrap="square" rtlCol="0">
            <a:spAutoFit/>
          </a:bodyPr>
          <a:lstStyle/>
          <a:p>
            <a:r>
              <a:rPr lang="en-US" sz="7200" dirty="0">
                <a:solidFill>
                  <a:srgbClr val="00B050"/>
                </a:solidFill>
                <a:latin typeface="Blackadder ITC" panose="04020505051007020D02" pitchFamily="82" charset="0"/>
              </a:rPr>
              <a:t>Thank You</a:t>
            </a:r>
            <a:endParaRPr lang="en-US" sz="7200" dirty="0">
              <a:solidFill>
                <a:srgbClr val="00B050"/>
              </a:solidFill>
              <a:latin typeface="Blackadder ITC" panose="04020505051007020D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05" y="586661"/>
            <a:ext cx="7290556" cy="1101101"/>
          </a:xfrm>
        </p:spPr>
        <p:txBody>
          <a:bodyPr>
            <a:normAutofit fontScale="90000"/>
          </a:bodyPr>
          <a:lstStyle/>
          <a:p>
            <a:r>
              <a:rPr lang="en-US" sz="6000" dirty="0">
                <a:latin typeface="Algerian" panose="04020705040A02060702" pitchFamily="82" charset="0"/>
              </a:rPr>
              <a:t>Agenda</a:t>
            </a:r>
            <a:br>
              <a:rPr lang="en-US" sz="8000" dirty="0"/>
            </a:br>
            <a:br>
              <a:rPr lang="en-US" dirty="0"/>
            </a:br>
            <a:endParaRPr lang="en-US" dirty="0"/>
          </a:p>
        </p:txBody>
      </p:sp>
      <p:sp>
        <p:nvSpPr>
          <p:cNvPr id="3" name="Content Placeholder 2"/>
          <p:cNvSpPr>
            <a:spLocks noGrp="1"/>
          </p:cNvSpPr>
          <p:nvPr>
            <p:ph sz="quarter" idx="13"/>
          </p:nvPr>
        </p:nvSpPr>
        <p:spPr>
          <a:xfrm>
            <a:off x="608105" y="2333155"/>
            <a:ext cx="9848769" cy="3387633"/>
          </a:xfrm>
        </p:spPr>
        <p:txBody>
          <a:bodyPr>
            <a:noAutofit/>
          </a:bodyPr>
          <a:lstStyle/>
          <a:p>
            <a:pPr algn="just">
              <a:buFont typeface="Wingdings" panose="05000000000000000000" pitchFamily="2" charset="2"/>
              <a:buChar char="v"/>
            </a:pPr>
            <a:r>
              <a:rPr lang="en-US" b="1" dirty="0">
                <a:latin typeface="Algerian" panose="04020705040A02060702" pitchFamily="82" charset="0"/>
              </a:rPr>
              <a:t>INTRODUCTION</a:t>
            </a:r>
            <a:endParaRPr lang="en-US" b="1" dirty="0">
              <a:latin typeface="Algerian" panose="04020705040A02060702" pitchFamily="82" charset="0"/>
            </a:endParaRPr>
          </a:p>
          <a:p>
            <a:pPr algn="just">
              <a:buFont typeface="Wingdings" panose="05000000000000000000" pitchFamily="2" charset="2"/>
              <a:buChar char="v"/>
            </a:pPr>
            <a:r>
              <a:rPr lang="en-US" b="1" dirty="0">
                <a:latin typeface="Algerian" panose="04020705040A02060702" pitchFamily="82" charset="0"/>
              </a:rPr>
              <a:t>Project abstract</a:t>
            </a:r>
            <a:endParaRPr lang="en-US" b="1" dirty="0">
              <a:latin typeface="Algerian" panose="04020705040A02060702" pitchFamily="82" charset="0"/>
            </a:endParaRPr>
          </a:p>
          <a:p>
            <a:pPr algn="just">
              <a:buFont typeface="Wingdings" panose="05000000000000000000" pitchFamily="2" charset="2"/>
              <a:buChar char="v"/>
            </a:pPr>
            <a:r>
              <a:rPr lang="en-US" b="1" dirty="0">
                <a:latin typeface="Algerian" panose="04020705040A02060702" pitchFamily="82" charset="0"/>
              </a:rPr>
              <a:t>PURPOSE of project</a:t>
            </a:r>
            <a:endParaRPr lang="en-US" b="1" dirty="0">
              <a:latin typeface="Algerian" panose="04020705040A02060702" pitchFamily="82" charset="0"/>
            </a:endParaRPr>
          </a:p>
          <a:p>
            <a:pPr algn="just">
              <a:buFont typeface="Wingdings" panose="05000000000000000000" pitchFamily="2" charset="2"/>
              <a:buChar char="v"/>
            </a:pPr>
            <a:r>
              <a:rPr lang="en-US" b="1" dirty="0">
                <a:latin typeface="Algerian" panose="04020705040A02060702" pitchFamily="82" charset="0"/>
              </a:rPr>
              <a:t>Atm banking module</a:t>
            </a:r>
            <a:endParaRPr lang="en-US" b="1" dirty="0">
              <a:latin typeface="Algerian" panose="04020705040A02060702" pitchFamily="82" charset="0"/>
            </a:endParaRPr>
          </a:p>
          <a:p>
            <a:pPr algn="just">
              <a:buFont typeface="Wingdings" panose="05000000000000000000" pitchFamily="2" charset="2"/>
              <a:buChar char="v"/>
            </a:pPr>
            <a:r>
              <a:rPr lang="en-US" b="1" dirty="0">
                <a:latin typeface="Algerian" panose="04020705040A02060702" pitchFamily="82" charset="0"/>
              </a:rPr>
              <a:t>Starting page design</a:t>
            </a:r>
            <a:endParaRPr lang="en-US" b="1" dirty="0">
              <a:latin typeface="Algerian" panose="04020705040A02060702" pitchFamily="82" charset="0"/>
            </a:endParaRPr>
          </a:p>
          <a:p>
            <a:pPr algn="just">
              <a:buFont typeface="Wingdings" panose="05000000000000000000" pitchFamily="2" charset="2"/>
              <a:buChar char="v"/>
            </a:pPr>
            <a:r>
              <a:rPr lang="en-US" b="1" dirty="0">
                <a:latin typeface="Algerian" panose="04020705040A02060702" pitchFamily="82" charset="0"/>
              </a:rPr>
              <a:t>coding</a:t>
            </a:r>
            <a:endParaRPr lang="en-US" b="1" dirty="0">
              <a:latin typeface="Algerian" panose="04020705040A02060702" pitchFamily="82" charset="0"/>
            </a:endParaRPr>
          </a:p>
          <a:p>
            <a:pPr algn="just">
              <a:buFont typeface="Wingdings" panose="05000000000000000000" pitchFamily="2" charset="2"/>
              <a:buChar char="v"/>
            </a:pPr>
            <a:r>
              <a:rPr lang="en-US" b="1" dirty="0">
                <a:latin typeface="Algerian" panose="04020705040A02060702" pitchFamily="82" charset="0"/>
              </a:rPr>
              <a:t>CONCLUSION</a:t>
            </a:r>
            <a:endParaRPr lang="en-US" b="1"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020" y="0"/>
            <a:ext cx="10364451" cy="1596177"/>
          </a:xfrm>
        </p:spPr>
        <p:txBody>
          <a:bodyPr>
            <a:normAutofit/>
          </a:bodyPr>
          <a:lstStyle/>
          <a:p>
            <a:r>
              <a:rPr lang="en-US" dirty="0">
                <a:latin typeface="Algerian" panose="04020705040A02060702" pitchFamily="82" charset="0"/>
              </a:rPr>
              <a:t>introduction</a:t>
            </a:r>
            <a:endParaRPr lang="en-US" sz="4000" dirty="0">
              <a:latin typeface="Algerian" panose="04020705040A02060702" pitchFamily="82" charset="0"/>
            </a:endParaRPr>
          </a:p>
        </p:txBody>
      </p:sp>
      <p:sp>
        <p:nvSpPr>
          <p:cNvPr id="4" name="TextBox 3"/>
          <p:cNvSpPr txBox="1"/>
          <p:nvPr/>
        </p:nvSpPr>
        <p:spPr>
          <a:xfrm>
            <a:off x="757020" y="1596177"/>
            <a:ext cx="9078686" cy="415498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Bodoni MT" panose="02070603080606020203" pitchFamily="18" charset="0"/>
                <a:cs typeface="Arial" panose="020B0604020202020204" pitchFamily="34" charset="0"/>
              </a:rPr>
              <a:t>The Automated Tailor Machine is an automatic banking machine which allow customer to complete basic transaction without any help of Bank representatives.</a:t>
            </a:r>
            <a:endParaRPr lang="en-US" sz="2400" dirty="0">
              <a:latin typeface="Bodoni MT" panose="02070603080606020203" pitchFamily="18" charset="0"/>
              <a:cs typeface="Arial" panose="020B0604020202020204" pitchFamily="34" charset="0"/>
            </a:endParaRPr>
          </a:p>
          <a:p>
            <a:endParaRPr lang="en-US" sz="2400" dirty="0">
              <a:latin typeface="Bodoni MT" panose="02070603080606020203" pitchFamily="18" charset="0"/>
              <a:cs typeface="Arial" panose="020B0604020202020204" pitchFamily="34" charset="0"/>
            </a:endParaRPr>
          </a:p>
          <a:p>
            <a:pPr marL="285750" indent="-285750">
              <a:buFont typeface="Wingdings" panose="05000000000000000000" pitchFamily="2" charset="2"/>
              <a:buChar char="Ø"/>
            </a:pPr>
            <a:r>
              <a:rPr lang="en-US" sz="2400" dirty="0">
                <a:latin typeface="Bodoni MT" panose="02070603080606020203" pitchFamily="18" charset="0"/>
                <a:cs typeface="Arial" panose="020B0604020202020204" pitchFamily="34" charset="0"/>
              </a:rPr>
              <a:t>There are two types of ATM. The basic one allows the customer to allow cash and another one is more complex machine which accepts the deposit, provides credit card payment facilities, and reports account information.</a:t>
            </a:r>
            <a:endParaRPr lang="en-US" sz="2400" dirty="0">
              <a:latin typeface="Bodoni MT" panose="02070603080606020203" pitchFamily="18" charset="0"/>
              <a:cs typeface="Arial" panose="020B0604020202020204" pitchFamily="34" charset="0"/>
            </a:endParaRPr>
          </a:p>
          <a:p>
            <a:endParaRPr lang="en-US" sz="2400" dirty="0">
              <a:latin typeface="Bodoni MT" panose="02070603080606020203" pitchFamily="18" charset="0"/>
              <a:cs typeface="Arial" panose="020B0604020202020204" pitchFamily="34" charset="0"/>
            </a:endParaRPr>
          </a:p>
          <a:p>
            <a:pPr marL="285750" indent="-285750">
              <a:buFont typeface="Wingdings" panose="05000000000000000000" pitchFamily="2" charset="2"/>
              <a:buChar char="Ø"/>
            </a:pPr>
            <a:r>
              <a:rPr lang="en-US" sz="2400" dirty="0">
                <a:latin typeface="Bodoni MT" panose="02070603080606020203" pitchFamily="18" charset="0"/>
                <a:cs typeface="Arial" panose="020B0604020202020204" pitchFamily="34" charset="0"/>
              </a:rPr>
              <a:t>My project is basic ATM banking system which draws only cash and receive a report of account balance.</a:t>
            </a:r>
            <a:endParaRPr lang="en-US" sz="2400" dirty="0">
              <a:latin typeface="Bodoni MT" panose="02070603080606020203" pitchFamily="18"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726" y="417233"/>
            <a:ext cx="10364451" cy="1045028"/>
          </a:xfrm>
        </p:spPr>
        <p:txBody>
          <a:bodyPr>
            <a:normAutofit fontScale="90000"/>
          </a:bodyPr>
          <a:lstStyle/>
          <a:p>
            <a:r>
              <a:rPr lang="en-US" dirty="0">
                <a:latin typeface="Algerian" panose="04020705040A02060702" pitchFamily="82" charset="0"/>
              </a:rPr>
              <a:t>Project </a:t>
            </a:r>
            <a:r>
              <a:rPr lang="en-US" sz="4000" dirty="0">
                <a:latin typeface="Algerian" panose="04020705040A02060702" pitchFamily="82" charset="0"/>
              </a:rPr>
              <a:t>Abstract</a:t>
            </a:r>
            <a:br>
              <a:rPr lang="en-US" dirty="0"/>
            </a:br>
            <a:endParaRPr lang="en-US" dirty="0">
              <a:latin typeface="Bauhaus 93" panose="04030905020B02020C02" pitchFamily="82" charset="0"/>
            </a:endParaRPr>
          </a:p>
        </p:txBody>
      </p:sp>
      <p:sp>
        <p:nvSpPr>
          <p:cNvPr id="4" name="TextBox 3"/>
          <p:cNvSpPr txBox="1"/>
          <p:nvPr/>
        </p:nvSpPr>
        <p:spPr>
          <a:xfrm>
            <a:off x="686726" y="1292052"/>
            <a:ext cx="9849394" cy="489364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Bodoni MT" panose="02070603080606020203" pitchFamily="18" charset="0"/>
              </a:rPr>
              <a:t>In banking system, different branches are present and these are connected to the main branch. So, the same </a:t>
            </a:r>
            <a:r>
              <a:rPr lang="en-US" sz="2400" dirty="0">
                <a:latin typeface="Bodoni MT" panose="02070603080606020203" pitchFamily="18" charset="0"/>
                <a:hlinkClick r:id="rId1"/>
              </a:rPr>
              <a:t>bank</a:t>
            </a:r>
            <a:r>
              <a:rPr lang="en-US" sz="2400" dirty="0">
                <a:latin typeface="Bodoni MT" panose="02070603080606020203" pitchFamily="18" charset="0"/>
              </a:rPr>
              <a:t> is located at different locations for providing the same type of banking services. </a:t>
            </a:r>
            <a:endParaRPr lang="en-US" sz="2400" dirty="0">
              <a:latin typeface="Bodoni MT" panose="02070603080606020203" pitchFamily="18" charset="0"/>
            </a:endParaRPr>
          </a:p>
          <a:p>
            <a:pPr marL="285750" indent="-285750">
              <a:buFont typeface="Wingdings" panose="05000000000000000000" pitchFamily="2" charset="2"/>
              <a:buChar char="Ø"/>
            </a:pPr>
            <a:r>
              <a:rPr lang="en-US" sz="2400" dirty="0">
                <a:latin typeface="Bodoni MT" panose="02070603080606020203" pitchFamily="18" charset="0"/>
              </a:rPr>
              <a:t>The manual method of managing these banks from one location is difficult, but it can be easily done with an ATM software application like this.</a:t>
            </a:r>
            <a:endParaRPr lang="en-US" sz="2400" dirty="0">
              <a:latin typeface="Bodoni MT" panose="02070603080606020203" pitchFamily="18" charset="0"/>
            </a:endParaRPr>
          </a:p>
          <a:p>
            <a:pPr marL="285750" indent="-285750">
              <a:buFont typeface="Wingdings" panose="05000000000000000000" pitchFamily="2" charset="2"/>
              <a:buChar char="Ø"/>
            </a:pPr>
            <a:r>
              <a:rPr lang="en-US" sz="2400" dirty="0">
                <a:latin typeface="Bodoni MT" panose="02070603080606020203" pitchFamily="18" charset="0"/>
              </a:rPr>
              <a:t>The overall banking procedure has become much easier, comfortable and secured as well with ATM (Automated Teller Machine). </a:t>
            </a:r>
            <a:endParaRPr lang="en-US" sz="2400" dirty="0">
              <a:latin typeface="Bodoni MT" panose="02070603080606020203" pitchFamily="18" charset="0"/>
            </a:endParaRPr>
          </a:p>
          <a:p>
            <a:pPr marL="285750" indent="-285750">
              <a:buFont typeface="Wingdings" panose="05000000000000000000" pitchFamily="2" charset="2"/>
              <a:buChar char="Ø"/>
            </a:pPr>
            <a:r>
              <a:rPr lang="en-US" sz="2400" dirty="0">
                <a:latin typeface="Bodoni MT" panose="02070603080606020203" pitchFamily="18" charset="0"/>
              </a:rPr>
              <a:t>ATM has saved customers time for withdrawing balance, checking recent transactions and checking bank balance from any location.</a:t>
            </a:r>
            <a:endParaRPr lang="en-US" sz="2400" dirty="0">
              <a:latin typeface="Bodoni MT" panose="02070603080606020203" pitchFamily="18" charset="0"/>
            </a:endParaRPr>
          </a:p>
          <a:p>
            <a:pPr marL="285750" indent="-285750">
              <a:buFont typeface="Wingdings" panose="05000000000000000000" pitchFamily="2" charset="2"/>
              <a:buChar char="Ø"/>
            </a:pPr>
            <a:r>
              <a:rPr lang="en-US" sz="2400" dirty="0">
                <a:latin typeface="Bodoni MT" panose="02070603080606020203" pitchFamily="18" charset="0"/>
              </a:rPr>
              <a:t>With the proposed ATM Banking System, bank management is easier with a more efficient platform for managing customer details, managing their account and recording their transaction history.</a:t>
            </a:r>
            <a:endParaRPr lang="en-US" sz="2400" dirty="0">
              <a:latin typeface="Bodoni MT" panose="020706030806060202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833" y="278884"/>
            <a:ext cx="10364451" cy="988214"/>
          </a:xfrm>
        </p:spPr>
        <p:txBody>
          <a:bodyPr/>
          <a:lstStyle/>
          <a:p>
            <a:r>
              <a:rPr lang="en-US" dirty="0">
                <a:latin typeface="Algerian" panose="04020705040A02060702" pitchFamily="82" charset="0"/>
              </a:rPr>
              <a:t>Purpose of project</a:t>
            </a:r>
            <a:endParaRPr lang="en-US" dirty="0">
              <a:latin typeface="Algerian" panose="04020705040A02060702" pitchFamily="82" charset="0"/>
            </a:endParaRPr>
          </a:p>
        </p:txBody>
      </p:sp>
      <p:sp>
        <p:nvSpPr>
          <p:cNvPr id="5" name="TextBox 4"/>
          <p:cNvSpPr txBox="1"/>
          <p:nvPr/>
        </p:nvSpPr>
        <p:spPr>
          <a:xfrm>
            <a:off x="717833" y="1787857"/>
            <a:ext cx="9100718" cy="4890721"/>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Bodoni MT" panose="02070603080606020203" pitchFamily="18" charset="0"/>
              </a:rPr>
              <a:t>ATM Banking system is a software application developed in </a:t>
            </a:r>
            <a:r>
              <a:rPr lang="en-US" sz="2400" dirty="0" err="1">
                <a:latin typeface="Bodoni MT" panose="02070603080606020203" pitchFamily="18" charset="0"/>
              </a:rPr>
              <a:t>Asp.Net</a:t>
            </a:r>
            <a:r>
              <a:rPr lang="en-US" sz="2400" dirty="0">
                <a:latin typeface="Bodoni MT" panose="02070603080606020203" pitchFamily="18" charset="0"/>
              </a:rPr>
              <a:t>, Now ATM stands for automated teller machine it is widely used in all over the world to perform various Banking software various banking operation with this ATM banking software various task done by a typical bank management application can be done such as :</a:t>
            </a:r>
            <a:endParaRPr lang="en-US" sz="2400" dirty="0">
              <a:latin typeface="Bodoni MT" panose="02070603080606020203" pitchFamily="18" charset="0"/>
            </a:endParaRPr>
          </a:p>
          <a:p>
            <a:pPr marL="342900" indent="-342900">
              <a:buFont typeface="Wingdings" panose="05000000000000000000" pitchFamily="2" charset="2"/>
              <a:buChar char="v"/>
            </a:pPr>
            <a:endParaRPr lang="en-US" sz="2400" dirty="0">
              <a:latin typeface="Bodoni MT" panose="02070603080606020203" pitchFamily="18" charset="0"/>
            </a:endParaRPr>
          </a:p>
          <a:p>
            <a:pPr marL="342900" indent="-342900">
              <a:buFont typeface="Wingdings" panose="05000000000000000000" pitchFamily="2" charset="2"/>
              <a:buChar char="v"/>
            </a:pPr>
            <a:r>
              <a:rPr lang="en-US" sz="2400" dirty="0">
                <a:latin typeface="Bodoni MT" panose="02070603080606020203" pitchFamily="18" charset="0"/>
              </a:rPr>
              <a:t>Adding Customer detailed </a:t>
            </a:r>
            <a:endParaRPr lang="en-US" sz="2400" dirty="0">
              <a:latin typeface="Bodoni MT" panose="02070603080606020203" pitchFamily="18" charset="0"/>
            </a:endParaRPr>
          </a:p>
          <a:p>
            <a:pPr marL="342900" indent="-342900">
              <a:buFont typeface="Wingdings" panose="05000000000000000000" pitchFamily="2" charset="2"/>
              <a:buChar char="v"/>
            </a:pPr>
            <a:r>
              <a:rPr lang="en-US" sz="2400" dirty="0">
                <a:latin typeface="Bodoni MT" panose="02070603080606020203" pitchFamily="18" charset="0"/>
              </a:rPr>
              <a:t>Viewing customer cash withdrawal/deposited details.</a:t>
            </a:r>
            <a:endParaRPr lang="en-US" sz="2400" dirty="0">
              <a:latin typeface="Bodoni MT" panose="02070603080606020203" pitchFamily="18" charset="0"/>
            </a:endParaRPr>
          </a:p>
          <a:p>
            <a:pPr marL="342900" indent="-342900">
              <a:buFont typeface="Wingdings" panose="05000000000000000000" pitchFamily="2" charset="2"/>
              <a:buChar char="v"/>
            </a:pPr>
            <a:r>
              <a:rPr lang="en-US" sz="2400" dirty="0">
                <a:latin typeface="Bodoni MT" panose="02070603080606020203" pitchFamily="18" charset="0"/>
              </a:rPr>
              <a:t>Managing banking account</a:t>
            </a:r>
            <a:endParaRPr lang="en-US" sz="2400" dirty="0">
              <a:latin typeface="Bodoni MT" panose="02070603080606020203" pitchFamily="18" charset="0"/>
            </a:endParaRPr>
          </a:p>
          <a:p>
            <a:pPr marL="342900" indent="-342900">
              <a:buFont typeface="Wingdings" panose="05000000000000000000" pitchFamily="2" charset="2"/>
              <a:buChar char="v"/>
            </a:pPr>
            <a:r>
              <a:rPr lang="en-US" sz="2400" dirty="0">
                <a:latin typeface="Bodoni MT" panose="02070603080606020203" pitchFamily="18" charset="0"/>
              </a:rPr>
              <a:t>Generating pin </a:t>
            </a:r>
            <a:endParaRPr lang="en-US" sz="2400" dirty="0">
              <a:latin typeface="Bodoni MT" panose="02070603080606020203" pitchFamily="18" charset="0"/>
            </a:endParaRPr>
          </a:p>
          <a:p>
            <a:pPr marL="342900" indent="-342900">
              <a:buFont typeface="Wingdings" panose="05000000000000000000" pitchFamily="2" charset="2"/>
              <a:buChar char="v"/>
            </a:pPr>
            <a:r>
              <a:rPr lang="en-US" sz="2400" dirty="0">
                <a:latin typeface="Bodoni MT" panose="02070603080606020203" pitchFamily="18" charset="0"/>
              </a:rPr>
              <a:t>Mini statement</a:t>
            </a:r>
            <a:endParaRPr lang="en-US" sz="2400" dirty="0">
              <a:latin typeface="Bodoni MT" panose="02070603080606020203" pitchFamily="18" charset="0"/>
            </a:endParaRPr>
          </a:p>
          <a:p>
            <a:pPr marL="342900" indent="-342900">
              <a:buFont typeface="Wingdings" panose="05000000000000000000" pitchFamily="2" charset="2"/>
              <a:buChar char="v"/>
            </a:pPr>
            <a:r>
              <a:rPr lang="en-US" sz="2400" dirty="0">
                <a:latin typeface="Bodoni MT" panose="02070603080606020203" pitchFamily="18" charset="0"/>
              </a:rPr>
              <a:t>Printing report and many more</a:t>
            </a:r>
            <a:endParaRPr lang="en-US" sz="2400" dirty="0">
              <a:latin typeface="Bodoni MT" panose="020706030806060202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0"/>
            <a:ext cx="10364451" cy="1637732"/>
          </a:xfrm>
        </p:spPr>
        <p:txBody>
          <a:bodyPr>
            <a:normAutofit/>
          </a:bodyPr>
          <a:lstStyle/>
          <a:p>
            <a:r>
              <a:rPr lang="en-US" dirty="0" err="1">
                <a:latin typeface="Algerian" panose="04020705040A02060702" pitchFamily="82" charset="0"/>
              </a:rPr>
              <a:t>Atm</a:t>
            </a:r>
            <a:r>
              <a:rPr lang="en-US" dirty="0">
                <a:latin typeface="Algerian" panose="04020705040A02060702" pitchFamily="82" charset="0"/>
              </a:rPr>
              <a:t> banking module</a:t>
            </a:r>
            <a:br>
              <a:rPr lang="en-US" dirty="0">
                <a:latin typeface="Bauhaus 93" panose="04030905020B02020C02" pitchFamily="82" charset="0"/>
              </a:rPr>
            </a:br>
            <a:endParaRPr lang="en-US" dirty="0">
              <a:latin typeface="Bauhaus 93" panose="04030905020B02020C02" pitchFamily="82" charset="0"/>
            </a:endParaRPr>
          </a:p>
        </p:txBody>
      </p:sp>
      <p:sp>
        <p:nvSpPr>
          <p:cNvPr id="4" name="TextBox 3"/>
          <p:cNvSpPr txBox="1"/>
          <p:nvPr/>
        </p:nvSpPr>
        <p:spPr>
          <a:xfrm>
            <a:off x="844911" y="1323834"/>
            <a:ext cx="10364451" cy="6001643"/>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Bodoni MT" panose="02070603080606020203" pitchFamily="18" charset="0"/>
              </a:rPr>
              <a:t>This project comes up with the source code for understanding the logical operations of every module incorporated into this system. </a:t>
            </a:r>
            <a:endParaRPr lang="en-US" sz="2400" dirty="0">
              <a:latin typeface="Bodoni MT" panose="02070603080606020203" pitchFamily="18" charset="0"/>
            </a:endParaRPr>
          </a:p>
          <a:p>
            <a:r>
              <a:rPr lang="en-US" sz="2400" dirty="0">
                <a:latin typeface="Bodoni MT" panose="02070603080606020203" pitchFamily="18" charset="0"/>
              </a:rPr>
              <a:t>This application consists of various forms which are again divided into sub-forms based on their functions. The forms in ATM Banking System are:</a:t>
            </a:r>
            <a:endParaRPr lang="en-US" sz="2400" dirty="0">
              <a:latin typeface="Bodoni MT" panose="02070603080606020203" pitchFamily="18" charset="0"/>
            </a:endParaRPr>
          </a:p>
          <a:p>
            <a:endParaRPr lang="en-US" sz="2400" dirty="0">
              <a:latin typeface="Bodoni MT" panose="02070603080606020203" pitchFamily="18" charset="0"/>
            </a:endParaRPr>
          </a:p>
          <a:p>
            <a:pPr marL="342900" indent="-342900">
              <a:buFont typeface="Wingdings" panose="05000000000000000000" pitchFamily="2" charset="2"/>
              <a:buChar char="ü"/>
            </a:pPr>
            <a:r>
              <a:rPr lang="en-US" sz="2400" dirty="0">
                <a:latin typeface="Bodoni MT" panose="02070603080606020203" pitchFamily="18" charset="0"/>
              </a:rPr>
              <a:t>Create admin account</a:t>
            </a:r>
            <a:endParaRPr lang="en-US" sz="2400" dirty="0">
              <a:latin typeface="Bodoni MT" panose="02070603080606020203" pitchFamily="18" charset="0"/>
            </a:endParaRPr>
          </a:p>
          <a:p>
            <a:pPr marL="342900" indent="-342900">
              <a:buFont typeface="Wingdings" panose="05000000000000000000" pitchFamily="2" charset="2"/>
              <a:buChar char="ü"/>
            </a:pPr>
            <a:r>
              <a:rPr lang="en-US" sz="2400" dirty="0">
                <a:latin typeface="Bodoni MT" panose="02070603080606020203" pitchFamily="18" charset="0"/>
              </a:rPr>
              <a:t>Admin login/logout</a:t>
            </a:r>
            <a:endParaRPr lang="en-US" sz="2400" dirty="0">
              <a:latin typeface="Bodoni MT" panose="02070603080606020203" pitchFamily="18" charset="0"/>
            </a:endParaRPr>
          </a:p>
          <a:p>
            <a:pPr marL="342900" indent="-342900">
              <a:buFont typeface="Wingdings" panose="05000000000000000000" pitchFamily="2" charset="2"/>
              <a:buChar char="ü"/>
            </a:pPr>
            <a:r>
              <a:rPr lang="en-US" sz="2400" dirty="0">
                <a:latin typeface="Bodoni MT" panose="02070603080606020203" pitchFamily="18" charset="0"/>
              </a:rPr>
              <a:t>Create customer</a:t>
            </a:r>
            <a:endParaRPr lang="en-US" sz="2400" dirty="0">
              <a:latin typeface="Bodoni MT" panose="02070603080606020203" pitchFamily="18" charset="0"/>
            </a:endParaRPr>
          </a:p>
          <a:p>
            <a:pPr marL="342900" indent="-342900">
              <a:buFont typeface="Wingdings" panose="05000000000000000000" pitchFamily="2" charset="2"/>
              <a:buChar char="ü"/>
            </a:pPr>
            <a:r>
              <a:rPr lang="en-US" sz="2400" dirty="0">
                <a:latin typeface="Bodoni MT" panose="02070603080606020203" pitchFamily="18" charset="0"/>
              </a:rPr>
              <a:t>View customer</a:t>
            </a:r>
            <a:endParaRPr lang="en-US" sz="2400" dirty="0">
              <a:latin typeface="Bodoni MT" panose="02070603080606020203" pitchFamily="18" charset="0"/>
            </a:endParaRPr>
          </a:p>
          <a:p>
            <a:pPr marL="342900" indent="-342900">
              <a:buFont typeface="Wingdings" panose="05000000000000000000" pitchFamily="2" charset="2"/>
              <a:buChar char="ü"/>
            </a:pPr>
            <a:r>
              <a:rPr lang="en-US" sz="2400" dirty="0">
                <a:latin typeface="Bodoni MT" panose="02070603080606020203" pitchFamily="18" charset="0"/>
              </a:rPr>
              <a:t>Add customer account details</a:t>
            </a:r>
            <a:endParaRPr lang="en-US" sz="2400" dirty="0">
              <a:latin typeface="Bodoni MT" panose="02070603080606020203" pitchFamily="18" charset="0"/>
            </a:endParaRPr>
          </a:p>
          <a:p>
            <a:pPr marL="342900" indent="-342900">
              <a:buFont typeface="Wingdings" panose="05000000000000000000" pitchFamily="2" charset="2"/>
              <a:buChar char="ü"/>
            </a:pPr>
            <a:r>
              <a:rPr lang="en-US" sz="2400" dirty="0">
                <a:latin typeface="Bodoni MT" panose="02070603080606020203" pitchFamily="18" charset="0"/>
              </a:rPr>
              <a:t>View customer transaction details</a:t>
            </a:r>
            <a:endParaRPr lang="en-US" sz="2400" dirty="0">
              <a:latin typeface="Bodoni MT" panose="02070603080606020203" pitchFamily="18" charset="0"/>
            </a:endParaRPr>
          </a:p>
          <a:p>
            <a:pPr marL="342900" indent="-342900">
              <a:buFont typeface="Wingdings" panose="05000000000000000000" pitchFamily="2" charset="2"/>
              <a:buChar char="ü"/>
            </a:pPr>
            <a:r>
              <a:rPr lang="en-US" sz="2400" dirty="0">
                <a:latin typeface="Bodoni MT" panose="02070603080606020203" pitchFamily="18" charset="0"/>
              </a:rPr>
              <a:t>Customer card number</a:t>
            </a:r>
            <a:endParaRPr lang="en-US" sz="2400" dirty="0">
              <a:latin typeface="Bodoni MT" panose="02070603080606020203" pitchFamily="18" charset="0"/>
            </a:endParaRPr>
          </a:p>
          <a:p>
            <a:pPr marL="342900" indent="-342900">
              <a:buFont typeface="Wingdings" panose="05000000000000000000" pitchFamily="2" charset="2"/>
              <a:buChar char="ü"/>
            </a:pPr>
            <a:r>
              <a:rPr lang="en-US" sz="2400" dirty="0">
                <a:latin typeface="Bodoni MT" panose="02070603080606020203" pitchFamily="18" charset="0"/>
              </a:rPr>
              <a:t>Balance check</a:t>
            </a:r>
            <a:endParaRPr lang="en-US" sz="2400" dirty="0">
              <a:latin typeface="Bodoni MT" panose="02070603080606020203" pitchFamily="18" charset="0"/>
            </a:endParaRPr>
          </a:p>
          <a:p>
            <a:pPr marL="342900" indent="-342900">
              <a:buFont typeface="Wingdings" panose="05000000000000000000" pitchFamily="2" charset="2"/>
              <a:buChar char="ü"/>
            </a:pPr>
            <a:r>
              <a:rPr lang="en-US" sz="2400" dirty="0">
                <a:latin typeface="Bodoni MT" panose="02070603080606020203" pitchFamily="18" charset="0"/>
              </a:rPr>
              <a:t>Customer receipt upon balance check and cash withdrawal</a:t>
            </a:r>
            <a:endParaRPr lang="en-US" sz="2400" dirty="0">
              <a:latin typeface="Bodoni MT" panose="02070603080606020203" pitchFamily="18" charset="0"/>
            </a:endParaRPr>
          </a:p>
          <a:p>
            <a:br>
              <a:rPr lang="en-US" sz="2400" dirty="0">
                <a:latin typeface="Bodoni MT" panose="02070603080606020203" pitchFamily="18" charset="0"/>
              </a:rPr>
            </a:br>
            <a:endParaRPr lang="en-US" sz="2400" dirty="0">
              <a:latin typeface="Bodoni MT" panose="020706030806060202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593" y="0"/>
            <a:ext cx="10364451" cy="1596177"/>
          </a:xfrm>
        </p:spPr>
        <p:txBody>
          <a:bodyPr/>
          <a:lstStyle/>
          <a:p>
            <a:r>
              <a:rPr lang="en-US" dirty="0">
                <a:latin typeface="Algerian" panose="04020705040A02060702" pitchFamily="82" charset="0"/>
              </a:rPr>
              <a:t>Starting page design</a:t>
            </a:r>
            <a:br>
              <a:rPr lang="en-US" dirty="0">
                <a:latin typeface="Algerian" panose="04020705040A02060702" pitchFamily="82" charset="0"/>
              </a:rPr>
            </a:br>
            <a:endParaRPr lang="en-US" dirty="0">
              <a:latin typeface="Algerian" panose="04020705040A02060702" pitchFamily="82" charset="0"/>
            </a:endParaRPr>
          </a:p>
        </p:txBody>
      </p:sp>
      <p:sp>
        <p:nvSpPr>
          <p:cNvPr id="4" name="Rectangle 2"/>
          <p:cNvSpPr>
            <a:spLocks noChangeArrowheads="1"/>
          </p:cNvSpPr>
          <p:nvPr/>
        </p:nvSpPr>
        <p:spPr bwMode="auto">
          <a:xfrm>
            <a:off x="2374710" y="1596176"/>
            <a:ext cx="16366431" cy="48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
        <p:nvSpPr>
          <p:cNvPr id="5" name="Rectangle 4"/>
          <p:cNvSpPr>
            <a:spLocks noChangeArrowheads="1"/>
          </p:cNvSpPr>
          <p:nvPr/>
        </p:nvSpPr>
        <p:spPr bwMode="auto">
          <a:xfrm>
            <a:off x="3186113" y="16289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437" y="1193505"/>
            <a:ext cx="5726877" cy="5033124"/>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43" y="1193505"/>
            <a:ext cx="5210628" cy="48589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698170"/>
          </a:xfrm>
        </p:spPr>
        <p:txBody>
          <a:bodyPr/>
          <a:lstStyle/>
          <a:p>
            <a:r>
              <a:rPr lang="en-US" dirty="0">
                <a:latin typeface="Algerian" panose="04020705040A02060702" pitchFamily="82" charset="0"/>
              </a:rPr>
              <a:t>CODING</a:t>
            </a:r>
            <a:br>
              <a:rPr lang="en-US" dirty="0">
                <a:latin typeface="Algerian" panose="04020705040A02060702" pitchFamily="82" charset="0"/>
              </a:rPr>
            </a:br>
            <a:endParaRPr lang="en-US" dirty="0">
              <a:latin typeface="Algerian" panose="04020705040A02060702" pitchFamily="82" charset="0"/>
            </a:endParaRPr>
          </a:p>
        </p:txBody>
      </p:sp>
      <p:sp>
        <p:nvSpPr>
          <p:cNvPr id="3" name="TextBox 2"/>
          <p:cNvSpPr txBox="1"/>
          <p:nvPr/>
        </p:nvSpPr>
        <p:spPr>
          <a:xfrm>
            <a:off x="2224585" y="1407047"/>
            <a:ext cx="8297839" cy="30008195"/>
          </a:xfrm>
          <a:prstGeom prst="rect">
            <a:avLst/>
          </a:prstGeom>
          <a:noFill/>
        </p:spPr>
        <p:txBody>
          <a:bodyPr wrap="square" rtlCol="0">
            <a:spAutoFit/>
          </a:bodyPr>
          <a:lstStyle/>
          <a:p>
            <a:r>
              <a:rPr lang="en-US" dirty="0"/>
              <a:t>import java.util.Scanner;</a:t>
            </a:r>
            <a:endParaRPr lang="en-US" dirty="0"/>
          </a:p>
          <a:p>
            <a:endParaRPr lang="en-US" dirty="0"/>
          </a:p>
          <a:p>
            <a:r>
              <a:rPr lang="en-US" dirty="0"/>
              <a:t>class Bank{</a:t>
            </a:r>
            <a:endParaRPr lang="en-US" dirty="0"/>
          </a:p>
          <a:p>
            <a:endParaRPr lang="en-US" dirty="0"/>
          </a:p>
          <a:p>
            <a:r>
              <a:rPr lang="en-US" dirty="0"/>
              <a:t>    // Private variables used inside class</a:t>
            </a:r>
            <a:endParaRPr lang="en-US" dirty="0"/>
          </a:p>
          <a:p>
            <a:r>
              <a:rPr lang="en-US" dirty="0"/>
              <a:t>    private String name;</a:t>
            </a:r>
            <a:endParaRPr lang="en-US" dirty="0"/>
          </a:p>
          <a:p>
            <a:r>
              <a:rPr lang="en-US" dirty="0"/>
              <a:t>    private int accNumber;</a:t>
            </a:r>
            <a:endParaRPr lang="en-US" dirty="0"/>
          </a:p>
          <a:p>
            <a:r>
              <a:rPr lang="en-US" dirty="0"/>
              <a:t>    private String type;</a:t>
            </a:r>
            <a:endParaRPr lang="en-US" dirty="0"/>
          </a:p>
          <a:p>
            <a:r>
              <a:rPr lang="en-US" dirty="0"/>
              <a:t>    private int amount = 0;</a:t>
            </a:r>
            <a:endParaRPr lang="en-US" dirty="0"/>
          </a:p>
          <a:p>
            <a:r>
              <a:rPr lang="en-US" dirty="0"/>
              <a:t>    private int tot = 0;</a:t>
            </a:r>
            <a:endParaRPr lang="en-US" dirty="0"/>
          </a:p>
          <a:p>
            <a:endParaRPr lang="en-US" dirty="0"/>
          </a:p>
          <a:p>
            <a:r>
              <a:rPr lang="en-US" dirty="0"/>
              <a:t>    // Public methods</a:t>
            </a:r>
            <a:endParaRPr lang="en-US" dirty="0"/>
          </a:p>
          <a:p>
            <a:r>
              <a:rPr lang="en-US" dirty="0"/>
              <a:t>    public void setValues() {</a:t>
            </a:r>
            <a:endParaRPr lang="en-US" dirty="0"/>
          </a:p>
          <a:p>
            <a:r>
              <a:rPr lang="en-US" dirty="0"/>
              <a:t>        Scanner scanner = new Scanner(System.in);</a:t>
            </a:r>
            <a:endParaRPr lang="en-US" dirty="0"/>
          </a:p>
          <a:p>
            <a:r>
              <a:rPr lang="en-US" dirty="0"/>
              <a:t>        System.out.println("Enter name");</a:t>
            </a:r>
            <a:endParaRPr lang="en-US" dirty="0"/>
          </a:p>
          <a:p>
            <a:r>
              <a:rPr lang="en-US" dirty="0"/>
              <a:t>        scanner.nextLine(); // To consume newline character</a:t>
            </a:r>
            <a:endParaRPr lang="en-US" dirty="0"/>
          </a:p>
          <a:p>
            <a:endParaRPr lang="en-US" dirty="0"/>
          </a:p>
          <a:p>
            <a:r>
              <a:rPr lang="en-US" dirty="0"/>
              <a:t>        name = scanner.nextLine();</a:t>
            </a:r>
            <a:endParaRPr lang="en-US" dirty="0"/>
          </a:p>
          <a:p>
            <a:endParaRPr lang="en-US" dirty="0"/>
          </a:p>
          <a:p>
            <a:r>
              <a:rPr lang="en-US" dirty="0"/>
              <a:t>        System.out.println("Enter Account number");</a:t>
            </a:r>
            <a:endParaRPr lang="en-US" dirty="0"/>
          </a:p>
          <a:p>
            <a:r>
              <a:rPr lang="en-US" dirty="0"/>
              <a:t>        accNumber = scanner.nextInt();</a:t>
            </a:r>
            <a:endParaRPr lang="en-US" dirty="0"/>
          </a:p>
          <a:p>
            <a:r>
              <a:rPr lang="en-US" dirty="0"/>
              <a:t>        System.out.println("Enter Account type");</a:t>
            </a:r>
            <a:endParaRPr lang="en-US" dirty="0"/>
          </a:p>
          <a:p>
            <a:r>
              <a:rPr lang="en-US" dirty="0"/>
              <a:t>        type = scanner.next();</a:t>
            </a:r>
            <a:endParaRPr lang="en-US" dirty="0"/>
          </a:p>
          <a:p>
            <a:r>
              <a:rPr lang="en-US" dirty="0"/>
              <a:t>        System.out.println("Enter Balance");</a:t>
            </a:r>
            <a:endParaRPr lang="en-US" dirty="0"/>
          </a:p>
          <a:p>
            <a:r>
              <a:rPr lang="en-US" dirty="0"/>
              <a:t>        tot = scanner.nextInt();</a:t>
            </a:r>
            <a:endParaRPr lang="en-US" dirty="0"/>
          </a:p>
          <a:p>
            <a:r>
              <a:rPr lang="en-US" dirty="0"/>
              <a:t>    }</a:t>
            </a:r>
            <a:endParaRPr lang="en-US" dirty="0"/>
          </a:p>
          <a:p>
            <a:endParaRPr lang="en-US" dirty="0"/>
          </a:p>
          <a:p>
            <a:r>
              <a:rPr lang="en-US" dirty="0"/>
              <a:t>    public void showData() {</a:t>
            </a:r>
            <a:endParaRPr lang="en-US" dirty="0"/>
          </a:p>
          <a:p>
            <a:r>
              <a:rPr lang="en-US" dirty="0"/>
              <a:t>        System.out.println("Name: " + name);</a:t>
            </a:r>
            <a:endParaRPr lang="en-US" dirty="0"/>
          </a:p>
          <a:p>
            <a:r>
              <a:rPr lang="en-US" dirty="0"/>
              <a:t>        System.out.println("Account No: " + accNumber);</a:t>
            </a:r>
            <a:endParaRPr lang="en-US" dirty="0"/>
          </a:p>
          <a:p>
            <a:r>
              <a:rPr lang="en-US" dirty="0"/>
              <a:t>        System.out.println("Account type: " + type);</a:t>
            </a:r>
            <a:endParaRPr lang="en-US" dirty="0"/>
          </a:p>
          <a:p>
            <a:r>
              <a:rPr lang="en-US" dirty="0"/>
              <a:t>        System.out.println("Balance: " + tot);</a:t>
            </a:r>
            <a:endParaRPr lang="en-US" dirty="0"/>
          </a:p>
          <a:p>
            <a:r>
              <a:rPr lang="en-US" dirty="0"/>
              <a:t>    }</a:t>
            </a:r>
            <a:endParaRPr lang="en-US" dirty="0"/>
          </a:p>
          <a:p>
            <a:endParaRPr lang="en-US" dirty="0"/>
          </a:p>
          <a:p>
            <a:r>
              <a:rPr lang="en-US" dirty="0"/>
              <a:t>    public void deposit() {</a:t>
            </a:r>
            <a:endParaRPr lang="en-US" dirty="0"/>
          </a:p>
          <a:p>
            <a:r>
              <a:rPr lang="en-US" dirty="0"/>
              <a:t>        Scanner scanner = new Scanner(System.in);</a:t>
            </a:r>
            <a:endParaRPr lang="en-US" dirty="0"/>
          </a:p>
          <a:p>
            <a:r>
              <a:rPr lang="en-US" dirty="0"/>
              <a:t>        System.out.println("\nEnter amount to be Deposited");</a:t>
            </a:r>
            <a:endParaRPr lang="en-US" dirty="0"/>
          </a:p>
          <a:p>
            <a:r>
              <a:rPr lang="en-US" dirty="0"/>
              <a:t>        amount = scanner.nextInt();</a:t>
            </a:r>
            <a:endParaRPr lang="en-US" dirty="0"/>
          </a:p>
          <a:p>
            <a:r>
              <a:rPr lang="en-US" dirty="0"/>
              <a:t>    }</a:t>
            </a:r>
            <a:endParaRPr lang="en-US" dirty="0"/>
          </a:p>
          <a:p>
            <a:endParaRPr lang="en-US" dirty="0"/>
          </a:p>
          <a:p>
            <a:r>
              <a:rPr lang="en-US" dirty="0"/>
              <a:t>    public void showBalance() {</a:t>
            </a:r>
            <a:endParaRPr lang="en-US" dirty="0"/>
          </a:p>
          <a:p>
            <a:r>
              <a:rPr lang="en-US" dirty="0"/>
              <a:t>        tot += amount;</a:t>
            </a:r>
            <a:endParaRPr lang="en-US" dirty="0"/>
          </a:p>
          <a:p>
            <a:r>
              <a:rPr lang="en-US" dirty="0"/>
              <a:t>        System.out.println("\nTotal balance is: " + tot);</a:t>
            </a:r>
            <a:endParaRPr lang="en-US" dirty="0"/>
          </a:p>
          <a:p>
            <a:r>
              <a:rPr lang="en-US" dirty="0"/>
              <a:t>    }</a:t>
            </a:r>
            <a:endParaRPr lang="en-US" dirty="0"/>
          </a:p>
          <a:p>
            <a:endParaRPr lang="en-US" dirty="0"/>
          </a:p>
          <a:p>
            <a:r>
              <a:rPr lang="en-US" dirty="0"/>
              <a:t>    public void withdrawal() {</a:t>
            </a:r>
            <a:endParaRPr lang="en-US" dirty="0"/>
          </a:p>
          <a:p>
            <a:r>
              <a:rPr lang="en-US" dirty="0"/>
              <a:t>        Scanner scanner = new Scanner(System.in);</a:t>
            </a:r>
            <a:endParaRPr lang="en-US" dirty="0"/>
          </a:p>
          <a:p>
            <a:r>
              <a:rPr lang="en-US" dirty="0"/>
              <a:t>        int a, availableBalance;</a:t>
            </a:r>
            <a:endParaRPr lang="en-US" dirty="0"/>
          </a:p>
          <a:p>
            <a:r>
              <a:rPr lang="en-US" dirty="0"/>
              <a:t>        System.out.println("Enter amount to withdraw");</a:t>
            </a:r>
            <a:endParaRPr lang="en-US" dirty="0"/>
          </a:p>
          <a:p>
            <a:r>
              <a:rPr lang="en-US" dirty="0"/>
              <a:t>        a = scanner.nextInt();</a:t>
            </a:r>
            <a:endParaRPr lang="en-US" dirty="0"/>
          </a:p>
          <a:p>
            <a:r>
              <a:rPr lang="en-US" dirty="0"/>
              <a:t>        availableBalance = tot - a;</a:t>
            </a:r>
            <a:endParaRPr lang="en-US" dirty="0"/>
          </a:p>
          <a:p>
            <a:r>
              <a:rPr lang="en-US" dirty="0"/>
              <a:t>        System.out.println("Available Balance is: " + availableBalance);</a:t>
            </a:r>
            <a:endParaRPr lang="en-US" dirty="0"/>
          </a:p>
          <a:p>
            <a:r>
              <a:rPr lang="en-US" dirty="0"/>
              <a:t>    }</a:t>
            </a:r>
            <a:endParaRPr lang="en-US" dirty="0"/>
          </a:p>
          <a:p>
            <a:r>
              <a:rPr lang="en-US" dirty="0"/>
              <a:t>}</a:t>
            </a:r>
            <a:endParaRPr lang="en-US" dirty="0"/>
          </a:p>
          <a:p>
            <a:endParaRPr lang="en-US" dirty="0"/>
          </a:p>
          <a:p>
            <a:r>
              <a:rPr lang="en-US" dirty="0"/>
              <a:t>public class ATMManagementSystem {</a:t>
            </a:r>
            <a:endParaRPr lang="en-US" dirty="0"/>
          </a:p>
          <a:p>
            <a:endParaRPr lang="en-US" dirty="0"/>
          </a:p>
          <a:p>
            <a:r>
              <a:rPr lang="en-US" dirty="0"/>
              <a:t>    public static void main(String[] args) {</a:t>
            </a:r>
            <a:endParaRPr lang="en-US" dirty="0"/>
          </a:p>
          <a:p>
            <a:r>
              <a:rPr lang="en-US" dirty="0"/>
              <a:t>        // Object of class</a:t>
            </a:r>
            <a:endParaRPr lang="en-US" dirty="0"/>
          </a:p>
          <a:p>
            <a:r>
              <a:rPr lang="en-US" dirty="0"/>
              <a:t>        Bank b = new Bank();</a:t>
            </a:r>
            <a:endParaRPr lang="en-US" dirty="0"/>
          </a:p>
          <a:p>
            <a:endParaRPr lang="en-US" dirty="0"/>
          </a:p>
          <a:p>
            <a:r>
              <a:rPr lang="en-US" dirty="0"/>
              <a:t>        int choice;</a:t>
            </a:r>
            <a:endParaRPr lang="en-US" dirty="0"/>
          </a:p>
          <a:p>
            <a:endParaRPr lang="en-US" dirty="0"/>
          </a:p>
          <a:p>
            <a:r>
              <a:rPr lang="en-US" dirty="0"/>
              <a:t>        // Infinite while loop to choose options everytime</a:t>
            </a:r>
            <a:endParaRPr lang="en-US" dirty="0"/>
          </a:p>
          <a:p>
            <a:r>
              <a:rPr lang="en-US" dirty="0"/>
              <a:t>        while (true) {</a:t>
            </a:r>
            <a:endParaRPr lang="en-US" dirty="0"/>
          </a:p>
          <a:p>
            <a:r>
              <a:rPr lang="en-US" dirty="0"/>
              <a:t>            System.out.println("\n~~~~~~~~~~~~~~~~~~~~~~~~~~" +</a:t>
            </a:r>
            <a:endParaRPr lang="en-US" dirty="0"/>
          </a:p>
          <a:p>
            <a:r>
              <a:rPr lang="en-US" dirty="0"/>
              <a:t>                    "~~~~~~~~~~~~~~~~~~~~~~~~~~~~" +</a:t>
            </a:r>
            <a:endParaRPr lang="en-US" dirty="0"/>
          </a:p>
          <a:p>
            <a:r>
              <a:rPr lang="en-US" dirty="0"/>
              <a:t>                    "~~~WELCOME~~~~~~~~~~~~~~~~~~" +</a:t>
            </a:r>
            <a:endParaRPr lang="en-US" dirty="0"/>
          </a:p>
          <a:p>
            <a:r>
              <a:rPr lang="en-US" dirty="0"/>
              <a:t>                    "~~~~~~~~~~~~~~~~~~~~~~~~~~~~" +</a:t>
            </a:r>
            <a:endParaRPr lang="en-US" dirty="0"/>
          </a:p>
          <a:p>
            <a:r>
              <a:rPr lang="en-US" dirty="0"/>
              <a:t>                    "~~~~~~~~~\n\n");</a:t>
            </a:r>
            <a:endParaRPr lang="en-US" dirty="0"/>
          </a:p>
          <a:p>
            <a:r>
              <a:rPr lang="en-US" dirty="0"/>
              <a:t>            System.out.println("Enter Your Choice");</a:t>
            </a:r>
            <a:endParaRPr lang="en-US" dirty="0"/>
          </a:p>
          <a:p>
            <a:r>
              <a:rPr lang="en-US" dirty="0"/>
              <a:t>            System.out.println("\t1. Enter name, Account number, Account type");</a:t>
            </a:r>
            <a:endParaRPr lang="en-US" dirty="0"/>
          </a:p>
          <a:p>
            <a:r>
              <a:rPr lang="en-US" dirty="0"/>
              <a:t>            System.out.println("\t2. Balance Enquiry");</a:t>
            </a:r>
            <a:endParaRPr lang="en-US" dirty="0"/>
          </a:p>
          <a:p>
            <a:r>
              <a:rPr lang="en-US" dirty="0"/>
              <a:t>            System.out.println("\t3. Deposit Money");</a:t>
            </a:r>
            <a:endParaRPr lang="en-US" dirty="0"/>
          </a:p>
          <a:p>
            <a:r>
              <a:rPr lang="en-US" dirty="0"/>
              <a:t>            System.out.println("\t4. Show Total balance");</a:t>
            </a:r>
            <a:endParaRPr lang="en-US" dirty="0"/>
          </a:p>
          <a:p>
            <a:r>
              <a:rPr lang="en-US" dirty="0"/>
              <a:t>            System.out.println("\t5. Withdraw Money");</a:t>
            </a:r>
            <a:endParaRPr lang="en-US" dirty="0"/>
          </a:p>
          <a:p>
            <a:r>
              <a:rPr lang="en-US" dirty="0"/>
              <a:t>            System.out.println("\t6. Cancel");</a:t>
            </a:r>
            <a:endParaRPr lang="en-US" dirty="0"/>
          </a:p>
          <a:p>
            <a:endParaRPr lang="en-US" dirty="0"/>
          </a:p>
          <a:p>
            <a:r>
              <a:rPr lang="en-US" dirty="0"/>
              <a:t>            Scanner scanner = new Scanner(System.in);</a:t>
            </a:r>
            <a:endParaRPr lang="en-US" dirty="0"/>
          </a:p>
          <a:p>
            <a:r>
              <a:rPr lang="en-US" dirty="0"/>
              <a:t>            choice = scanner.nextInt();</a:t>
            </a:r>
            <a:endParaRPr lang="en-US" dirty="0"/>
          </a:p>
          <a:p>
            <a:endParaRPr lang="en-US" dirty="0"/>
          </a:p>
          <a:p>
            <a:r>
              <a:rPr lang="en-US" dirty="0"/>
              <a:t>            // Choices to select from</a:t>
            </a:r>
            <a:endParaRPr lang="en-US" dirty="0"/>
          </a:p>
          <a:p>
            <a:r>
              <a:rPr lang="en-US" dirty="0"/>
              <a:t>            switch (choice) {</a:t>
            </a:r>
            <a:endParaRPr lang="en-US" dirty="0"/>
          </a:p>
          <a:p>
            <a:r>
              <a:rPr lang="en-US" dirty="0"/>
              <a:t>                case 1:</a:t>
            </a:r>
            <a:endParaRPr lang="en-US" dirty="0"/>
          </a:p>
          <a:p>
            <a:r>
              <a:rPr lang="en-US" dirty="0"/>
              <a:t>                    b.setValues();</a:t>
            </a:r>
            <a:endParaRPr lang="en-US" dirty="0"/>
          </a:p>
          <a:p>
            <a:r>
              <a:rPr lang="en-US" dirty="0"/>
              <a:t>                    break;</a:t>
            </a:r>
            <a:endParaRPr lang="en-US" dirty="0"/>
          </a:p>
          <a:p>
            <a:r>
              <a:rPr lang="en-US" dirty="0"/>
              <a:t>                case 2:</a:t>
            </a:r>
            <a:endParaRPr lang="en-US" dirty="0"/>
          </a:p>
          <a:p>
            <a:r>
              <a:rPr lang="en-US" dirty="0"/>
              <a:t>                    b.showData();</a:t>
            </a:r>
            <a:endParaRPr lang="en-US" dirty="0"/>
          </a:p>
          <a:p>
            <a:r>
              <a:rPr lang="en-US" dirty="0"/>
              <a:t>                    break;</a:t>
            </a:r>
            <a:endParaRPr lang="en-US" dirty="0"/>
          </a:p>
          <a:p>
            <a:r>
              <a:rPr lang="en-US" dirty="0"/>
              <a:t>                case 3:</a:t>
            </a:r>
            <a:endParaRPr lang="en-US" dirty="0"/>
          </a:p>
          <a:p>
            <a:r>
              <a:rPr lang="en-US" dirty="0"/>
              <a:t>                    b.deposit();</a:t>
            </a:r>
            <a:endParaRPr lang="en-US" dirty="0"/>
          </a:p>
          <a:p>
            <a:r>
              <a:rPr lang="en-US" dirty="0"/>
              <a:t>                    break;</a:t>
            </a:r>
            <a:endParaRPr lang="en-US" dirty="0"/>
          </a:p>
          <a:p>
            <a:r>
              <a:rPr lang="en-US" dirty="0"/>
              <a:t>                case 4:</a:t>
            </a:r>
            <a:endParaRPr lang="en-US" dirty="0"/>
          </a:p>
          <a:p>
            <a:r>
              <a:rPr lang="en-US" dirty="0"/>
              <a:t>                    b.showBalance();</a:t>
            </a:r>
            <a:endParaRPr lang="en-US" dirty="0"/>
          </a:p>
          <a:p>
            <a:r>
              <a:rPr lang="en-US" dirty="0"/>
              <a:t>                    break;</a:t>
            </a:r>
            <a:endParaRPr lang="en-US" dirty="0"/>
          </a:p>
          <a:p>
            <a:r>
              <a:rPr lang="en-US" dirty="0"/>
              <a:t>                case 5:</a:t>
            </a:r>
            <a:endParaRPr lang="en-US" dirty="0"/>
          </a:p>
          <a:p>
            <a:r>
              <a:rPr lang="en-US" dirty="0"/>
              <a:t>                    b.withdrawal();</a:t>
            </a:r>
            <a:endParaRPr lang="en-US" dirty="0"/>
          </a:p>
          <a:p>
            <a:r>
              <a:rPr lang="en-US" dirty="0"/>
              <a:t>                    break;</a:t>
            </a:r>
            <a:endParaRPr lang="en-US" dirty="0"/>
          </a:p>
          <a:p>
            <a:r>
              <a:rPr lang="en-US" dirty="0"/>
              <a:t>                case 6:</a:t>
            </a:r>
            <a:endParaRPr lang="en-US" dirty="0"/>
          </a:p>
          <a:p>
            <a:r>
              <a:rPr lang="en-US" dirty="0"/>
              <a:t>                    System.exit(0);</a:t>
            </a:r>
            <a:endParaRPr lang="en-US" dirty="0"/>
          </a:p>
          <a:p>
            <a:r>
              <a:rPr lang="en-US" dirty="0"/>
              <a:t>                    break;</a:t>
            </a:r>
            <a:endParaRPr lang="en-US" dirty="0"/>
          </a:p>
          <a:p>
            <a:r>
              <a:rPr lang="en-US" dirty="0"/>
              <a:t>                default:</a:t>
            </a:r>
            <a:endParaRPr lang="en-US" dirty="0"/>
          </a:p>
          <a:p>
            <a:r>
              <a:rPr lang="en-US" dirty="0"/>
              <a:t>                    System.out.println("\nInvalid choice");</a:t>
            </a:r>
            <a:endParaRPr lang="en-US" dirty="0"/>
          </a:p>
          <a:p>
            <a:r>
              <a:rPr lang="en-US" dirty="0"/>
              <a:t>            }</a:t>
            </a:r>
            <a:endParaRPr lang="en-US" dirty="0"/>
          </a:p>
          <a:p>
            <a:r>
              <a:rPr lang="en-US" dirty="0"/>
              <a:t>            System.out.println("Thank you for choosing atm service");</a:t>
            </a:r>
            <a:endParaRPr lang="en-US" dirty="0"/>
          </a:p>
          <a:p>
            <a:r>
              <a:rPr lang="en-US" dirty="0"/>
              <a:t>        }</a:t>
            </a:r>
            <a:endParaRPr lang="en-US" dirty="0"/>
          </a:p>
          <a:p>
            <a:r>
              <a:rPr lang="en-US" dirty="0"/>
              <a:t>    }</a:t>
            </a:r>
            <a:endParaRPr lang="en-US" dirty="0"/>
          </a:p>
          <a:p>
            <a:r>
              <a:rPr lang="en-US"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751" y="0"/>
            <a:ext cx="10364451" cy="1596177"/>
          </a:xfrm>
        </p:spPr>
        <p:txBody>
          <a:bodyPr/>
          <a:lstStyle/>
          <a:p>
            <a:r>
              <a:rPr lang="en-US" dirty="0">
                <a:latin typeface="Algerian" panose="04020705040A02060702" pitchFamily="82" charset="0"/>
              </a:rPr>
              <a:t>CONCLUSION</a:t>
            </a:r>
            <a:endParaRPr lang="en-US" dirty="0">
              <a:latin typeface="Algerian" panose="04020705040A02060702" pitchFamily="82" charset="0"/>
            </a:endParaRPr>
          </a:p>
        </p:txBody>
      </p:sp>
      <p:sp>
        <p:nvSpPr>
          <p:cNvPr id="6" name="TextBox 5"/>
          <p:cNvSpPr txBox="1"/>
          <p:nvPr/>
        </p:nvSpPr>
        <p:spPr>
          <a:xfrm>
            <a:off x="900752" y="1596177"/>
            <a:ext cx="9913450" cy="6001643"/>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Bodoni MT" panose="02070603080606020203" pitchFamily="18" charset="0"/>
              </a:rPr>
              <a:t>ATM Banking System can be used as your final year/semester project or mini/major project in ASP.NET. </a:t>
            </a:r>
            <a:endParaRPr lang="en-US" sz="2400" dirty="0">
              <a:latin typeface="Bodoni MT" panose="02070603080606020203" pitchFamily="18" charset="0"/>
            </a:endParaRPr>
          </a:p>
          <a:p>
            <a:pPr marL="342900" indent="-342900">
              <a:buFont typeface="Wingdings" panose="05000000000000000000" pitchFamily="2" charset="2"/>
              <a:buChar char="§"/>
            </a:pPr>
            <a:endParaRPr lang="en-US" sz="2400" dirty="0">
              <a:latin typeface="Bodoni MT" panose="02070603080606020203" pitchFamily="18" charset="0"/>
            </a:endParaRPr>
          </a:p>
          <a:p>
            <a:pPr marL="342900" indent="-342900">
              <a:buFont typeface="Wingdings" panose="05000000000000000000" pitchFamily="2" charset="2"/>
              <a:buChar char="§"/>
            </a:pPr>
            <a:r>
              <a:rPr lang="en-US" sz="2400" dirty="0">
                <a:latin typeface="Bodoni MT" panose="02070603080606020203" pitchFamily="18" charset="0"/>
              </a:rPr>
              <a:t>This software development project will help you understand the design basics of banking operations and transactions such as creating </a:t>
            </a:r>
            <a:r>
              <a:rPr lang="en-US" sz="2400" dirty="0">
                <a:latin typeface="Bodoni MT" panose="02070603080606020203" pitchFamily="18" charset="0"/>
                <a:hlinkClick r:id="rId1"/>
              </a:rPr>
              <a:t>customer accounts</a:t>
            </a:r>
            <a:r>
              <a:rPr lang="en-US" sz="2400" dirty="0">
                <a:latin typeface="Bodoni MT" panose="02070603080606020203" pitchFamily="18" charset="0"/>
              </a:rPr>
              <a:t>, managing accounts, checking balance, etc. Overall, it gives a complete overview of a typical banking software integrated with </a:t>
            </a:r>
            <a:r>
              <a:rPr lang="en-US" sz="2400" dirty="0">
                <a:latin typeface="Bodoni MT" panose="02070603080606020203" pitchFamily="18" charset="0"/>
                <a:hlinkClick r:id="rId2"/>
              </a:rPr>
              <a:t>ATM</a:t>
            </a:r>
            <a:r>
              <a:rPr lang="en-US" sz="2400" dirty="0">
                <a:latin typeface="Bodoni MT" panose="02070603080606020203" pitchFamily="18" charset="0"/>
              </a:rPr>
              <a:t>.</a:t>
            </a:r>
            <a:endParaRPr lang="en-US" sz="2400" dirty="0">
              <a:latin typeface="Bodoni MT" panose="02070603080606020203" pitchFamily="18" charset="0"/>
            </a:endParaRPr>
          </a:p>
          <a:p>
            <a:pPr marL="342900" indent="-342900">
              <a:buFont typeface="Wingdings" panose="05000000000000000000" pitchFamily="2" charset="2"/>
              <a:buChar char="§"/>
            </a:pPr>
            <a:endParaRPr lang="en-US" sz="2400" dirty="0">
              <a:latin typeface="Bodoni MT" panose="02070603080606020203" pitchFamily="18" charset="0"/>
            </a:endParaRPr>
          </a:p>
          <a:p>
            <a:pPr marL="342900" indent="-342900">
              <a:buFont typeface="Wingdings" panose="05000000000000000000" pitchFamily="2" charset="2"/>
              <a:buChar char="Ø"/>
            </a:pPr>
            <a:endParaRPr lang="en-US" sz="2400" dirty="0">
              <a:latin typeface="Bodoni MT" panose="02070603080606020203" pitchFamily="18" charset="0"/>
            </a:endParaRPr>
          </a:p>
          <a:p>
            <a:pPr marL="342900" indent="-342900">
              <a:buFont typeface="Wingdings" panose="05000000000000000000" pitchFamily="2" charset="2"/>
              <a:buChar char="Ø"/>
            </a:pPr>
            <a:endParaRPr lang="en-US" sz="2400" dirty="0">
              <a:latin typeface="Bodoni MT" panose="02070603080606020203" pitchFamily="18" charset="0"/>
            </a:endParaRPr>
          </a:p>
          <a:p>
            <a:pPr marL="342900" indent="-342900">
              <a:buFont typeface="Wingdings" panose="05000000000000000000" pitchFamily="2" charset="2"/>
              <a:buChar char="Ø"/>
            </a:pPr>
            <a:endParaRPr lang="en-US" sz="2400" dirty="0">
              <a:latin typeface="Bodoni MT" panose="02070603080606020203" pitchFamily="18" charset="0"/>
            </a:endParaRPr>
          </a:p>
          <a:p>
            <a:pPr marL="342900" indent="-342900">
              <a:buFont typeface="Wingdings" panose="05000000000000000000" pitchFamily="2" charset="2"/>
              <a:buChar char="Ø"/>
            </a:pPr>
            <a:endParaRPr lang="en-US" sz="2400" dirty="0">
              <a:latin typeface="Bodoni MT" panose="02070603080606020203" pitchFamily="18" charset="0"/>
            </a:endParaRPr>
          </a:p>
          <a:p>
            <a:pPr marL="342900" indent="-342900">
              <a:buFont typeface="Wingdings" panose="05000000000000000000" pitchFamily="2" charset="2"/>
              <a:buChar char="Ø"/>
            </a:pPr>
            <a:endParaRPr lang="en-US" sz="2400" dirty="0">
              <a:latin typeface="Bodoni MT" panose="02070603080606020203" pitchFamily="18" charset="0"/>
            </a:endParaRPr>
          </a:p>
          <a:p>
            <a:pPr marL="342900" indent="-342900">
              <a:buFont typeface="Wingdings" panose="05000000000000000000" pitchFamily="2" charset="2"/>
              <a:buChar char="Ø"/>
            </a:pPr>
            <a:endParaRPr lang="en-US" sz="2400" dirty="0">
              <a:latin typeface="Bodoni MT" panose="02070603080606020203" pitchFamily="18" charset="0"/>
            </a:endParaRPr>
          </a:p>
          <a:p>
            <a:pPr marL="342900" indent="-342900">
              <a:buFont typeface="Wingdings" panose="05000000000000000000" pitchFamily="2" charset="2"/>
              <a:buChar char="Ø"/>
            </a:pPr>
            <a:endParaRPr lang="en-US" sz="2400" dirty="0">
              <a:latin typeface="Bodoni MT" panose="02070603080606020203" pitchFamily="18" charset="0"/>
            </a:endParaRPr>
          </a:p>
          <a:p>
            <a:pPr marL="342900" indent="-342900">
              <a:buFont typeface="Wingdings" panose="05000000000000000000" pitchFamily="2" charset="2"/>
              <a:buChar char="Ø"/>
            </a:pPr>
            <a:endParaRPr lang="en-US" sz="2400" dirty="0">
              <a:latin typeface="Bodoni MT" panose="02070603080606020203"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6091</Words>
  <Application>WPS Presentation</Application>
  <PresentationFormat>Widescreen</PresentationFormat>
  <Paragraphs>185</Paragraphs>
  <Slides>10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Wingdings 3</vt:lpstr>
      <vt:lpstr>Arial</vt:lpstr>
      <vt:lpstr>Junegull</vt:lpstr>
      <vt:lpstr>Tempus Sans ITC</vt:lpstr>
      <vt:lpstr>Algerian</vt:lpstr>
      <vt:lpstr>Bodoni MT</vt:lpstr>
      <vt:lpstr>Bauhaus 93</vt:lpstr>
      <vt:lpstr>Blackadder ITC</vt:lpstr>
      <vt:lpstr>Microsoft YaHei</vt:lpstr>
      <vt:lpstr>Arial Unicode MS</vt:lpstr>
      <vt:lpstr>Trebuchet MS</vt:lpstr>
      <vt:lpstr>Calibri</vt:lpstr>
      <vt:lpstr>Facet</vt:lpstr>
      <vt:lpstr>ATM banking management system</vt:lpstr>
      <vt:lpstr>Agenda  </vt:lpstr>
      <vt:lpstr>introduction</vt:lpstr>
      <vt:lpstr>Project Abstract </vt:lpstr>
      <vt:lpstr>Purpose of project</vt:lpstr>
      <vt:lpstr>Atm banking module </vt:lpstr>
      <vt:lpstr>Starting page design </vt:lpstr>
      <vt:lpstr>CODING </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banking management system</dc:title>
  <dc:creator>Jyotiranjan</dc:creator>
  <cp:lastModifiedBy>KIIT</cp:lastModifiedBy>
  <cp:revision>31</cp:revision>
  <dcterms:created xsi:type="dcterms:W3CDTF">2022-04-15T07:59:00Z</dcterms:created>
  <dcterms:modified xsi:type="dcterms:W3CDTF">2023-08-11T18:24:42Z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7E8A2035E78E48488075089A98117891</vt:lpwstr>
  </property>
  <property fmtid="{D5CDD505-2E9C-101B-9397-08002B2CF9AE}" pid="3" name="KSOProductBuildVer">
    <vt:lpwstr>1033-11.2.0.11537</vt:lpwstr>
  </property>
</Properties>
</file>