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4" r:id="rId7"/>
    <p:sldId id="259" r:id="rId8"/>
    <p:sldId id="263" r:id="rId9"/>
    <p:sldId id="26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928"/>
    <a:srgbClr val="141252"/>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87836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3784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42820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48412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578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53284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4770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717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27510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19467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0378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02/11/2020</a:t>
            </a:fld>
            <a:endParaRPr lang="es-MX"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185130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91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3" y="609276"/>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102376"/>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622478" y="4000610"/>
            <a:ext cx="3654253" cy="2387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900" dirty="0">
                <a:solidFill>
                  <a:schemeClr val="bg1"/>
                </a:solidFill>
              </a:rPr>
              <a:t>Participantes: </a:t>
            </a:r>
          </a:p>
          <a:p>
            <a:pPr algn="just"/>
            <a:endParaRPr lang="es-MX" sz="1400" dirty="0">
              <a:solidFill>
                <a:schemeClr val="bg1"/>
              </a:solidFill>
            </a:endParaRPr>
          </a:p>
          <a:p>
            <a:pPr algn="just"/>
            <a:r>
              <a:rPr lang="es-MX" sz="16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6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Rodríguez Cristofer Jesús</a:t>
            </a:r>
          </a:p>
          <a:p>
            <a:pPr algn="just"/>
            <a:r>
              <a:rPr lang="es-MX" sz="1600" b="0" i="0" dirty="0">
                <a:solidFill>
                  <a:schemeClr val="bg1"/>
                </a:solidFill>
                <a:effectLst/>
                <a:latin typeface="Roboto" panose="02000000000000000000" pitchFamily="2" charset="0"/>
              </a:rPr>
              <a:t>Velázquez Bobadilla Gibran Alejandro</a:t>
            </a:r>
          </a:p>
        </p:txBody>
      </p:sp>
      <p:sp>
        <p:nvSpPr>
          <p:cNvPr id="7" name="CuadroTexto 6">
            <a:extLst>
              <a:ext uri="{FF2B5EF4-FFF2-40B4-BE49-F238E27FC236}">
                <a16:creationId xmlns:a16="http://schemas.microsoft.com/office/drawing/2014/main" id="{971C0282-1E0F-47A9-AD5C-66989EF6415C}"/>
              </a:ext>
            </a:extLst>
          </p:cNvPr>
          <p:cNvSpPr txBox="1"/>
          <p:nvPr/>
        </p:nvSpPr>
        <p:spPr>
          <a:xfrm>
            <a:off x="4356150" y="4632214"/>
            <a:ext cx="6516710" cy="1200329"/>
          </a:xfrm>
          <a:prstGeom prst="rect">
            <a:avLst/>
          </a:prstGeom>
          <a:noFill/>
        </p:spPr>
        <p:txBody>
          <a:bodyPr wrap="square">
            <a:spAutoFit/>
          </a:bodyPr>
          <a:lstStyle/>
          <a:p>
            <a:pPr algn="just"/>
            <a:r>
              <a:rPr lang="es-MX" sz="1800" dirty="0" err="1">
                <a:solidFill>
                  <a:schemeClr val="bg1"/>
                </a:solidFill>
                <a:latin typeface="Roboto" panose="02000000000000000000" pitchFamily="2" charset="0"/>
                <a:ea typeface="Roboto" panose="02000000000000000000" pitchFamily="2" charset="0"/>
                <a:cs typeface="Roboto" panose="02000000000000000000" pitchFamily="2" charset="0"/>
              </a:rPr>
              <a:t>Yañez</a:t>
            </a:r>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  Castañeda Adiel Heriberto</a:t>
            </a:r>
          </a:p>
          <a:p>
            <a:pPr algn="just"/>
            <a:r>
              <a:rPr lang="es-MX" sz="1800" dirty="0" err="1">
                <a:solidFill>
                  <a:schemeClr val="bg1"/>
                </a:solidFill>
                <a:latin typeface="Roboto" panose="02000000000000000000" pitchFamily="2" charset="0"/>
                <a:ea typeface="Roboto" panose="02000000000000000000" pitchFamily="2" charset="0"/>
                <a:cs typeface="Roboto" panose="02000000000000000000" pitchFamily="2" charset="0"/>
              </a:rPr>
              <a:t>Zavalza</a:t>
            </a:r>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 Peña Yareli Magdalena</a:t>
            </a:r>
          </a:p>
          <a:p>
            <a:pPr algn="just"/>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Meza </a:t>
            </a:r>
            <a:r>
              <a:rPr lang="es-MX" sz="1800" dirty="0" err="1">
                <a:solidFill>
                  <a:schemeClr val="bg1"/>
                </a:solidFill>
                <a:latin typeface="Roboto" panose="02000000000000000000" pitchFamily="2" charset="0"/>
                <a:ea typeface="Roboto" panose="02000000000000000000" pitchFamily="2" charset="0"/>
                <a:cs typeface="Roboto" panose="02000000000000000000" pitchFamily="2" charset="0"/>
              </a:rPr>
              <a:t>Jarquin</a:t>
            </a:r>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 Hiram Karim</a:t>
            </a:r>
          </a:p>
          <a:p>
            <a:pPr algn="just"/>
            <a:r>
              <a:rPr lang="es-MX" sz="1800" dirty="0">
                <a:solidFill>
                  <a:schemeClr val="bg1"/>
                </a:solidFill>
                <a:latin typeface="Roboto" panose="02000000000000000000" pitchFamily="2" charset="0"/>
                <a:ea typeface="Roboto" panose="02000000000000000000" pitchFamily="2" charset="0"/>
                <a:cs typeface="Roboto" panose="02000000000000000000" pitchFamily="2" charset="0"/>
              </a:rPr>
              <a:t>Valdés Gallegos Héctor Geovani</a:t>
            </a: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lgn="just">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lgn="just"/>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lgn="just">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Pueden ser implementadas en muchos lenguajes, lenguajes tales como Lisp y Scheme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lgn="just">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i-ésimo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4706250" cy="523220"/>
          </a:xfrm>
          <a:prstGeom prst="rect">
            <a:avLst/>
          </a:prstGeom>
          <a:noFill/>
        </p:spPr>
        <p:txBody>
          <a:bodyPr wrap="square" rtlCol="0">
            <a:spAutoFit/>
          </a:bodyPr>
          <a:lstStyle/>
          <a:p>
            <a:r>
              <a:rPr lang="es-MX" sz="2800" b="1" dirty="0">
                <a:solidFill>
                  <a:schemeClr val="bg1"/>
                </a:solidFill>
              </a:rPr>
              <a:t>Representación en Memoria:</a:t>
            </a:r>
          </a:p>
        </p:txBody>
      </p:sp>
      <p:sp>
        <p:nvSpPr>
          <p:cNvPr id="7" name="CuadroTexto 6">
            <a:extLst>
              <a:ext uri="{FF2B5EF4-FFF2-40B4-BE49-F238E27FC236}">
                <a16:creationId xmlns:a16="http://schemas.microsoft.com/office/drawing/2014/main" id="{BAF1DD8E-796D-47A0-92BE-C08CC2299FCB}"/>
              </a:ext>
            </a:extLst>
          </p:cNvPr>
          <p:cNvSpPr txBox="1"/>
          <p:nvPr/>
        </p:nvSpPr>
        <p:spPr>
          <a:xfrm>
            <a:off x="397563" y="1259826"/>
            <a:ext cx="6983897" cy="4308872"/>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solidFill>
                  <a:schemeClr val="bg1"/>
                </a:solidFill>
              </a:rPr>
              <a:t>La Lista es una estructura dinámica, donde el numero de nodos en una lista puede varias a medida que los elementos insertados y removidos, el orden entre estos establece por medio de un tipo de datos denominados punteros, direcciones o referencias a otros nodos, es por esto que la naturaleza dinámica de una lista contrasta con un arreglo que permanece en forma constante.</a:t>
            </a:r>
          </a:p>
          <a:p>
            <a:pPr marL="285750" indent="-285750" algn="just">
              <a:buFont typeface="Arial" panose="020B0604020202020204" pitchFamily="34" charset="0"/>
              <a:buChar char="•"/>
            </a:pPr>
            <a:r>
              <a:rPr lang="es-ES" sz="1600" dirty="0">
                <a:solidFill>
                  <a:schemeClr val="bg1"/>
                </a:solidFill>
              </a:rPr>
              <a:t>La asignación de memoria puede hacerse en tiempo de compilación y los objetos están vigentes desde que comienza la ejecución del programa hasta que termina. Estos Registros de activación contendrá las variables locales, parámetros formales y valor devuelto por la función.</a:t>
            </a:r>
          </a:p>
          <a:p>
            <a:pPr marL="285750" indent="-285750">
              <a:buFont typeface="Arial" panose="020B0604020202020204" pitchFamily="34" charset="0"/>
              <a:buChar char="•"/>
            </a:pPr>
            <a:endParaRPr lang="es-ES" sz="1600" dirty="0">
              <a:solidFill>
                <a:schemeClr val="bg1"/>
              </a:solidFill>
            </a:endParaRPr>
          </a:p>
          <a:p>
            <a:r>
              <a:rPr lang="es-ES" sz="1600" dirty="0">
                <a:solidFill>
                  <a:schemeClr val="bg1"/>
                </a:solidFill>
              </a:rPr>
              <a:t>Consideraciones:</a:t>
            </a:r>
          </a:p>
          <a:p>
            <a:pPr marL="285750" indent="-285750">
              <a:buFont typeface="Wingdings" panose="05000000000000000000" pitchFamily="2" charset="2"/>
              <a:buChar char="ü"/>
            </a:pPr>
            <a:r>
              <a:rPr lang="es-ES" sz="1600" dirty="0">
                <a:solidFill>
                  <a:schemeClr val="bg1"/>
                </a:solidFill>
              </a:rPr>
              <a:t>Error en tiempo de ejecución de índice fuera del rango.</a:t>
            </a:r>
          </a:p>
          <a:p>
            <a:pPr marL="285750" indent="-285750">
              <a:buFont typeface="Wingdings" panose="05000000000000000000" pitchFamily="2" charset="2"/>
              <a:buChar char="ü"/>
            </a:pPr>
            <a:r>
              <a:rPr lang="es-ES" sz="1600" dirty="0">
                <a:solidFill>
                  <a:schemeClr val="bg1"/>
                </a:solidFill>
              </a:rPr>
              <a:t>Se debe conocer con anticipación el tamaño de la estructura.</a:t>
            </a:r>
          </a:p>
          <a:p>
            <a:pPr marL="285750" indent="-285750">
              <a:buFont typeface="Wingdings" panose="05000000000000000000" pitchFamily="2" charset="2"/>
              <a:buChar char="ü"/>
            </a:pPr>
            <a:r>
              <a:rPr lang="es-ES" sz="1600" dirty="0">
                <a:solidFill>
                  <a:schemeClr val="bg1"/>
                </a:solidFill>
              </a:rPr>
              <a:t>ü Se guardan en memorias adyacentes.</a:t>
            </a:r>
          </a:p>
          <a:p>
            <a:pPr marL="285750" indent="-285750">
              <a:buFont typeface="Wingdings" panose="05000000000000000000" pitchFamily="2" charset="2"/>
              <a:buChar char="ü"/>
            </a:pPr>
            <a:r>
              <a:rPr lang="es-MX" sz="1600" dirty="0">
                <a:solidFill>
                  <a:schemeClr val="bg1"/>
                </a:solidFill>
              </a:rPr>
              <a:t>Vectores, matrices, cubos, registros, archivos.</a:t>
            </a:r>
            <a:endParaRPr lang="es-ES" sz="1600" dirty="0">
              <a:solidFill>
                <a:schemeClr val="bg1"/>
              </a:solidFill>
            </a:endParaRPr>
          </a:p>
          <a:p>
            <a:endParaRPr lang="es-ES" sz="1600" dirty="0">
              <a:solidFill>
                <a:schemeClr val="bg1"/>
              </a:solidFill>
            </a:endParaRP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6FF5D2F7-21DE-47DD-9B17-D54E2AD76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746" y="5369532"/>
            <a:ext cx="3143689" cy="1181265"/>
          </a:xfrm>
          <a:prstGeom prst="rect">
            <a:avLst/>
          </a:prstGeom>
        </p:spPr>
      </p:pic>
    </p:spTree>
    <p:extLst>
      <p:ext uri="{BB962C8B-B14F-4D97-AF65-F5344CB8AC3E}">
        <p14:creationId xmlns:p14="http://schemas.microsoft.com/office/powerpoint/2010/main" val="9360999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pPr algn="just"/>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lgn="just">
              <a:buFont typeface="Arial" panose="020B0604020202020204" pitchFamily="34" charset="0"/>
              <a:buChar char="•"/>
            </a:pPr>
            <a:r>
              <a:rPr lang="es-MX" dirty="0">
                <a:solidFill>
                  <a:schemeClr val="bg1"/>
                </a:solidFill>
              </a:rPr>
              <a:t>Cronogramas de actividades </a:t>
            </a:r>
          </a:p>
          <a:p>
            <a:pPr marL="285750" indent="-285750" algn="just">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lgn="just">
              <a:buFont typeface="Arial" panose="020B0604020202020204" pitchFamily="34" charset="0"/>
              <a:buChar char="•"/>
            </a:pPr>
            <a:r>
              <a:rPr lang="es-MX" dirty="0">
                <a:solidFill>
                  <a:schemeClr val="bg1"/>
                </a:solidFill>
              </a:rPr>
              <a:t>Almacenar información para un carrusel de imágenes</a:t>
            </a:r>
          </a:p>
          <a:p>
            <a:pPr marL="285750" indent="-285750" algn="just">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lgn="just">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Operaciones Básicas</a:t>
            </a:r>
          </a:p>
        </p:txBody>
      </p:sp>
      <p:sp>
        <p:nvSpPr>
          <p:cNvPr id="4" name="CuadroTexto 3">
            <a:extLst>
              <a:ext uri="{FF2B5EF4-FFF2-40B4-BE49-F238E27FC236}">
                <a16:creationId xmlns:a16="http://schemas.microsoft.com/office/drawing/2014/main" id="{DA98A6B8-0DC6-45F2-B652-B3AAF1015E48}"/>
              </a:ext>
            </a:extLst>
          </p:cNvPr>
          <p:cNvSpPr txBox="1"/>
          <p:nvPr/>
        </p:nvSpPr>
        <p:spPr>
          <a:xfrm>
            <a:off x="554863" y="1607827"/>
            <a:ext cx="6362163" cy="923330"/>
          </a:xfrm>
          <a:prstGeom prst="rect">
            <a:avLst/>
          </a:prstGeom>
          <a:noFill/>
        </p:spPr>
        <p:txBody>
          <a:bodyPr wrap="square" rtlCol="0">
            <a:spAutoFit/>
          </a:bodyPr>
          <a:lstStyle/>
          <a:p>
            <a:r>
              <a:rPr lang="es-MX" b="1" i="1" dirty="0">
                <a:solidFill>
                  <a:schemeClr val="bg1"/>
                </a:solidFill>
              </a:rPr>
              <a:t>Insertar:</a:t>
            </a:r>
          </a:p>
          <a:p>
            <a:pPr marL="285750" indent="-285750">
              <a:buFont typeface="Arial" panose="020B0604020202020204" pitchFamily="34" charset="0"/>
              <a:buChar char="•"/>
            </a:pPr>
            <a:r>
              <a:rPr lang="es-MX" dirty="0">
                <a:solidFill>
                  <a:schemeClr val="bg1"/>
                </a:solidFill>
              </a:rPr>
              <a:t>La operación insertar consiste en la introducción de un nuevo elemento en la lista.</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554854" y="2488339"/>
            <a:ext cx="6362163" cy="1200329"/>
          </a:xfrm>
          <a:prstGeom prst="rect">
            <a:avLst/>
          </a:prstGeom>
          <a:noFill/>
        </p:spPr>
        <p:txBody>
          <a:bodyPr wrap="square" rtlCol="0">
            <a:spAutoFit/>
          </a:bodyPr>
          <a:lstStyle/>
          <a:p>
            <a:r>
              <a:rPr lang="es-MX" b="1" i="1" dirty="0">
                <a:solidFill>
                  <a:schemeClr val="bg1"/>
                </a:solidFill>
              </a:rPr>
              <a:t>Borrar:</a:t>
            </a:r>
          </a:p>
          <a:p>
            <a:pPr marL="285750" indent="-285750">
              <a:buFont typeface="Arial" panose="020B0604020202020204" pitchFamily="34" charset="0"/>
              <a:buChar char="•"/>
            </a:pPr>
            <a:r>
              <a:rPr lang="es-MX" dirty="0">
                <a:solidFill>
                  <a:schemeClr val="bg1"/>
                </a:solidFill>
              </a:rPr>
              <a:t>La operación borrar consiste en la eliminación de la lista de un elemento concreto. El elemento a borrar será escogido por el programador.</a:t>
            </a:r>
          </a:p>
        </p:txBody>
      </p:sp>
      <p:sp>
        <p:nvSpPr>
          <p:cNvPr id="6" name="CuadroTexto 5">
            <a:extLst>
              <a:ext uri="{FF2B5EF4-FFF2-40B4-BE49-F238E27FC236}">
                <a16:creationId xmlns:a16="http://schemas.microsoft.com/office/drawing/2014/main" id="{DA98A6B8-0DC6-45F2-B652-B3AAF1015E48}"/>
              </a:ext>
            </a:extLst>
          </p:cNvPr>
          <p:cNvSpPr txBox="1"/>
          <p:nvPr/>
        </p:nvSpPr>
        <p:spPr>
          <a:xfrm>
            <a:off x="554854" y="3677319"/>
            <a:ext cx="6362163" cy="923330"/>
          </a:xfrm>
          <a:prstGeom prst="rect">
            <a:avLst/>
          </a:prstGeom>
          <a:noFill/>
        </p:spPr>
        <p:txBody>
          <a:bodyPr wrap="square" rtlCol="0">
            <a:spAutoFit/>
          </a:bodyPr>
          <a:lstStyle/>
          <a:p>
            <a:r>
              <a:rPr lang="es-MX" b="1" i="1" dirty="0">
                <a:solidFill>
                  <a:schemeClr val="bg1"/>
                </a:solidFill>
              </a:rPr>
              <a:t>Tamaño:</a:t>
            </a:r>
          </a:p>
          <a:p>
            <a:pPr marL="285750" indent="-285750">
              <a:buFont typeface="Arial" panose="020B0604020202020204" pitchFamily="34" charset="0"/>
              <a:buChar char="•"/>
            </a:pPr>
            <a:r>
              <a:rPr lang="es-MX" dirty="0">
                <a:solidFill>
                  <a:schemeClr val="bg1"/>
                </a:solidFill>
              </a:rPr>
              <a:t>Tamaño: Esta operación suele informar sobre el número de elementos que tiene en ese instante la lista.</a:t>
            </a:r>
          </a:p>
        </p:txBody>
      </p:sp>
      <p:sp>
        <p:nvSpPr>
          <p:cNvPr id="8" name="CuadroTexto 7">
            <a:extLst>
              <a:ext uri="{FF2B5EF4-FFF2-40B4-BE49-F238E27FC236}">
                <a16:creationId xmlns:a16="http://schemas.microsoft.com/office/drawing/2014/main" id="{DA98A6B8-0DC6-45F2-B652-B3AAF1015E48}"/>
              </a:ext>
            </a:extLst>
          </p:cNvPr>
          <p:cNvSpPr txBox="1"/>
          <p:nvPr/>
        </p:nvSpPr>
        <p:spPr>
          <a:xfrm>
            <a:off x="554854" y="4600649"/>
            <a:ext cx="6362163" cy="646331"/>
          </a:xfrm>
          <a:prstGeom prst="rect">
            <a:avLst/>
          </a:prstGeom>
          <a:noFill/>
        </p:spPr>
        <p:txBody>
          <a:bodyPr wrap="square" rtlCol="0">
            <a:spAutoFit/>
          </a:bodyPr>
          <a:lstStyle/>
          <a:p>
            <a:r>
              <a:rPr lang="es-MX" b="1" i="1" dirty="0">
                <a:solidFill>
                  <a:schemeClr val="bg1"/>
                </a:solidFill>
              </a:rPr>
              <a:t>Buscar:</a:t>
            </a:r>
          </a:p>
          <a:p>
            <a:pPr marL="285750" indent="-285750">
              <a:buFont typeface="Arial" panose="020B0604020202020204" pitchFamily="34" charset="0"/>
              <a:buChar char="•"/>
            </a:pPr>
            <a:r>
              <a:rPr lang="es-MX" dirty="0">
                <a:solidFill>
                  <a:schemeClr val="bg1"/>
                </a:solidFill>
              </a:rPr>
              <a:t>Comprueba si existe un determinado elemento en la lista.</a:t>
            </a:r>
          </a:p>
        </p:txBody>
      </p:sp>
      <p:sp>
        <p:nvSpPr>
          <p:cNvPr id="9" name="CuadroTexto 8">
            <a:extLst>
              <a:ext uri="{FF2B5EF4-FFF2-40B4-BE49-F238E27FC236}">
                <a16:creationId xmlns:a16="http://schemas.microsoft.com/office/drawing/2014/main" id="{DA98A6B8-0DC6-45F2-B652-B3AAF1015E48}"/>
              </a:ext>
            </a:extLst>
          </p:cNvPr>
          <p:cNvSpPr txBox="1"/>
          <p:nvPr/>
        </p:nvSpPr>
        <p:spPr>
          <a:xfrm>
            <a:off x="554853" y="5287278"/>
            <a:ext cx="6362163" cy="923330"/>
          </a:xfrm>
          <a:prstGeom prst="rect">
            <a:avLst/>
          </a:prstGeom>
          <a:noFill/>
        </p:spPr>
        <p:txBody>
          <a:bodyPr wrap="square" rtlCol="0">
            <a:spAutoFit/>
          </a:bodyPr>
          <a:lstStyle/>
          <a:p>
            <a:r>
              <a:rPr lang="es-MX" b="1" i="1" dirty="0">
                <a:solidFill>
                  <a:schemeClr val="bg1"/>
                </a:solidFill>
              </a:rPr>
              <a:t>Recorrer lista:</a:t>
            </a:r>
          </a:p>
          <a:p>
            <a:pPr marL="285750" indent="-285750">
              <a:buFont typeface="Arial" panose="020B0604020202020204" pitchFamily="34" charset="0"/>
              <a:buChar char="•"/>
            </a:pPr>
            <a:r>
              <a:rPr lang="es-MX" dirty="0">
                <a:solidFill>
                  <a:schemeClr val="bg1"/>
                </a:solidFill>
              </a:rPr>
              <a:t>Recorre toda la lista, realizando una operación en cada nodo. Por ejemplo, mostrar el contenido por pantalla.</a:t>
            </a:r>
          </a:p>
        </p:txBody>
      </p:sp>
    </p:spTree>
    <p:extLst>
      <p:ext uri="{BB962C8B-B14F-4D97-AF65-F5344CB8AC3E}">
        <p14:creationId xmlns:p14="http://schemas.microsoft.com/office/powerpoint/2010/main" val="30364890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450756" y="31434"/>
            <a:ext cx="3335629" cy="523220"/>
          </a:xfrm>
          <a:prstGeom prst="rect">
            <a:avLst/>
          </a:prstGeom>
          <a:noFill/>
        </p:spPr>
        <p:txBody>
          <a:bodyPr wrap="square" rtlCol="0">
            <a:spAutoFit/>
          </a:bodyPr>
          <a:lstStyle/>
          <a:p>
            <a:r>
              <a:rPr lang="es-MX" sz="2800" b="1" dirty="0">
                <a:solidFill>
                  <a:schemeClr val="bg1"/>
                </a:solidFill>
              </a:rPr>
              <a:t>Tipos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450756" y="896714"/>
            <a:ext cx="6362163" cy="1200329"/>
          </a:xfrm>
          <a:prstGeom prst="rect">
            <a:avLst/>
          </a:prstGeom>
          <a:noFill/>
        </p:spPr>
        <p:txBody>
          <a:bodyPr wrap="square" rtlCol="0">
            <a:spAutoFit/>
          </a:bodyPr>
          <a:lstStyle/>
          <a:p>
            <a:r>
              <a:rPr lang="es-MX" b="1" i="1" dirty="0">
                <a:solidFill>
                  <a:schemeClr val="bg1"/>
                </a:solidFill>
              </a:rPr>
              <a:t>Listas Simplemente Enlazada:</a:t>
            </a:r>
          </a:p>
          <a:p>
            <a:pPr marL="285750" indent="-285750" algn="just">
              <a:buFont typeface="Arial" panose="020B0604020202020204" pitchFamily="34" charset="0"/>
              <a:buChar char="•"/>
            </a:pPr>
            <a:r>
              <a:rPr lang="es-MX" dirty="0">
                <a:solidFill>
                  <a:schemeClr val="bg1"/>
                </a:solidFill>
              </a:rPr>
              <a:t>Cada nodo de la estructura tiene un único campo de enlace que apunta al siguiente nodo en la lista. El ultimo nodo en la lista apunta NULL (vacío).</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450755" y="2337577"/>
            <a:ext cx="6362163" cy="1477328"/>
          </a:xfrm>
          <a:prstGeom prst="rect">
            <a:avLst/>
          </a:prstGeom>
          <a:noFill/>
        </p:spPr>
        <p:txBody>
          <a:bodyPr wrap="square" rtlCol="0">
            <a:spAutoFit/>
          </a:bodyPr>
          <a:lstStyle/>
          <a:p>
            <a:r>
              <a:rPr lang="es-MX" b="1" i="1" dirty="0">
                <a:solidFill>
                  <a:schemeClr val="bg1"/>
                </a:solidFill>
              </a:rPr>
              <a:t>Listas Doblemente Enlazada:</a:t>
            </a:r>
          </a:p>
          <a:p>
            <a:pPr marL="285750" indent="-285750" algn="just">
              <a:buFont typeface="Arial" panose="020B0604020202020204" pitchFamily="34" charset="0"/>
              <a:buChar char="•"/>
            </a:pPr>
            <a:r>
              <a:rPr lang="es-MX" dirty="0">
                <a:solidFill>
                  <a:schemeClr val="bg1"/>
                </a:solidFill>
              </a:rPr>
              <a:t>Cada nodo de la estructura tiene un campo de enlace que apunta al siguiente nodo en la lista y un campo de enlace que apunta al nodo anterior de la lista. El ultimo y primer nodo en la lista apunta a NULL.</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450754" y="4136123"/>
            <a:ext cx="6362163" cy="1200329"/>
          </a:xfrm>
          <a:prstGeom prst="rect">
            <a:avLst/>
          </a:prstGeom>
          <a:noFill/>
        </p:spPr>
        <p:txBody>
          <a:bodyPr wrap="square" rtlCol="0">
            <a:spAutoFit/>
          </a:bodyPr>
          <a:lstStyle/>
          <a:p>
            <a:r>
              <a:rPr lang="es-MX" b="1" i="1" dirty="0">
                <a:solidFill>
                  <a:schemeClr val="bg1"/>
                </a:solidFill>
              </a:rPr>
              <a:t>Listas Circulares Simple:</a:t>
            </a:r>
          </a:p>
          <a:p>
            <a:pPr marL="285750" indent="-285750">
              <a:buFont typeface="Arial" panose="020B0604020202020204" pitchFamily="34" charset="0"/>
              <a:buChar char="•"/>
            </a:pPr>
            <a:r>
              <a:rPr lang="es-MX" dirty="0">
                <a:solidFill>
                  <a:schemeClr val="bg1"/>
                </a:solidFill>
              </a:rPr>
              <a:t>Es una lista simple en la que el ultimo nodo apunta al primero en lugar de a NULL.</a:t>
            </a:r>
          </a:p>
          <a:p>
            <a:pPr marL="285750" indent="-285750">
              <a:buFont typeface="Arial" panose="020B0604020202020204" pitchFamily="34" charset="0"/>
              <a:buChar char="•"/>
            </a:pPr>
            <a:endParaRPr lang="es-MX" dirty="0">
              <a:solidFill>
                <a:schemeClr val="bg1"/>
              </a:solidFill>
            </a:endParaRPr>
          </a:p>
        </p:txBody>
      </p:sp>
      <p:sp>
        <p:nvSpPr>
          <p:cNvPr id="4" name="CuadroTexto 3">
            <a:extLst>
              <a:ext uri="{FF2B5EF4-FFF2-40B4-BE49-F238E27FC236}">
                <a16:creationId xmlns:a16="http://schemas.microsoft.com/office/drawing/2014/main" id="{FFA259BA-456F-43C5-BED5-9BD179AD0C3B}"/>
              </a:ext>
            </a:extLst>
          </p:cNvPr>
          <p:cNvSpPr txBox="1"/>
          <p:nvPr/>
        </p:nvSpPr>
        <p:spPr>
          <a:xfrm>
            <a:off x="450754" y="5497061"/>
            <a:ext cx="6362163" cy="1200329"/>
          </a:xfrm>
          <a:prstGeom prst="rect">
            <a:avLst/>
          </a:prstGeom>
          <a:noFill/>
        </p:spPr>
        <p:txBody>
          <a:bodyPr wrap="square" rtlCol="0">
            <a:spAutoFit/>
          </a:bodyPr>
          <a:lstStyle/>
          <a:p>
            <a:r>
              <a:rPr lang="es-MX" b="1" i="1" dirty="0">
                <a:solidFill>
                  <a:schemeClr val="bg1"/>
                </a:solidFill>
              </a:rPr>
              <a:t>Listas Circulares Doble</a:t>
            </a:r>
          </a:p>
          <a:p>
            <a:pPr marL="285750" indent="-285750">
              <a:buFont typeface="Arial" panose="020B0604020202020204" pitchFamily="34" charset="0"/>
              <a:buChar char="•"/>
            </a:pPr>
            <a:r>
              <a:rPr lang="es-MX" dirty="0">
                <a:solidFill>
                  <a:schemeClr val="bg1"/>
                </a:solidFill>
              </a:rPr>
              <a:t>Es una lista enlazada doble en la que el ultimo nodo apunta al primero y el primero nodo apunta al ultimo.</a:t>
            </a: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D4504C07-CFEA-47D0-9ADA-A2ECC6B08535}"/>
              </a:ext>
            </a:extLst>
          </p:cNvPr>
          <p:cNvPicPr>
            <a:picLocks noChangeAspect="1"/>
          </p:cNvPicPr>
          <p:nvPr/>
        </p:nvPicPr>
        <p:blipFill rotWithShape="1">
          <a:blip r:embed="rId3">
            <a:extLst>
              <a:ext uri="{28A0092B-C50C-407E-A947-70E740481C1C}">
                <a14:useLocalDpi xmlns:a14="http://schemas.microsoft.com/office/drawing/2010/main" val="0"/>
              </a:ext>
            </a:extLst>
          </a:blip>
          <a:srcRect t="25171"/>
          <a:stretch/>
        </p:blipFill>
        <p:spPr>
          <a:xfrm>
            <a:off x="7028934" y="1011893"/>
            <a:ext cx="4577146" cy="997057"/>
          </a:xfrm>
          <a:prstGeom prst="rect">
            <a:avLst/>
          </a:prstGeom>
          <a:ln>
            <a:noFill/>
          </a:ln>
          <a:effectLst>
            <a:softEdge rad="112500"/>
          </a:effectLst>
        </p:spPr>
      </p:pic>
      <p:pic>
        <p:nvPicPr>
          <p:cNvPr id="13" name="Imagen 12">
            <a:extLst>
              <a:ext uri="{FF2B5EF4-FFF2-40B4-BE49-F238E27FC236}">
                <a16:creationId xmlns:a16="http://schemas.microsoft.com/office/drawing/2014/main" id="{A75C9CD4-26B1-41FA-8393-7FD0315D3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934" y="2562501"/>
            <a:ext cx="4457459" cy="1313659"/>
          </a:xfrm>
          <a:prstGeom prst="rect">
            <a:avLst/>
          </a:prstGeom>
          <a:ln>
            <a:noFill/>
          </a:ln>
          <a:effectLst>
            <a:softEdge rad="112500"/>
          </a:effectLst>
        </p:spPr>
      </p:pic>
      <p:pic>
        <p:nvPicPr>
          <p:cNvPr id="15" name="Imagen 14">
            <a:extLst>
              <a:ext uri="{FF2B5EF4-FFF2-40B4-BE49-F238E27FC236}">
                <a16:creationId xmlns:a16="http://schemas.microsoft.com/office/drawing/2014/main" id="{A5788055-F334-4FFE-9034-10CD991D5B13}"/>
              </a:ext>
            </a:extLst>
          </p:cNvPr>
          <p:cNvPicPr>
            <a:picLocks noChangeAspect="1"/>
          </p:cNvPicPr>
          <p:nvPr/>
        </p:nvPicPr>
        <p:blipFill rotWithShape="1">
          <a:blip r:embed="rId5">
            <a:extLst>
              <a:ext uri="{28A0092B-C50C-407E-A947-70E740481C1C}">
                <a14:useLocalDpi xmlns:a14="http://schemas.microsoft.com/office/drawing/2010/main" val="0"/>
              </a:ext>
            </a:extLst>
          </a:blip>
          <a:srcRect t="22775"/>
          <a:stretch/>
        </p:blipFill>
        <p:spPr>
          <a:xfrm>
            <a:off x="7888638" y="4135125"/>
            <a:ext cx="2968599" cy="1081911"/>
          </a:xfrm>
          <a:prstGeom prst="rect">
            <a:avLst/>
          </a:prstGeom>
          <a:ln>
            <a:noFill/>
          </a:ln>
          <a:effectLst>
            <a:softEdge rad="112500"/>
          </a:effectLst>
        </p:spPr>
      </p:pic>
      <p:pic>
        <p:nvPicPr>
          <p:cNvPr id="17" name="Imagen 16">
            <a:extLst>
              <a:ext uri="{FF2B5EF4-FFF2-40B4-BE49-F238E27FC236}">
                <a16:creationId xmlns:a16="http://schemas.microsoft.com/office/drawing/2014/main" id="{88CE5CB5-E08B-492F-9995-F847E67A7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8778" y="5476001"/>
            <a:ext cx="4160878" cy="1048346"/>
          </a:xfrm>
          <a:prstGeom prst="rect">
            <a:avLst/>
          </a:prstGeom>
          <a:ln>
            <a:noFill/>
          </a:ln>
          <a:effectLst>
            <a:softEdge rad="112500"/>
          </a:effectLst>
        </p:spPr>
      </p:pic>
    </p:spTree>
    <p:extLst>
      <p:ext uri="{BB962C8B-B14F-4D97-AF65-F5344CB8AC3E}">
        <p14:creationId xmlns:p14="http://schemas.microsoft.com/office/powerpoint/2010/main" val="30334395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997</Words>
  <Application>Microsoft Office PowerPoint</Application>
  <PresentationFormat>Panorámica</PresentationFormat>
  <Paragraphs>88</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Century Gothic</vt:lpstr>
      <vt:lpstr>Roboto</vt:lpstr>
      <vt:lpstr>Wingdings</vt:lpstr>
      <vt:lpstr>Office Theme</vt:lpstr>
      <vt:lpstr>Estructuras de datos</vt:lpstr>
      <vt:lpstr>Definición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Gustavo Ismael</cp:lastModifiedBy>
  <cp:revision>36</cp:revision>
  <dcterms:created xsi:type="dcterms:W3CDTF">2020-10-26T16:59:54Z</dcterms:created>
  <dcterms:modified xsi:type="dcterms:W3CDTF">2020-11-03T01:12:04Z</dcterms:modified>
</cp:coreProperties>
</file>