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4" r:id="rId7"/>
    <p:sldId id="259" r:id="rId8"/>
    <p:sldId id="263"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8"/>
    <a:srgbClr val="141252"/>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7836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378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4282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4841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57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84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477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717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2751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19467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0378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02/11/2020</a:t>
            </a:fld>
            <a:endParaRPr lang="es-MX"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1851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176793"/>
            <a:ext cx="3654253" cy="215358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Yañez  Castañeda Adiel Heriberto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Zavalza Peña Yareli Magdalena</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Valdés Gallegos Héctor Geovani</a:t>
            </a:r>
            <a:endParaRPr lang="es-MX" sz="2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4706250" cy="523220"/>
          </a:xfrm>
          <a:prstGeom prst="rect">
            <a:avLst/>
          </a:prstGeom>
          <a:noFill/>
        </p:spPr>
        <p:txBody>
          <a:bodyPr wrap="square" rtlCol="0">
            <a:spAutoFit/>
          </a:bodyPr>
          <a:lstStyle/>
          <a:p>
            <a:r>
              <a:rPr lang="es-MX" sz="2800" b="1" dirty="0">
                <a:solidFill>
                  <a:schemeClr val="bg1"/>
                </a:solidFill>
              </a:rPr>
              <a:t>Representación en Memoria:</a:t>
            </a:r>
          </a:p>
        </p:txBody>
      </p:sp>
      <p:sp>
        <p:nvSpPr>
          <p:cNvPr id="7" name="CuadroTexto 6">
            <a:extLst>
              <a:ext uri="{FF2B5EF4-FFF2-40B4-BE49-F238E27FC236}">
                <a16:creationId xmlns:a16="http://schemas.microsoft.com/office/drawing/2014/main" id="{BAF1DD8E-796D-47A0-92BE-C08CC2299FCB}"/>
              </a:ext>
            </a:extLst>
          </p:cNvPr>
          <p:cNvSpPr txBox="1"/>
          <p:nvPr/>
        </p:nvSpPr>
        <p:spPr>
          <a:xfrm>
            <a:off x="397563" y="1259826"/>
            <a:ext cx="6983897" cy="4308872"/>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bg1"/>
                </a:solidFill>
              </a:rPr>
              <a:t>La Lista es una estructura dinámica, donde el numero de nodos en una lista puede varias a medida que los elementos insertados y removidos, el orden entre estos establece por medio de un tipo de datos denominados punteros, direcciones o referencias a otros nodos, es por esto que la naturaleza dinámica de una lista contrasta con un arreglo que permanece en forma constante.</a:t>
            </a:r>
          </a:p>
          <a:p>
            <a:pPr marL="285750" indent="-285750">
              <a:buFont typeface="Arial" panose="020B0604020202020204" pitchFamily="34" charset="0"/>
              <a:buChar char="•"/>
            </a:pPr>
            <a:r>
              <a:rPr lang="es-ES" sz="1600" dirty="0">
                <a:solidFill>
                  <a:schemeClr val="bg1"/>
                </a:solidFill>
              </a:rPr>
              <a:t>La asignación de memoria puede hacerse en tiempo de compilación y los objetos están vigentes desde que comienza la ejecución del programa hasta que termina. Estos Registros de activación contendrá las variables locales, parámetros formales y valor devuelto por la función.</a:t>
            </a:r>
          </a:p>
          <a:p>
            <a:pPr marL="285750" indent="-285750">
              <a:buFont typeface="Arial" panose="020B0604020202020204" pitchFamily="34" charset="0"/>
              <a:buChar char="•"/>
            </a:pPr>
            <a:endParaRPr lang="es-ES" sz="1600" dirty="0">
              <a:solidFill>
                <a:schemeClr val="bg1"/>
              </a:solidFill>
            </a:endParaRPr>
          </a:p>
          <a:p>
            <a:r>
              <a:rPr lang="es-ES" sz="1600" dirty="0">
                <a:solidFill>
                  <a:schemeClr val="bg1"/>
                </a:solidFill>
              </a:rPr>
              <a:t>Consideraciones:</a:t>
            </a:r>
          </a:p>
          <a:p>
            <a:pPr marL="285750" indent="-285750">
              <a:buFont typeface="Wingdings" panose="05000000000000000000" pitchFamily="2" charset="2"/>
              <a:buChar char="ü"/>
            </a:pPr>
            <a:r>
              <a:rPr lang="es-ES" sz="1600" dirty="0">
                <a:solidFill>
                  <a:schemeClr val="bg1"/>
                </a:solidFill>
              </a:rPr>
              <a:t>Error en tiempo de ejecución de índice fuera del rango.</a:t>
            </a:r>
          </a:p>
          <a:p>
            <a:pPr marL="285750" indent="-285750">
              <a:buFont typeface="Wingdings" panose="05000000000000000000" pitchFamily="2" charset="2"/>
              <a:buChar char="ü"/>
            </a:pPr>
            <a:r>
              <a:rPr lang="es-ES" sz="1600" dirty="0">
                <a:solidFill>
                  <a:schemeClr val="bg1"/>
                </a:solidFill>
              </a:rPr>
              <a:t>Se debe conocer con anticipación el tamaño de la estructura.</a:t>
            </a:r>
          </a:p>
          <a:p>
            <a:pPr marL="285750" indent="-285750">
              <a:buFont typeface="Wingdings" panose="05000000000000000000" pitchFamily="2" charset="2"/>
              <a:buChar char="ü"/>
            </a:pPr>
            <a:r>
              <a:rPr lang="es-ES" sz="1600" dirty="0">
                <a:solidFill>
                  <a:schemeClr val="bg1"/>
                </a:solidFill>
              </a:rPr>
              <a:t>ü Se guardan en memorias adyacentes.</a:t>
            </a:r>
          </a:p>
          <a:p>
            <a:pPr marL="285750" indent="-285750">
              <a:buFont typeface="Wingdings" panose="05000000000000000000" pitchFamily="2" charset="2"/>
              <a:buChar char="ü"/>
            </a:pPr>
            <a:r>
              <a:rPr lang="es-MX" sz="1600" dirty="0">
                <a:solidFill>
                  <a:schemeClr val="bg1"/>
                </a:solidFill>
              </a:rPr>
              <a:t>Vectores, matrices, cubos, registros, archivos.</a:t>
            </a:r>
            <a:endParaRPr lang="es-ES" sz="1600" dirty="0">
              <a:solidFill>
                <a:schemeClr val="bg1"/>
              </a:solidFill>
            </a:endParaRPr>
          </a:p>
          <a:p>
            <a:endParaRPr lang="es-ES" sz="1600" dirty="0">
              <a:solidFill>
                <a:schemeClr val="bg1"/>
              </a:solidFill>
            </a:endParaRP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6FF5D2F7-21DE-47DD-9B17-D54E2AD76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746" y="5369532"/>
            <a:ext cx="3143689" cy="1181265"/>
          </a:xfrm>
          <a:prstGeom prst="rect">
            <a:avLst/>
          </a:prstGeom>
        </p:spPr>
      </p:pic>
    </p:spTree>
    <p:extLst>
      <p:ext uri="{BB962C8B-B14F-4D97-AF65-F5344CB8AC3E}">
        <p14:creationId xmlns:p14="http://schemas.microsoft.com/office/powerpoint/2010/main" val="9360999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Operaciones Básicas</a:t>
            </a:r>
          </a:p>
        </p:txBody>
      </p:sp>
      <p:sp>
        <p:nvSpPr>
          <p:cNvPr id="4" name="CuadroTexto 3">
            <a:extLst>
              <a:ext uri="{FF2B5EF4-FFF2-40B4-BE49-F238E27FC236}">
                <a16:creationId xmlns:a16="http://schemas.microsoft.com/office/drawing/2014/main" id="{DA98A6B8-0DC6-45F2-B652-B3AAF1015E48}"/>
              </a:ext>
            </a:extLst>
          </p:cNvPr>
          <p:cNvSpPr txBox="1"/>
          <p:nvPr/>
        </p:nvSpPr>
        <p:spPr>
          <a:xfrm>
            <a:off x="554863" y="1607827"/>
            <a:ext cx="6362163" cy="923330"/>
          </a:xfrm>
          <a:prstGeom prst="rect">
            <a:avLst/>
          </a:prstGeom>
          <a:noFill/>
        </p:spPr>
        <p:txBody>
          <a:bodyPr wrap="square" rtlCol="0">
            <a:spAutoFit/>
          </a:bodyPr>
          <a:lstStyle/>
          <a:p>
            <a:r>
              <a:rPr lang="es-MX" b="1" i="1" dirty="0">
                <a:solidFill>
                  <a:schemeClr val="bg1"/>
                </a:solidFill>
              </a:rPr>
              <a:t>Insertar:</a:t>
            </a:r>
          </a:p>
          <a:p>
            <a:pPr marL="285750" indent="-285750">
              <a:buFont typeface="Arial" panose="020B0604020202020204" pitchFamily="34" charset="0"/>
              <a:buChar char="•"/>
            </a:pPr>
            <a:r>
              <a:rPr lang="es-MX" dirty="0">
                <a:solidFill>
                  <a:schemeClr val="bg1"/>
                </a:solidFill>
              </a:rPr>
              <a:t>La operación insertar consiste en la introducción de un nuevo elemento en la lista.</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554854" y="2488339"/>
            <a:ext cx="6362163" cy="1200329"/>
          </a:xfrm>
          <a:prstGeom prst="rect">
            <a:avLst/>
          </a:prstGeom>
          <a:noFill/>
        </p:spPr>
        <p:txBody>
          <a:bodyPr wrap="square" rtlCol="0">
            <a:spAutoFit/>
          </a:bodyPr>
          <a:lstStyle/>
          <a:p>
            <a:r>
              <a:rPr lang="es-MX" b="1" i="1" dirty="0">
                <a:solidFill>
                  <a:schemeClr val="bg1"/>
                </a:solidFill>
              </a:rPr>
              <a:t>Borrar:</a:t>
            </a:r>
          </a:p>
          <a:p>
            <a:pPr marL="285750" indent="-285750">
              <a:buFont typeface="Arial" panose="020B0604020202020204" pitchFamily="34" charset="0"/>
              <a:buChar char="•"/>
            </a:pPr>
            <a:r>
              <a:rPr lang="es-MX" dirty="0">
                <a:solidFill>
                  <a:schemeClr val="bg1"/>
                </a:solidFill>
              </a:rPr>
              <a:t>La operación borrar consiste en la eliminación de la lista de un elemento concreto. El elemento a borrar será escogido por el programador.</a:t>
            </a:r>
          </a:p>
        </p:txBody>
      </p:sp>
      <p:sp>
        <p:nvSpPr>
          <p:cNvPr id="6" name="CuadroTexto 5">
            <a:extLst>
              <a:ext uri="{FF2B5EF4-FFF2-40B4-BE49-F238E27FC236}">
                <a16:creationId xmlns:a16="http://schemas.microsoft.com/office/drawing/2014/main" id="{DA98A6B8-0DC6-45F2-B652-B3AAF1015E48}"/>
              </a:ext>
            </a:extLst>
          </p:cNvPr>
          <p:cNvSpPr txBox="1"/>
          <p:nvPr/>
        </p:nvSpPr>
        <p:spPr>
          <a:xfrm>
            <a:off x="554854" y="3677319"/>
            <a:ext cx="6362163" cy="923330"/>
          </a:xfrm>
          <a:prstGeom prst="rect">
            <a:avLst/>
          </a:prstGeom>
          <a:noFill/>
        </p:spPr>
        <p:txBody>
          <a:bodyPr wrap="square" rtlCol="0">
            <a:spAutoFit/>
          </a:bodyPr>
          <a:lstStyle/>
          <a:p>
            <a:r>
              <a:rPr lang="es-MX" b="1" i="1" dirty="0">
                <a:solidFill>
                  <a:schemeClr val="bg1"/>
                </a:solidFill>
              </a:rPr>
              <a:t>Tamaño:</a:t>
            </a:r>
          </a:p>
          <a:p>
            <a:pPr marL="285750" indent="-285750">
              <a:buFont typeface="Arial" panose="020B0604020202020204" pitchFamily="34" charset="0"/>
              <a:buChar char="•"/>
            </a:pPr>
            <a:r>
              <a:rPr lang="es-MX" dirty="0">
                <a:solidFill>
                  <a:schemeClr val="bg1"/>
                </a:solidFill>
              </a:rPr>
              <a:t>Tamaño: Esta operación suele informar sobre el número de elementos que tiene en ese instante la lista.</a:t>
            </a:r>
          </a:p>
        </p:txBody>
      </p:sp>
      <p:sp>
        <p:nvSpPr>
          <p:cNvPr id="8" name="CuadroTexto 7">
            <a:extLst>
              <a:ext uri="{FF2B5EF4-FFF2-40B4-BE49-F238E27FC236}">
                <a16:creationId xmlns:a16="http://schemas.microsoft.com/office/drawing/2014/main" id="{DA98A6B8-0DC6-45F2-B652-B3AAF1015E48}"/>
              </a:ext>
            </a:extLst>
          </p:cNvPr>
          <p:cNvSpPr txBox="1"/>
          <p:nvPr/>
        </p:nvSpPr>
        <p:spPr>
          <a:xfrm>
            <a:off x="554854" y="4600649"/>
            <a:ext cx="6362163" cy="646331"/>
          </a:xfrm>
          <a:prstGeom prst="rect">
            <a:avLst/>
          </a:prstGeom>
          <a:noFill/>
        </p:spPr>
        <p:txBody>
          <a:bodyPr wrap="square" rtlCol="0">
            <a:spAutoFit/>
          </a:bodyPr>
          <a:lstStyle/>
          <a:p>
            <a:r>
              <a:rPr lang="es-MX" b="1" i="1" dirty="0">
                <a:solidFill>
                  <a:schemeClr val="bg1"/>
                </a:solidFill>
              </a:rPr>
              <a:t>Buscar:</a:t>
            </a:r>
          </a:p>
          <a:p>
            <a:pPr marL="285750" indent="-285750">
              <a:buFont typeface="Arial" panose="020B0604020202020204" pitchFamily="34" charset="0"/>
              <a:buChar char="•"/>
            </a:pPr>
            <a:r>
              <a:rPr lang="es-MX" dirty="0">
                <a:solidFill>
                  <a:schemeClr val="bg1"/>
                </a:solidFill>
              </a:rPr>
              <a:t>Comprueba si existe un determinado elemento en la lista.</a:t>
            </a:r>
          </a:p>
        </p:txBody>
      </p:sp>
      <p:sp>
        <p:nvSpPr>
          <p:cNvPr id="9" name="CuadroTexto 8">
            <a:extLst>
              <a:ext uri="{FF2B5EF4-FFF2-40B4-BE49-F238E27FC236}">
                <a16:creationId xmlns:a16="http://schemas.microsoft.com/office/drawing/2014/main" id="{DA98A6B8-0DC6-45F2-B652-B3AAF1015E48}"/>
              </a:ext>
            </a:extLst>
          </p:cNvPr>
          <p:cNvSpPr txBox="1"/>
          <p:nvPr/>
        </p:nvSpPr>
        <p:spPr>
          <a:xfrm>
            <a:off x="554853" y="5287278"/>
            <a:ext cx="6362163" cy="923330"/>
          </a:xfrm>
          <a:prstGeom prst="rect">
            <a:avLst/>
          </a:prstGeom>
          <a:noFill/>
        </p:spPr>
        <p:txBody>
          <a:bodyPr wrap="square" rtlCol="0">
            <a:spAutoFit/>
          </a:bodyPr>
          <a:lstStyle/>
          <a:p>
            <a:r>
              <a:rPr lang="es-MX" b="1" i="1" dirty="0">
                <a:solidFill>
                  <a:schemeClr val="bg1"/>
                </a:solidFill>
              </a:rPr>
              <a:t>Recorrer lista:</a:t>
            </a:r>
          </a:p>
          <a:p>
            <a:pPr marL="285750" indent="-285750">
              <a:buFont typeface="Arial" panose="020B0604020202020204" pitchFamily="34" charset="0"/>
              <a:buChar char="•"/>
            </a:pPr>
            <a:r>
              <a:rPr lang="es-MX" dirty="0">
                <a:solidFill>
                  <a:schemeClr val="bg1"/>
                </a:solidFill>
              </a:rPr>
              <a:t>Recorre toda la lista, realizando una operación en cada nodo. Por ejemplo, mostrar el contenido por pantalla.</a:t>
            </a:r>
          </a:p>
        </p:txBody>
      </p:sp>
    </p:spTree>
    <p:extLst>
      <p:ext uri="{BB962C8B-B14F-4D97-AF65-F5344CB8AC3E}">
        <p14:creationId xmlns:p14="http://schemas.microsoft.com/office/powerpoint/2010/main" val="30364890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993</Words>
  <Application>Microsoft Office PowerPoint</Application>
  <PresentationFormat>Panorámica</PresentationFormat>
  <Paragraphs>87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Century Gothic</vt:lpstr>
      <vt:lpstr>Roboto</vt:lpstr>
      <vt:lpstr>Wingdings</vt:lpstr>
      <vt:lpstr>Office Theme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Gadet</cp:lastModifiedBy>
  <cp:revision>33</cp:revision>
  <dcterms:created xsi:type="dcterms:W3CDTF">2020-10-26T16:59:54Z</dcterms:created>
  <dcterms:modified xsi:type="dcterms:W3CDTF">2020-11-02T19:48:23Z</dcterms:modified>
</cp:coreProperties>
</file>