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A2417F-432A-4428-9D0A-97FE1A6C1A4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009CB6A6-FC5D-45F7-BCCF-937361459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A670B32-F03B-4E94-BB6A-472A0CE58B74}"/>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5" name="Marcador de pie de página 4">
            <a:extLst>
              <a:ext uri="{FF2B5EF4-FFF2-40B4-BE49-F238E27FC236}">
                <a16:creationId xmlns:a16="http://schemas.microsoft.com/office/drawing/2014/main" id="{B59CBECB-A28F-49CE-B784-4652F67B304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FFA3779-8B73-4DB9-B53B-0684AA8A9270}"/>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280021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83557-E636-481C-8A9F-4D3A96A53FC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5237ED8-4F75-40D2-8BFB-1F02F30D9DC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FDC6A99-1495-4F5C-8994-5ADF37930311}"/>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5" name="Marcador de pie de página 4">
            <a:extLst>
              <a:ext uri="{FF2B5EF4-FFF2-40B4-BE49-F238E27FC236}">
                <a16:creationId xmlns:a16="http://schemas.microsoft.com/office/drawing/2014/main" id="{A72C048B-BDAA-46A5-9242-7340BE85647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D90A3D-9228-452D-A113-47A0E8D822CD}"/>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92298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5DF6A0-C7A9-4AA0-A803-BFADD7152F9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5C10B50-2E82-43BD-9B66-7544834B499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8EAF548-D1A9-4DE9-8700-FB0DF3482913}"/>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5" name="Marcador de pie de página 4">
            <a:extLst>
              <a:ext uri="{FF2B5EF4-FFF2-40B4-BE49-F238E27FC236}">
                <a16:creationId xmlns:a16="http://schemas.microsoft.com/office/drawing/2014/main" id="{19D67512-D0A1-484D-AD0C-236BB6CDD65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51351FD-B6D5-46F0-B9B8-FEA849B42B08}"/>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12606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2406BE-A8FD-404F-A1AE-8EB2F0B02E0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255652E-F547-491E-8A3B-17AB76BF8F8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58FCE32-F61E-499E-B727-FC22F8339F64}"/>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5" name="Marcador de pie de página 4">
            <a:extLst>
              <a:ext uri="{FF2B5EF4-FFF2-40B4-BE49-F238E27FC236}">
                <a16:creationId xmlns:a16="http://schemas.microsoft.com/office/drawing/2014/main" id="{15CBE7A6-B473-43DB-9194-59BA0746652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D6A5499-9E35-4A56-BEAF-94474355D1CA}"/>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242203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27C54-D3D7-4495-9B5E-0D67468AA44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35DFBC7-9FF0-4A78-AED2-E3F1CB30D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46F270-7ED8-49BF-9A41-55F8DC60B36A}"/>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5" name="Marcador de pie de página 4">
            <a:extLst>
              <a:ext uri="{FF2B5EF4-FFF2-40B4-BE49-F238E27FC236}">
                <a16:creationId xmlns:a16="http://schemas.microsoft.com/office/drawing/2014/main" id="{19BA4971-C2A9-4F35-9D49-BFC27E5B013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D71204B-50FD-41C8-956B-F28036141284}"/>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88898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CF00C-254A-4430-8CF6-312C6031163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99C96A4-54F3-4A66-B452-765F6E3097C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4BF14BD-85F3-4F8B-BF0D-BD2B04DB650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DD2FC486-2127-4BAB-BD43-648656AF4A1A}"/>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6" name="Marcador de pie de página 5">
            <a:extLst>
              <a:ext uri="{FF2B5EF4-FFF2-40B4-BE49-F238E27FC236}">
                <a16:creationId xmlns:a16="http://schemas.microsoft.com/office/drawing/2014/main" id="{49BCEF8C-5917-4DBF-B908-D672EC2C3ED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9615D85-1733-4B3E-8354-1DC585D09810}"/>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00352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2517A-C6B1-4B53-80AB-5A61378C06C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6BE6FD6-B8AB-404C-BFD5-C15A572F4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0B8BBD1-DCD9-4179-996C-823467EB3C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F2AD627-BF22-4605-A266-7C63A2A2FD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0FFFBB7-86C5-40CF-88D4-38781F4FCF4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F35E85F-26A5-432C-AED1-C2893C8E15D2}"/>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8" name="Marcador de pie de página 7">
            <a:extLst>
              <a:ext uri="{FF2B5EF4-FFF2-40B4-BE49-F238E27FC236}">
                <a16:creationId xmlns:a16="http://schemas.microsoft.com/office/drawing/2014/main" id="{FFE2DF77-6144-4689-9A06-FE17A902150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47C9FD70-DD9E-434A-B00C-E85356758FDC}"/>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43470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CD6A92-F174-4C4C-AE8E-B328D65FC69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12AAE43-0FB7-4418-8FE1-AA56E217DB77}"/>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4" name="Marcador de pie de página 3">
            <a:extLst>
              <a:ext uri="{FF2B5EF4-FFF2-40B4-BE49-F238E27FC236}">
                <a16:creationId xmlns:a16="http://schemas.microsoft.com/office/drawing/2014/main" id="{A56C7516-A66E-4B2E-9A2B-2C7A04F74A1F}"/>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70F8EF4-D134-46FF-A0F9-61F7D4C482DA}"/>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88523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D3DDB73-CE80-4038-ABF5-93FFBB7FD14C}"/>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3" name="Marcador de pie de página 2">
            <a:extLst>
              <a:ext uri="{FF2B5EF4-FFF2-40B4-BE49-F238E27FC236}">
                <a16:creationId xmlns:a16="http://schemas.microsoft.com/office/drawing/2014/main" id="{6B497119-B0C5-429F-87A9-85AD05FDEA8D}"/>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C610DB8-CC8A-4B60-960F-C8D67E5D276F}"/>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72079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370677-C8F4-4770-8574-1C22C6C08F2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E3C2F8C-D5DD-40BE-839F-C1A7D424F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63C45AA-00E1-44CF-8901-B9558E2E8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7EE92FD-3B9C-4D81-9F70-406B4C6A9F16}"/>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6" name="Marcador de pie de página 5">
            <a:extLst>
              <a:ext uri="{FF2B5EF4-FFF2-40B4-BE49-F238E27FC236}">
                <a16:creationId xmlns:a16="http://schemas.microsoft.com/office/drawing/2014/main" id="{AE9B31F3-2349-432D-9E99-DABBEA9A4F3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B5EA685-8D8B-4359-A721-A017DCAF9B65}"/>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53201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BE71F-1996-42DB-91D6-35874C109F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39546E4-F646-41E5-AB51-4F669DAA3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D64F69F-3079-441D-9028-BCF6E9032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FB755D-9BB3-4BDF-A6A0-D713B1FFF298}"/>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6" name="Marcador de pie de página 5">
            <a:extLst>
              <a:ext uri="{FF2B5EF4-FFF2-40B4-BE49-F238E27FC236}">
                <a16:creationId xmlns:a16="http://schemas.microsoft.com/office/drawing/2014/main" id="{76C57526-0378-41EF-9457-29F6012177C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095A0C9-725A-4094-9A92-688B5CD6EECD}"/>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57439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188D6B2-283B-4520-9DD5-C166AC447E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0A3C8F6-7B74-4EFA-B061-7CE416C2F2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22E97AA-4623-4549-B29D-1A544D445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69921-8D55-4BEA-8BE8-79909F57DFDF}" type="datetimeFigureOut">
              <a:rPr lang="es-MX" smtClean="0"/>
              <a:t>29/10/2020</a:t>
            </a:fld>
            <a:endParaRPr lang="es-MX"/>
          </a:p>
        </p:txBody>
      </p:sp>
      <p:sp>
        <p:nvSpPr>
          <p:cNvPr id="5" name="Marcador de pie de página 4">
            <a:extLst>
              <a:ext uri="{FF2B5EF4-FFF2-40B4-BE49-F238E27FC236}">
                <a16:creationId xmlns:a16="http://schemas.microsoft.com/office/drawing/2014/main" id="{AA98F575-6220-4C51-808A-DCB7A44958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D434A3F8-EE05-49DE-AB90-6878042159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3B9C6-17A2-465F-88A3-DD55F9AB61BF}" type="slidenum">
              <a:rPr lang="es-MX" smtClean="0"/>
              <a:t>‹Nº›</a:t>
            </a:fld>
            <a:endParaRPr lang="es-MX"/>
          </a:p>
        </p:txBody>
      </p:sp>
    </p:spTree>
    <p:extLst>
      <p:ext uri="{BB962C8B-B14F-4D97-AF65-F5344CB8AC3E}">
        <p14:creationId xmlns:p14="http://schemas.microsoft.com/office/powerpoint/2010/main" val="3697696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C979CD-EB07-41E6-8A44-D292470CBEBC}"/>
              </a:ext>
            </a:extLst>
          </p:cNvPr>
          <p:cNvSpPr>
            <a:spLocks noGrp="1"/>
          </p:cNvSpPr>
          <p:nvPr>
            <p:ph type="ctrTitle"/>
          </p:nvPr>
        </p:nvSpPr>
        <p:spPr/>
        <p:txBody>
          <a:bodyPr/>
          <a:lstStyle/>
          <a:p>
            <a:endParaRPr lang="es-MX" dirty="0"/>
          </a:p>
        </p:txBody>
      </p:sp>
      <p:sp>
        <p:nvSpPr>
          <p:cNvPr id="3" name="Subtítulo 2">
            <a:extLst>
              <a:ext uri="{FF2B5EF4-FFF2-40B4-BE49-F238E27FC236}">
                <a16:creationId xmlns:a16="http://schemas.microsoft.com/office/drawing/2014/main" id="{EE6A336A-7CC8-4CE0-96D5-FA97E93E395F}"/>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1681134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Definición</a:t>
            </a:r>
            <a:endParaRPr lang="es-MX" dirty="0"/>
          </a:p>
        </p:txBody>
      </p:sp>
      <p:sp>
        <p:nvSpPr>
          <p:cNvPr id="3" name="Marcador de contenido 2"/>
          <p:cNvSpPr>
            <a:spLocks noGrp="1"/>
          </p:cNvSpPr>
          <p:nvPr>
            <p:ph idx="1"/>
          </p:nvPr>
        </p:nvSpPr>
        <p:spPr/>
        <p:txBody>
          <a:bodyPr/>
          <a:lstStyle/>
          <a:p>
            <a:r>
              <a:rPr lang="es-MX" dirty="0"/>
              <a:t>Es una estructura dinámica de datos que contiene una colección de elementos homogéneos (del mismo tipo) de manera que se establece entre ellos un orden. Es decir, cada elemento, menos el primero, tiene un predecesor, y cada elemento, menos el último, tiene un </a:t>
            </a:r>
            <a:r>
              <a:rPr lang="es-MX" dirty="0" smtClean="0"/>
              <a:t>sucesor. Es </a:t>
            </a:r>
            <a:r>
              <a:rPr lang="es-MX" dirty="0"/>
              <a:t>una de las estructuras de datos fundamentales, y puede ser usada para implementar otras estructuras de datos. Consiste en una secuencia de nodos, en los que se guardan campos de datos arbitrarios y una o dos referencias, enlaces o punteros al nodo anterior o posterior.</a:t>
            </a:r>
          </a:p>
          <a:p>
            <a:endParaRPr lang="es-MX" dirty="0"/>
          </a:p>
        </p:txBody>
      </p:sp>
    </p:spTree>
    <p:extLst>
      <p:ext uri="{BB962C8B-B14F-4D97-AF65-F5344CB8AC3E}">
        <p14:creationId xmlns:p14="http://schemas.microsoft.com/office/powerpoint/2010/main" val="2677230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6000">
              <a:schemeClr val="bg1">
                <a:lumMod val="95000"/>
              </a:schemeClr>
            </a:gs>
          </a:gsLst>
          <a:lin ang="5400000" scaled="1"/>
        </a:gradFill>
        <a:effectLst/>
      </p:bgPr>
    </p:bg>
    <p:spTree>
      <p:nvGrpSpPr>
        <p:cNvPr id="1" name=""/>
        <p:cNvGrpSpPr/>
        <p:nvPr/>
      </p:nvGrpSpPr>
      <p:grpSpPr>
        <a:xfrm>
          <a:off x="0" y="0"/>
          <a:ext cx="0" cy="0"/>
          <a:chOff x="0" y="0"/>
          <a:chExt cx="0" cy="0"/>
        </a:xfrm>
      </p:grpSpPr>
      <p:sp>
        <p:nvSpPr>
          <p:cNvPr id="5" name="Triángulo isósceles 4"/>
          <p:cNvSpPr/>
          <p:nvPr/>
        </p:nvSpPr>
        <p:spPr>
          <a:xfrm flipV="1">
            <a:off x="4515729" y="-1"/>
            <a:ext cx="7676272" cy="6858000"/>
          </a:xfrm>
          <a:prstGeom prst="triangle">
            <a:avLst>
              <a:gd name="adj" fmla="val 10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Triángulo isósceles 3"/>
          <p:cNvSpPr/>
          <p:nvPr/>
        </p:nvSpPr>
        <p:spPr>
          <a:xfrm>
            <a:off x="0" y="-1"/>
            <a:ext cx="9566032" cy="6858001"/>
          </a:xfrm>
          <a:prstGeom prst="triangle">
            <a:avLst>
              <a:gd name="adj" fmla="val 0"/>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ángulo 1"/>
          <p:cNvSpPr/>
          <p:nvPr/>
        </p:nvSpPr>
        <p:spPr>
          <a:xfrm>
            <a:off x="352814" y="316334"/>
            <a:ext cx="2752677" cy="461665"/>
          </a:xfrm>
          <a:prstGeom prst="rect">
            <a:avLst/>
          </a:prstGeom>
        </p:spPr>
        <p:txBody>
          <a:bodyPr wrap="none">
            <a:spAutoFit/>
          </a:bodyPr>
          <a:lstStyle/>
          <a:p>
            <a:r>
              <a:rPr lang="es-ES" sz="2400" b="1" dirty="0" smtClean="0">
                <a:latin typeface="Century Gothic" panose="020B0502020202020204" pitchFamily="34" charset="0"/>
                <a:ea typeface="Calibri" panose="020F0502020204030204" pitchFamily="34" charset="0"/>
                <a:cs typeface="Times New Roman" panose="02020603050405020304" pitchFamily="18" charset="0"/>
              </a:rPr>
              <a:t>Características. –</a:t>
            </a:r>
          </a:p>
        </p:txBody>
      </p:sp>
      <p:sp>
        <p:nvSpPr>
          <p:cNvPr id="3" name="CuadroTexto 2"/>
          <p:cNvSpPr txBox="1"/>
          <p:nvPr/>
        </p:nvSpPr>
        <p:spPr>
          <a:xfrm>
            <a:off x="352814" y="974947"/>
            <a:ext cx="10911840" cy="4339650"/>
          </a:xfrm>
          <a:prstGeom prst="rect">
            <a:avLst/>
          </a:prstGeom>
          <a:noFill/>
        </p:spPr>
        <p:txBody>
          <a:bodyPr wrap="square" rtlCol="0">
            <a:spAutoFit/>
          </a:bodyPr>
          <a:lstStyle/>
          <a:p>
            <a:pPr lvl="0"/>
            <a:r>
              <a:rPr lang="es-ES" sz="2000" dirty="0">
                <a:latin typeface="Century Gothic" panose="020B0502020202020204" pitchFamily="34" charset="0"/>
              </a:rPr>
              <a:t>Una lista es una colección de elementos llamados generalmente nodos, se relacionan por punteros o direcciones a </a:t>
            </a:r>
            <a:r>
              <a:rPr lang="es-ES" sz="2000" dirty="0" smtClean="0">
                <a:latin typeface="Century Gothic" panose="020B0502020202020204" pitchFamily="34" charset="0"/>
              </a:rPr>
              <a:t>otros nodos.</a:t>
            </a:r>
          </a:p>
          <a:p>
            <a:pPr lvl="0"/>
            <a:endParaRPr lang="es-ES" sz="2000" dirty="0" smtClean="0">
              <a:latin typeface="Century Gothic" panose="020B0502020202020204" pitchFamily="34" charset="0"/>
            </a:endParaRPr>
          </a:p>
          <a:p>
            <a:pPr marL="285750" lvl="0" indent="-285750">
              <a:buFont typeface="Arial" panose="020B0604020202020204" pitchFamily="34" charset="0"/>
              <a:buChar char="•"/>
            </a:pPr>
            <a:r>
              <a:rPr lang="es-ES" dirty="0" smtClean="0">
                <a:latin typeface="Century Gothic" panose="020B0502020202020204" pitchFamily="34" charset="0"/>
              </a:rPr>
              <a:t>Las listas aprueban inserciones y eliminación de nodos en cualquier punto de la lista en tiempo constante, pero no permiten un acceso aleatorio.</a:t>
            </a:r>
          </a:p>
          <a:p>
            <a:pPr marL="285750" lvl="0" indent="-285750">
              <a:buFont typeface="Arial" panose="020B0604020202020204" pitchFamily="34" charset="0"/>
              <a:buChar char="•"/>
            </a:pPr>
            <a:r>
              <a:rPr lang="es-ES" dirty="0" smtClean="0">
                <a:latin typeface="Century Gothic" panose="020B0502020202020204" pitchFamily="34" charset="0"/>
              </a:rPr>
              <a:t>Pueden ser implementadas en muchos lenguajes, lenguajes tales como </a:t>
            </a:r>
            <a:r>
              <a:rPr lang="es-ES" dirty="0" err="1" smtClean="0">
                <a:latin typeface="Century Gothic" panose="020B0502020202020204" pitchFamily="34" charset="0"/>
              </a:rPr>
              <a:t>Lisp</a:t>
            </a:r>
            <a:r>
              <a:rPr lang="es-ES" dirty="0" smtClean="0">
                <a:latin typeface="Century Gothic" panose="020B0502020202020204" pitchFamily="34" charset="0"/>
              </a:rPr>
              <a:t> y </a:t>
            </a:r>
            <a:r>
              <a:rPr lang="es-ES" dirty="0" err="1" smtClean="0">
                <a:latin typeface="Century Gothic" panose="020B0502020202020204" pitchFamily="34" charset="0"/>
              </a:rPr>
              <a:t>Scheme</a:t>
            </a:r>
            <a:r>
              <a:rPr lang="es-ES" dirty="0" smtClean="0">
                <a:latin typeface="Century Gothic" panose="020B0502020202020204" pitchFamily="34" charset="0"/>
              </a:rPr>
              <a:t> tiene estructuras de datos ya construidas, junto con operaciones para acceder a las listas enlazadas. Lenguaje imperativos u orientados a objetos tales como C o C++ y Java, respectiva, disponen de referencias para crear lisas enlazadas. </a:t>
            </a:r>
          </a:p>
          <a:p>
            <a:pPr marL="285750" lvl="0" indent="-285750">
              <a:buFont typeface="Arial" panose="020B0604020202020204" pitchFamily="34" charset="0"/>
              <a:buChar char="•"/>
            </a:pPr>
            <a:r>
              <a:rPr lang="es-ES" dirty="0" smtClean="0">
                <a:latin typeface="Century Gothic" panose="020B0502020202020204" pitchFamily="34" charset="0"/>
              </a:rPr>
              <a:t>Todos los elementos de la lista son del mismo tipo. </a:t>
            </a:r>
          </a:p>
          <a:p>
            <a:pPr marL="285750" lvl="0" indent="-285750">
              <a:buFont typeface="Arial" panose="020B0604020202020204" pitchFamily="34" charset="0"/>
              <a:buChar char="•"/>
            </a:pPr>
            <a:r>
              <a:rPr lang="es-ES" dirty="0" smtClean="0">
                <a:latin typeface="Century Gothic" panose="020B0502020202020204" pitchFamily="34" charset="0"/>
              </a:rPr>
              <a:t>Existe un orden en los elementos, ya que es una estructura lineal, pero los elementos no están ordenados por su valor sino por la posición en que se han insertado.</a:t>
            </a:r>
          </a:p>
          <a:p>
            <a:pPr marL="285750" lvl="0" indent="-285750">
              <a:buFont typeface="Arial" panose="020B0604020202020204" pitchFamily="34" charset="0"/>
              <a:buChar char="•"/>
            </a:pPr>
            <a:r>
              <a:rPr lang="es-ES" dirty="0" smtClean="0">
                <a:latin typeface="Century Gothic" panose="020B0502020202020204" pitchFamily="34" charset="0"/>
              </a:rPr>
              <a:t>Para cada elemento existe un anterior y un siguiente, excepto para el primero, que no tiene anterior, y para el último, que no tiene siguiente.</a:t>
            </a:r>
          </a:p>
          <a:p>
            <a:pPr marL="285750" lvl="0" indent="-285750">
              <a:buFont typeface="Arial" panose="020B0604020202020204" pitchFamily="34" charset="0"/>
              <a:buChar char="•"/>
            </a:pPr>
            <a:r>
              <a:rPr lang="es-ES" dirty="0" smtClean="0">
                <a:latin typeface="Century Gothic" panose="020B0502020202020204" pitchFamily="34" charset="0"/>
              </a:rPr>
              <a:t>Se puede acceder y eliminar cualquier elemento. </a:t>
            </a:r>
            <a:endParaRPr lang="es-ES" dirty="0">
              <a:latin typeface="Century Gothic" panose="020B0502020202020204" pitchFamily="34" charset="0"/>
            </a:endParaRPr>
          </a:p>
        </p:txBody>
      </p:sp>
    </p:spTree>
    <p:extLst>
      <p:ext uri="{BB962C8B-B14F-4D97-AF65-F5344CB8AC3E}">
        <p14:creationId xmlns:p14="http://schemas.microsoft.com/office/powerpoint/2010/main" val="3848324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189</Words>
  <Application>Microsoft Office PowerPoint</Application>
  <PresentationFormat>Panorámica</PresentationFormat>
  <Paragraphs>11</Paragraphs>
  <Slides>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vt:i4>
      </vt:variant>
    </vt:vector>
  </HeadingPairs>
  <TitlesOfParts>
    <vt:vector size="9" baseType="lpstr">
      <vt:lpstr>Arial</vt:lpstr>
      <vt:lpstr>Calibri</vt:lpstr>
      <vt:lpstr>Calibri Light</vt:lpstr>
      <vt:lpstr>Century Gothic</vt:lpstr>
      <vt:lpstr>Times New Roman</vt:lpstr>
      <vt:lpstr>Tema de Office</vt:lpstr>
      <vt:lpstr>Presentación de PowerPoint</vt:lpstr>
      <vt:lpstr>Definición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 Ismael</dc:creator>
  <cp:lastModifiedBy>emmanuel zaragoza</cp:lastModifiedBy>
  <cp:revision>6</cp:revision>
  <dcterms:created xsi:type="dcterms:W3CDTF">2020-10-26T16:59:54Z</dcterms:created>
  <dcterms:modified xsi:type="dcterms:W3CDTF">2020-10-29T16:51:05Z</dcterms:modified>
</cp:coreProperties>
</file>