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0" r:id="rId5"/>
    <p:sldId id="261" r:id="rId6"/>
    <p:sldId id="259" r:id="rId7"/>
    <p:sldId id="263" r:id="rId8"/>
    <p:sldId id="262"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0928"/>
    <a:srgbClr val="141252"/>
    <a:srgbClr val="0A0929"/>
    <a:srgbClr val="070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387836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393784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428207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484123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85785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53284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394770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271753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27510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119467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F069921-8D55-4BEA-8BE8-79909F57DFDF}" type="datetimeFigureOut">
              <a:rPr lang="es-MX" smtClean="0"/>
              <a:t>02/11/2020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4E93B9C6-17A2-465F-88A3-DD55F9AB61BF}" type="slidenum">
              <a:rPr lang="es-MX" smtClean="0"/>
              <a:t>‹Nº›</a:t>
            </a:fld>
            <a:endParaRPr lang="es-MX" dirty="0"/>
          </a:p>
        </p:txBody>
      </p:sp>
    </p:spTree>
    <p:extLst>
      <p:ext uri="{BB962C8B-B14F-4D97-AF65-F5344CB8AC3E}">
        <p14:creationId xmlns:p14="http://schemas.microsoft.com/office/powerpoint/2010/main" val="203780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69921-8D55-4BEA-8BE8-79909F57DFDF}" type="datetimeFigureOut">
              <a:rPr lang="es-MX" smtClean="0"/>
              <a:t>02/11/2020</a:t>
            </a:fld>
            <a:endParaRPr lang="es-MX"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3B9C6-17A2-465F-88A3-DD55F9AB61BF}" type="slidenum">
              <a:rPr lang="es-MX" smtClean="0"/>
              <a:t>‹Nº›</a:t>
            </a:fld>
            <a:endParaRPr lang="es-MX" dirty="0"/>
          </a:p>
        </p:txBody>
      </p:sp>
    </p:spTree>
    <p:extLst>
      <p:ext uri="{BB962C8B-B14F-4D97-AF65-F5344CB8AC3E}">
        <p14:creationId xmlns:p14="http://schemas.microsoft.com/office/powerpoint/2010/main" val="81851306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26" name="Picture 2" descr="Programación (lógica y creatividad))">
            <a:extLst>
              <a:ext uri="{FF2B5EF4-FFF2-40B4-BE49-F238E27FC236}">
                <a16:creationId xmlns:a16="http://schemas.microsoft.com/office/drawing/2014/main" id="{A31B9F42-EE53-474F-859C-952DF0976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58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CC979CD-EB07-41E6-8A44-D292470CBEBC}"/>
              </a:ext>
            </a:extLst>
          </p:cNvPr>
          <p:cNvSpPr>
            <a:spLocks noGrp="1"/>
          </p:cNvSpPr>
          <p:nvPr>
            <p:ph type="ctrTitle"/>
          </p:nvPr>
        </p:nvSpPr>
        <p:spPr>
          <a:xfrm>
            <a:off x="491544" y="1143509"/>
            <a:ext cx="9144000" cy="2387600"/>
          </a:xfrm>
        </p:spPr>
        <p:txBody>
          <a:bodyPr/>
          <a:lstStyle/>
          <a:p>
            <a:pPr algn="just"/>
            <a:r>
              <a:rPr lang="es-MX" dirty="0">
                <a:solidFill>
                  <a:schemeClr val="bg1"/>
                </a:solidFill>
              </a:rPr>
              <a:t>Estructuras de datos</a:t>
            </a:r>
          </a:p>
        </p:txBody>
      </p:sp>
      <p:sp>
        <p:nvSpPr>
          <p:cNvPr id="3" name="Subtítulo 2">
            <a:extLst>
              <a:ext uri="{FF2B5EF4-FFF2-40B4-BE49-F238E27FC236}">
                <a16:creationId xmlns:a16="http://schemas.microsoft.com/office/drawing/2014/main" id="{EE6A336A-7CC8-4CE0-96D5-FA97E93E395F}"/>
              </a:ext>
            </a:extLst>
          </p:cNvPr>
          <p:cNvSpPr>
            <a:spLocks noGrp="1"/>
          </p:cNvSpPr>
          <p:nvPr>
            <p:ph type="subTitle" idx="1"/>
          </p:nvPr>
        </p:nvSpPr>
        <p:spPr>
          <a:xfrm>
            <a:off x="622478" y="3606152"/>
            <a:ext cx="9144000" cy="377534"/>
          </a:xfrm>
        </p:spPr>
        <p:txBody>
          <a:bodyPr>
            <a:normAutofit fontScale="92500" lnSpcReduction="10000"/>
          </a:bodyPr>
          <a:lstStyle/>
          <a:p>
            <a:pPr algn="just"/>
            <a:r>
              <a:rPr lang="es-MX" dirty="0">
                <a:solidFill>
                  <a:schemeClr val="bg1"/>
                </a:solidFill>
              </a:rPr>
              <a:t>Listas</a:t>
            </a:r>
          </a:p>
          <a:p>
            <a:pPr algn="just"/>
            <a:endParaRPr lang="es-MX" dirty="0">
              <a:solidFill>
                <a:schemeClr val="bg1"/>
              </a:solidFill>
            </a:endParaRPr>
          </a:p>
        </p:txBody>
      </p:sp>
      <p:sp>
        <p:nvSpPr>
          <p:cNvPr id="4" name="Subtítulo 2">
            <a:extLst>
              <a:ext uri="{FF2B5EF4-FFF2-40B4-BE49-F238E27FC236}">
                <a16:creationId xmlns:a16="http://schemas.microsoft.com/office/drawing/2014/main" id="{21958052-2FA8-4259-9678-31CD2116C4E9}"/>
              </a:ext>
            </a:extLst>
          </p:cNvPr>
          <p:cNvSpPr txBox="1">
            <a:spLocks/>
          </p:cNvSpPr>
          <p:nvPr/>
        </p:nvSpPr>
        <p:spPr>
          <a:xfrm>
            <a:off x="491544" y="4176793"/>
            <a:ext cx="3654253" cy="2153586"/>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1400" dirty="0">
                <a:solidFill>
                  <a:schemeClr val="bg1"/>
                </a:solidFill>
              </a:rPr>
              <a:t>Participantes: </a:t>
            </a:r>
          </a:p>
          <a:p>
            <a:pPr algn="just"/>
            <a:endParaRPr lang="es-MX" sz="1400" dirty="0">
              <a:solidFill>
                <a:schemeClr val="bg1"/>
              </a:solidFill>
            </a:endParaRPr>
          </a:p>
          <a:p>
            <a:pPr algn="just"/>
            <a:r>
              <a:rPr lang="es-MX" sz="1400" dirty="0">
                <a:solidFill>
                  <a:schemeClr val="bg1"/>
                </a:solidFill>
                <a:latin typeface="Roboto" panose="02000000000000000000" pitchFamily="2" charset="0"/>
                <a:ea typeface="Roboto" panose="02000000000000000000" pitchFamily="2" charset="0"/>
                <a:cs typeface="Roboto" panose="02000000000000000000" pitchFamily="2" charset="0"/>
              </a:rPr>
              <a:t>Romero Morales Gustavo Ismael</a:t>
            </a:r>
          </a:p>
          <a:p>
            <a:pPr algn="just"/>
            <a:r>
              <a:rPr lang="es-MX" sz="1400" dirty="0">
                <a:solidFill>
                  <a:schemeClr val="bg1"/>
                </a:solidFill>
                <a:latin typeface="Roboto" panose="02000000000000000000" pitchFamily="2" charset="0"/>
                <a:ea typeface="Roboto" panose="02000000000000000000" pitchFamily="2" charset="0"/>
                <a:cs typeface="Roboto" panose="02000000000000000000" pitchFamily="2" charset="0"/>
              </a:rPr>
              <a:t>Ramírez Zaragoza Emmanuel</a:t>
            </a:r>
          </a:p>
          <a:p>
            <a:pPr algn="just"/>
            <a:r>
              <a:rPr lang="es-MX" sz="11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ZAMORA RODRIGUEZ CRISTOFER JESÚS</a:t>
            </a:r>
          </a:p>
          <a:p>
            <a:pPr algn="just"/>
            <a:r>
              <a:rPr lang="es-MX" sz="1100" b="0" i="0" dirty="0">
                <a:solidFill>
                  <a:schemeClr val="bg1"/>
                </a:solidFill>
                <a:effectLst/>
                <a:latin typeface="Roboto" panose="02000000000000000000" pitchFamily="2" charset="0"/>
              </a:rPr>
              <a:t>VELAZQUEZ BOBADILLA GIBRAN ALEJANDRO</a:t>
            </a:r>
          </a:p>
          <a:p>
            <a:pPr algn="just"/>
            <a:r>
              <a:rPr lang="es-MX" sz="1500" dirty="0">
                <a:solidFill>
                  <a:schemeClr val="bg1"/>
                </a:solidFill>
                <a:latin typeface="Roboto" panose="02000000000000000000" pitchFamily="2" charset="0"/>
                <a:ea typeface="Roboto" panose="02000000000000000000" pitchFamily="2" charset="0"/>
                <a:cs typeface="Roboto" panose="02000000000000000000" pitchFamily="2" charset="0"/>
              </a:rPr>
              <a:t>Yañez  Castañeda Adiel Heriberto</a:t>
            </a:r>
          </a:p>
          <a:p>
            <a:pPr algn="just"/>
            <a:r>
              <a:rPr lang="es-MX" sz="1500" dirty="0">
                <a:solidFill>
                  <a:schemeClr val="bg1"/>
                </a:solidFill>
                <a:latin typeface="Roboto" panose="02000000000000000000" pitchFamily="2" charset="0"/>
                <a:ea typeface="Roboto" panose="02000000000000000000" pitchFamily="2" charset="0"/>
                <a:cs typeface="Roboto" panose="02000000000000000000" pitchFamily="2" charset="0"/>
              </a:rPr>
              <a:t>Zavalza Peña Yareli Magdalena</a:t>
            </a:r>
            <a:endParaRPr lang="es-MX" sz="23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8113426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4000">
              <a:srgbClr val="0A0929"/>
            </a:gs>
            <a:gs pos="43000">
              <a:srgbClr val="0E0D3A"/>
            </a:gs>
            <a:gs pos="43000">
              <a:srgbClr val="141252">
                <a:lumMod val="90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941230" y="1562861"/>
            <a:ext cx="2767886" cy="1325563"/>
          </a:xfrm>
        </p:spPr>
        <p:txBody>
          <a:bodyPr/>
          <a:lstStyle/>
          <a:p>
            <a:r>
              <a:rPr lang="es-MX" b="1" dirty="0">
                <a:solidFill>
                  <a:schemeClr val="bg1"/>
                </a:solidFill>
              </a:rPr>
              <a:t>Definición</a:t>
            </a:r>
          </a:p>
        </p:txBody>
      </p:sp>
      <p:sp>
        <p:nvSpPr>
          <p:cNvPr id="3" name="Marcador de contenido 2"/>
          <p:cNvSpPr>
            <a:spLocks noGrp="1"/>
          </p:cNvSpPr>
          <p:nvPr>
            <p:ph idx="1"/>
          </p:nvPr>
        </p:nvSpPr>
        <p:spPr>
          <a:xfrm>
            <a:off x="941230" y="3063573"/>
            <a:ext cx="8318680" cy="2000944"/>
          </a:xfrm>
        </p:spPr>
        <p:txBody>
          <a:bodyPr>
            <a:normAutofit/>
          </a:bodyPr>
          <a:lstStyle/>
          <a:p>
            <a:pPr marL="0" indent="0" algn="just">
              <a:buNone/>
            </a:pPr>
            <a:r>
              <a:rPr lang="es-MX" sz="1800" dirty="0">
                <a:solidFill>
                  <a:schemeClr val="bg1"/>
                </a:solidFill>
              </a:rPr>
              <a:t>Es una estructura dinámica de datos que contiene una colección de elementos homogéneos (del mismo tipo) de manera que se establece entre ellos un orden. Es decir, cada elemento, menos el primero, tiene un predecesor, y cada elemento, menos el último, tiene un sucesor. Es una de las estructuras de datos fundamentales, y puede ser usada para implementar otras estructuras de datos. Consiste en una secuencia de nodos, en los que se guardan campos de datos arbitrarios y una o dos referencias, enlaces o punteros al nodo anterior o posterior.</a:t>
            </a:r>
          </a:p>
          <a:p>
            <a:endParaRPr lang="es-MX" sz="1800" dirty="0">
              <a:solidFill>
                <a:schemeClr val="bg1"/>
              </a:solidFill>
            </a:endParaRPr>
          </a:p>
        </p:txBody>
      </p:sp>
    </p:spTree>
    <p:extLst>
      <p:ext uri="{BB962C8B-B14F-4D97-AF65-F5344CB8AC3E}">
        <p14:creationId xmlns:p14="http://schemas.microsoft.com/office/powerpoint/2010/main" val="267723053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sp>
        <p:nvSpPr>
          <p:cNvPr id="4" name="Triángulo isósceles 3"/>
          <p:cNvSpPr/>
          <p:nvPr/>
        </p:nvSpPr>
        <p:spPr>
          <a:xfrm>
            <a:off x="0" y="-1"/>
            <a:ext cx="9566032" cy="6858001"/>
          </a:xfrm>
          <a:prstGeom prst="triangle">
            <a:avLst>
              <a:gd name="adj" fmla="val 0"/>
            </a:avLst>
          </a:prstGeom>
          <a:solidFill>
            <a:srgbClr val="1412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 name="Rectángulo 1"/>
          <p:cNvSpPr/>
          <p:nvPr/>
        </p:nvSpPr>
        <p:spPr>
          <a:xfrm>
            <a:off x="428765" y="617249"/>
            <a:ext cx="2598788" cy="461665"/>
          </a:xfrm>
          <a:prstGeom prst="rect">
            <a:avLst/>
          </a:prstGeom>
        </p:spPr>
        <p:txBody>
          <a:bodyPr wrap="none">
            <a:spAutoFit/>
          </a:bodyPr>
          <a:lstStyle/>
          <a:p>
            <a:r>
              <a:rPr lang="es-ES" sz="2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Características. </a:t>
            </a:r>
          </a:p>
        </p:txBody>
      </p:sp>
      <p:sp>
        <p:nvSpPr>
          <p:cNvPr id="3" name="CuadroTexto 2"/>
          <p:cNvSpPr txBox="1"/>
          <p:nvPr/>
        </p:nvSpPr>
        <p:spPr>
          <a:xfrm>
            <a:off x="428765" y="1502211"/>
            <a:ext cx="5778852" cy="4924425"/>
          </a:xfrm>
          <a:prstGeom prst="rect">
            <a:avLst/>
          </a:prstGeom>
          <a:noFill/>
        </p:spPr>
        <p:txBody>
          <a:bodyPr wrap="square" rtlCol="0">
            <a:spAutoFit/>
          </a:bodyPr>
          <a:lstStyle/>
          <a:p>
            <a:pPr lvl="0" algn="just"/>
            <a:r>
              <a:rPr lang="es-ES" sz="2000" dirty="0">
                <a:solidFill>
                  <a:schemeClr val="bg1"/>
                </a:solidFill>
              </a:rPr>
              <a:t>Una lista es una colección de elementos llamados generalmente nodos, se relacionan por punteros o direcciones a otros nodos.</a:t>
            </a:r>
          </a:p>
          <a:p>
            <a:pPr lvl="0"/>
            <a:endParaRPr lang="es-ES" sz="2000" dirty="0">
              <a:solidFill>
                <a:schemeClr val="bg1"/>
              </a:solidFill>
            </a:endParaRPr>
          </a:p>
          <a:p>
            <a:pPr marL="285750" lvl="0" indent="-285750" algn="just">
              <a:buFont typeface="Arial" panose="020B0604020202020204" pitchFamily="34" charset="0"/>
              <a:buChar char="•"/>
            </a:pPr>
            <a:r>
              <a:rPr lang="es-ES" dirty="0">
                <a:solidFill>
                  <a:schemeClr val="bg1"/>
                </a:solidFill>
              </a:rPr>
              <a:t>Las listas aprueban inserciones y eliminación de nodos en cualquier punto de la lista en tiempo constante, pero no permiten un acceso aleatorio.</a:t>
            </a:r>
          </a:p>
          <a:p>
            <a:pPr marL="285750" lvl="0" indent="-285750">
              <a:buFont typeface="Arial" panose="020B0604020202020204" pitchFamily="34" charset="0"/>
              <a:buChar char="•"/>
            </a:pPr>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Pueden ser implementadas en muchos lenguajes, lenguajes tales como Lisp y Scheme tiene estructuras de datos ya construidas, junto con operaciones para acceder a las listas enlazadas. Lenguaje imperativos u orientados a objetos tales como C o C++ y Java, respectiva, disponen de referencias para crear lisas enlazadas. </a:t>
            </a:r>
          </a:p>
          <a:p>
            <a:pPr lvl="0"/>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Todos los elementos de la lista son del mismo tipo. </a:t>
            </a:r>
          </a:p>
        </p:txBody>
      </p:sp>
      <p:sp>
        <p:nvSpPr>
          <p:cNvPr id="7" name="CuadroTexto 6">
            <a:extLst>
              <a:ext uri="{FF2B5EF4-FFF2-40B4-BE49-F238E27FC236}">
                <a16:creationId xmlns:a16="http://schemas.microsoft.com/office/drawing/2014/main" id="{F482D9AC-0886-4F8A-91D0-D2EEE57AFBA3}"/>
              </a:ext>
            </a:extLst>
          </p:cNvPr>
          <p:cNvSpPr txBox="1"/>
          <p:nvPr/>
        </p:nvSpPr>
        <p:spPr>
          <a:xfrm>
            <a:off x="6207617" y="1502211"/>
            <a:ext cx="6098146" cy="2585323"/>
          </a:xfrm>
          <a:prstGeom prst="rect">
            <a:avLst/>
          </a:prstGeom>
          <a:noFill/>
        </p:spPr>
        <p:txBody>
          <a:bodyPr wrap="square">
            <a:spAutoFit/>
          </a:bodyPr>
          <a:lstStyle/>
          <a:p>
            <a:pPr marL="285750" lvl="0" indent="-285750" algn="just">
              <a:buFont typeface="Arial" panose="020B0604020202020204" pitchFamily="34" charset="0"/>
              <a:buChar char="•"/>
            </a:pPr>
            <a:r>
              <a:rPr lang="es-ES" dirty="0">
                <a:solidFill>
                  <a:schemeClr val="bg1"/>
                </a:solidFill>
              </a:rPr>
              <a:t>Existe un orden en los elementos, ya que es una estructura lineal, pero los elementos no están ordenados por su valor sino por la posición en que se han insertado.</a:t>
            </a:r>
          </a:p>
          <a:p>
            <a:pPr marL="285750" lvl="0" indent="-285750">
              <a:buFont typeface="Arial" panose="020B0604020202020204" pitchFamily="34" charset="0"/>
              <a:buChar char="•"/>
            </a:pPr>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Para cada elemento existe un anterior y un siguiente, excepto para el primero, que no tiene anterior, y para el último, que no tiene siguiente.</a:t>
            </a:r>
          </a:p>
          <a:p>
            <a:pPr marL="285750" lvl="0" indent="-285750">
              <a:buFont typeface="Arial" panose="020B0604020202020204" pitchFamily="34" charset="0"/>
              <a:buChar char="•"/>
            </a:pPr>
            <a:endParaRPr lang="es-ES" dirty="0">
              <a:solidFill>
                <a:schemeClr val="bg1"/>
              </a:solidFill>
            </a:endParaRPr>
          </a:p>
          <a:p>
            <a:pPr marL="285750" lvl="0" indent="-285750" algn="just">
              <a:buFont typeface="Arial" panose="020B0604020202020204" pitchFamily="34" charset="0"/>
              <a:buChar char="•"/>
            </a:pPr>
            <a:r>
              <a:rPr lang="es-ES" dirty="0">
                <a:solidFill>
                  <a:schemeClr val="bg1"/>
                </a:solidFill>
              </a:rPr>
              <a:t>Se puede acceder y eliminar cualquier elemento. </a:t>
            </a:r>
          </a:p>
        </p:txBody>
      </p:sp>
    </p:spTree>
    <p:extLst>
      <p:ext uri="{BB962C8B-B14F-4D97-AF65-F5344CB8AC3E}">
        <p14:creationId xmlns:p14="http://schemas.microsoft.com/office/powerpoint/2010/main" val="384832453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70405"/>
            </a:gs>
            <a:gs pos="36000">
              <a:srgbClr val="0A0929"/>
            </a:gs>
            <a:gs pos="67000">
              <a:srgbClr val="141252"/>
            </a:gs>
            <a:gs pos="100000">
              <a:srgbClr val="141252"/>
            </a:gs>
          </a:gsLst>
          <a:lin ang="5400000" scaled="1"/>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FB4BC07-7EA8-4EDB-A0DE-498DC2F8B992}"/>
              </a:ext>
            </a:extLst>
          </p:cNvPr>
          <p:cNvSpPr txBox="1"/>
          <p:nvPr/>
        </p:nvSpPr>
        <p:spPr>
          <a:xfrm>
            <a:off x="671342" y="459912"/>
            <a:ext cx="3631096"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Ventajas</a:t>
            </a:r>
          </a:p>
        </p:txBody>
      </p:sp>
      <p:sp>
        <p:nvSpPr>
          <p:cNvPr id="3" name="CuadroTexto 2">
            <a:extLst>
              <a:ext uri="{FF2B5EF4-FFF2-40B4-BE49-F238E27FC236}">
                <a16:creationId xmlns:a16="http://schemas.microsoft.com/office/drawing/2014/main" id="{9EABA929-D6BA-4285-8615-D9C35851968E}"/>
              </a:ext>
            </a:extLst>
          </p:cNvPr>
          <p:cNvSpPr txBox="1"/>
          <p:nvPr/>
        </p:nvSpPr>
        <p:spPr>
          <a:xfrm>
            <a:off x="671342" y="1245980"/>
            <a:ext cx="10168935" cy="3170099"/>
          </a:xfrm>
          <a:prstGeom prst="rect">
            <a:avLst/>
          </a:prstGeom>
          <a:noFill/>
        </p:spPr>
        <p:txBody>
          <a:bodyPr wrap="square" rtlCol="0">
            <a:spAutoFit/>
          </a:bodyPr>
          <a:lstStyle/>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Son dinámicas, se pueden almacenar en ellas los elementos que sean necesarios siempre y cuando haya espacio suficiente en la computadora.</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Al insertar un elemento, la operación tiene un tiempo constante independientemente de la posición en la que se inserto.</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Al eliminar un elemento sucede el punto anterior.</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es preciso conocer la cantidad de elementos en tiempo de compilación.</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Las inserciones  y eliminaciones no implican realizar corrimientos de los elementos de la lista.</a:t>
            </a:r>
          </a:p>
        </p:txBody>
      </p:sp>
      <p:pic>
        <p:nvPicPr>
          <p:cNvPr id="4" name="Imagen 3">
            <a:extLst>
              <a:ext uri="{FF2B5EF4-FFF2-40B4-BE49-F238E27FC236}">
                <a16:creationId xmlns:a16="http://schemas.microsoft.com/office/drawing/2014/main" id="{C0FB34ED-CB6D-4F77-A44D-E171F5B6C391}"/>
              </a:ext>
            </a:extLst>
          </p:cNvPr>
          <p:cNvPicPr>
            <a:picLocks noChangeAspect="1"/>
          </p:cNvPicPr>
          <p:nvPr/>
        </p:nvPicPr>
        <p:blipFill>
          <a:blip r:embed="rId2"/>
          <a:stretch>
            <a:fillRect/>
          </a:stretch>
        </p:blipFill>
        <p:spPr>
          <a:xfrm>
            <a:off x="2543178" y="4740482"/>
            <a:ext cx="6425261" cy="177997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344251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70405"/>
            </a:gs>
            <a:gs pos="35000">
              <a:srgbClr val="0A0929"/>
            </a:gs>
            <a:gs pos="67000">
              <a:srgbClr val="141252"/>
            </a:gs>
            <a:gs pos="100000">
              <a:srgbClr val="141252"/>
            </a:gs>
          </a:gsLst>
          <a:lin ang="5400000" scaled="1"/>
        </a:gra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FB33D14-7D8B-4487-95AA-429DA117E962}"/>
              </a:ext>
            </a:extLst>
          </p:cNvPr>
          <p:cNvSpPr txBox="1"/>
          <p:nvPr/>
        </p:nvSpPr>
        <p:spPr>
          <a:xfrm>
            <a:off x="644236" y="378933"/>
            <a:ext cx="4322619" cy="461665"/>
          </a:xfrm>
          <a:prstGeom prst="rect">
            <a:avLst/>
          </a:prstGeom>
          <a:noFill/>
        </p:spPr>
        <p:txBody>
          <a:bodyPr wrap="square" rtlCol="0">
            <a:spAutoFit/>
          </a:bodyPr>
          <a:lstStyle/>
          <a:p>
            <a:r>
              <a:rPr lang="es-MX" sz="2400" b="1" dirty="0">
                <a:solidFill>
                  <a:schemeClr val="bg1"/>
                </a:solidFill>
                <a:latin typeface="Arial" panose="020B0604020202020204" pitchFamily="34" charset="0"/>
                <a:cs typeface="Arial" panose="020B0604020202020204" pitchFamily="34" charset="0"/>
              </a:rPr>
              <a:t>Desventajas</a:t>
            </a:r>
            <a:endParaRPr lang="es-MX" b="1" dirty="0">
              <a:solidFill>
                <a:schemeClr val="bg1"/>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EBCA2D2D-6531-4387-BFD4-8D3A9AE2F3F1}"/>
              </a:ext>
            </a:extLst>
          </p:cNvPr>
          <p:cNvSpPr txBox="1"/>
          <p:nvPr/>
        </p:nvSpPr>
        <p:spPr>
          <a:xfrm>
            <a:off x="644236" y="1026128"/>
            <a:ext cx="9997260" cy="4093428"/>
          </a:xfrm>
          <a:prstGeom prst="rect">
            <a:avLst/>
          </a:prstGeom>
          <a:noFill/>
        </p:spPr>
        <p:txBody>
          <a:bodyPr wrap="square" rtlCol="0">
            <a:spAutoFit/>
          </a:bodyPr>
          <a:lstStyle/>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El acceso a un elemento es mas lento, ya que la información no esta en posiciones contiguas en la memoria de la computadora.</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se puede acceder a un elemento con base a su posición como se hace en los arreglos.</a:t>
            </a:r>
          </a:p>
          <a:p>
            <a:pPr algn="just"/>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Para hacer inserciones o eliminaciones frecuentes, hay que hacer corrimientos costosos.</a:t>
            </a:r>
          </a:p>
          <a:p>
            <a:pPr marL="285750" indent="-285750" algn="just">
              <a:buFont typeface="Wingdings" panose="05000000000000000000" pitchFamily="2" charset="2"/>
              <a:buChar char="Ø"/>
            </a:pPr>
            <a:endParaRPr lang="es-MX" sz="1000" dirty="0">
              <a:solidFill>
                <a:schemeClr val="bg2"/>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s-MX" sz="2000" dirty="0">
                <a:solidFill>
                  <a:schemeClr val="bg2"/>
                </a:solidFill>
                <a:latin typeface="Arial" panose="020B0604020202020204" pitchFamily="34" charset="0"/>
                <a:cs typeface="Arial" panose="020B0604020202020204" pitchFamily="34" charset="0"/>
              </a:rPr>
              <a:t>No permite el acceso directo a un elemento arbitrario de la lista. Por ejemplo, para llegar al i-ésimo elemento, se debe recorrer la lista, iniciando con el primer nodo hasta llegar al elemento deseado.</a:t>
            </a:r>
          </a:p>
          <a:p>
            <a:pPr marL="285750" indent="-28575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endParaRPr lang="es-MX" sz="20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411F47FF-3CF3-481A-ACE5-1B6A87687FE3}"/>
              </a:ext>
            </a:extLst>
          </p:cNvPr>
          <p:cNvPicPr>
            <a:picLocks noChangeAspect="1"/>
          </p:cNvPicPr>
          <p:nvPr/>
        </p:nvPicPr>
        <p:blipFill>
          <a:blip r:embed="rId2"/>
          <a:stretch>
            <a:fillRect/>
          </a:stretch>
        </p:blipFill>
        <p:spPr>
          <a:xfrm>
            <a:off x="3736407" y="4594355"/>
            <a:ext cx="3812918" cy="18847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342464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C4AD0E2-A8E1-4057-AEB6-A34959AFE323}"/>
              </a:ext>
            </a:extLst>
          </p:cNvPr>
          <p:cNvSpPr txBox="1"/>
          <p:nvPr/>
        </p:nvSpPr>
        <p:spPr>
          <a:xfrm>
            <a:off x="554863" y="736606"/>
            <a:ext cx="3335629" cy="523220"/>
          </a:xfrm>
          <a:prstGeom prst="rect">
            <a:avLst/>
          </a:prstGeom>
          <a:noFill/>
        </p:spPr>
        <p:txBody>
          <a:bodyPr wrap="square" rtlCol="0">
            <a:spAutoFit/>
          </a:bodyPr>
          <a:lstStyle/>
          <a:p>
            <a:r>
              <a:rPr lang="es-MX" sz="2800" b="1" dirty="0">
                <a:solidFill>
                  <a:schemeClr val="bg1"/>
                </a:solidFill>
              </a:rPr>
              <a:t>Aplicaciones y usos </a:t>
            </a:r>
          </a:p>
        </p:txBody>
      </p:sp>
      <p:sp>
        <p:nvSpPr>
          <p:cNvPr id="3" name="CuadroTexto 2">
            <a:extLst>
              <a:ext uri="{FF2B5EF4-FFF2-40B4-BE49-F238E27FC236}">
                <a16:creationId xmlns:a16="http://schemas.microsoft.com/office/drawing/2014/main" id="{01F67C0E-9576-4A91-BCF6-A23A181B9D46}"/>
              </a:ext>
            </a:extLst>
          </p:cNvPr>
          <p:cNvSpPr txBox="1"/>
          <p:nvPr/>
        </p:nvSpPr>
        <p:spPr>
          <a:xfrm>
            <a:off x="554864" y="1464159"/>
            <a:ext cx="5602312" cy="1477328"/>
          </a:xfrm>
          <a:prstGeom prst="rect">
            <a:avLst/>
          </a:prstGeom>
          <a:noFill/>
        </p:spPr>
        <p:txBody>
          <a:bodyPr wrap="square" rtlCol="0">
            <a:spAutoFit/>
          </a:bodyPr>
          <a:lstStyle/>
          <a:p>
            <a:pPr algn="just"/>
            <a:r>
              <a:rPr lang="es-MX" dirty="0">
                <a:solidFill>
                  <a:schemeClr val="bg1"/>
                </a:solidFill>
              </a:rPr>
              <a:t>El uso y aplicaciones que tienen estas estructuras de datos son muy amplias, tanto así que según el tipo de lista que usemos serán las aplicaciones a efectuar. A modo general podemos desglosar los siguientes usos y aplicaciones.</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605305" y="3675778"/>
            <a:ext cx="6362163" cy="1200329"/>
          </a:xfrm>
          <a:prstGeom prst="rect">
            <a:avLst/>
          </a:prstGeom>
          <a:noFill/>
        </p:spPr>
        <p:txBody>
          <a:bodyPr wrap="square" rtlCol="0">
            <a:spAutoFit/>
          </a:bodyPr>
          <a:lstStyle/>
          <a:p>
            <a:r>
              <a:rPr lang="es-MX" dirty="0">
                <a:solidFill>
                  <a:schemeClr val="bg1"/>
                </a:solidFill>
              </a:rPr>
              <a:t>Listas sencillas:</a:t>
            </a:r>
          </a:p>
          <a:p>
            <a:pPr marL="285750" indent="-285750" algn="just">
              <a:buFont typeface="Arial" panose="020B0604020202020204" pitchFamily="34" charset="0"/>
              <a:buChar char="•"/>
            </a:pPr>
            <a:r>
              <a:rPr lang="es-MX" dirty="0">
                <a:solidFill>
                  <a:schemeClr val="bg1"/>
                </a:solidFill>
              </a:rPr>
              <a:t>Cronogramas de actividades </a:t>
            </a:r>
          </a:p>
          <a:p>
            <a:pPr marL="285750" indent="-285750" algn="just">
              <a:buFont typeface="Arial" panose="020B0604020202020204" pitchFamily="34" charset="0"/>
              <a:buChar char="•"/>
            </a:pPr>
            <a:r>
              <a:rPr lang="es-MX" dirty="0">
                <a:solidFill>
                  <a:schemeClr val="bg1"/>
                </a:solidFill>
              </a:rPr>
              <a:t>Hallar elementos de una fila de personas</a:t>
            </a:r>
          </a:p>
          <a:p>
            <a:pPr marL="285750" indent="-285750">
              <a:buFont typeface="Arial" panose="020B0604020202020204" pitchFamily="34" charset="0"/>
              <a:buChar char="•"/>
            </a:pPr>
            <a:r>
              <a:rPr lang="es-MX" dirty="0">
                <a:solidFill>
                  <a:schemeClr val="bg1"/>
                </a:solidFill>
              </a:rPr>
              <a:t>Listas de compras</a:t>
            </a:r>
          </a:p>
        </p:txBody>
      </p:sp>
      <p:sp>
        <p:nvSpPr>
          <p:cNvPr id="7" name="CuadroTexto 6">
            <a:extLst>
              <a:ext uri="{FF2B5EF4-FFF2-40B4-BE49-F238E27FC236}">
                <a16:creationId xmlns:a16="http://schemas.microsoft.com/office/drawing/2014/main" id="{4A79BCC6-D2DF-4A84-8F95-E251EFEAAD54}"/>
              </a:ext>
            </a:extLst>
          </p:cNvPr>
          <p:cNvSpPr txBox="1"/>
          <p:nvPr/>
        </p:nvSpPr>
        <p:spPr>
          <a:xfrm>
            <a:off x="605305" y="5073702"/>
            <a:ext cx="6362163" cy="1200329"/>
          </a:xfrm>
          <a:prstGeom prst="rect">
            <a:avLst/>
          </a:prstGeom>
          <a:noFill/>
        </p:spPr>
        <p:txBody>
          <a:bodyPr wrap="square" rtlCol="0">
            <a:spAutoFit/>
          </a:bodyPr>
          <a:lstStyle/>
          <a:p>
            <a:r>
              <a:rPr lang="es-MX" dirty="0">
                <a:solidFill>
                  <a:schemeClr val="bg1"/>
                </a:solidFill>
              </a:rPr>
              <a:t>Listas dobles:</a:t>
            </a:r>
          </a:p>
          <a:p>
            <a:pPr marL="285750" indent="-285750">
              <a:buFont typeface="Arial" panose="020B0604020202020204" pitchFamily="34" charset="0"/>
              <a:buChar char="•"/>
            </a:pPr>
            <a:r>
              <a:rPr lang="es-MX" dirty="0">
                <a:solidFill>
                  <a:schemeClr val="bg1"/>
                </a:solidFill>
              </a:rPr>
              <a:t>Medidor de combustible de un carro</a:t>
            </a:r>
          </a:p>
          <a:p>
            <a:pPr marL="285750" indent="-285750" algn="just">
              <a:buFont typeface="Arial" panose="020B0604020202020204" pitchFamily="34" charset="0"/>
              <a:buChar char="•"/>
            </a:pPr>
            <a:r>
              <a:rPr lang="es-MX" dirty="0">
                <a:solidFill>
                  <a:schemeClr val="bg1"/>
                </a:solidFill>
              </a:rPr>
              <a:t>Almacenar información para un carrusel de imágenes</a:t>
            </a:r>
          </a:p>
          <a:p>
            <a:pPr marL="285750" indent="-285750" algn="just">
              <a:buFont typeface="Arial" panose="020B0604020202020204" pitchFamily="34" charset="0"/>
              <a:buChar char="•"/>
            </a:pPr>
            <a:r>
              <a:rPr lang="es-MX" dirty="0">
                <a:solidFill>
                  <a:schemeClr val="bg1"/>
                </a:solidFill>
              </a:rPr>
              <a:t>Almacenar información para botones adelante y atrás</a:t>
            </a:r>
          </a:p>
        </p:txBody>
      </p:sp>
      <p:sp>
        <p:nvSpPr>
          <p:cNvPr id="9" name="CuadroTexto 8">
            <a:extLst>
              <a:ext uri="{FF2B5EF4-FFF2-40B4-BE49-F238E27FC236}">
                <a16:creationId xmlns:a16="http://schemas.microsoft.com/office/drawing/2014/main" id="{8E92587F-C28A-441E-A93F-1A3B97AEEE02}"/>
              </a:ext>
            </a:extLst>
          </p:cNvPr>
          <p:cNvSpPr txBox="1"/>
          <p:nvPr/>
        </p:nvSpPr>
        <p:spPr>
          <a:xfrm>
            <a:off x="6096000" y="3675778"/>
            <a:ext cx="6362163" cy="1477328"/>
          </a:xfrm>
          <a:prstGeom prst="rect">
            <a:avLst/>
          </a:prstGeom>
          <a:noFill/>
        </p:spPr>
        <p:txBody>
          <a:bodyPr wrap="square" rtlCol="0">
            <a:spAutoFit/>
          </a:bodyPr>
          <a:lstStyle/>
          <a:p>
            <a:r>
              <a:rPr lang="es-MX" dirty="0">
                <a:solidFill>
                  <a:schemeClr val="bg1"/>
                </a:solidFill>
              </a:rPr>
              <a:t>Listas circulares:</a:t>
            </a:r>
          </a:p>
          <a:p>
            <a:pPr marL="285750" indent="-285750">
              <a:buFont typeface="Arial" panose="020B0604020202020204" pitchFamily="34" charset="0"/>
              <a:buChar char="•"/>
            </a:pPr>
            <a:r>
              <a:rPr lang="es-MX" dirty="0">
                <a:solidFill>
                  <a:schemeClr val="bg1"/>
                </a:solidFill>
              </a:rPr>
              <a:t>Canales de televisión</a:t>
            </a:r>
          </a:p>
          <a:p>
            <a:pPr marL="285750" indent="-285750" algn="just">
              <a:buFont typeface="Arial" panose="020B0604020202020204" pitchFamily="34" charset="0"/>
              <a:buChar char="•"/>
            </a:pPr>
            <a:r>
              <a:rPr lang="es-MX" dirty="0">
                <a:solidFill>
                  <a:schemeClr val="bg1"/>
                </a:solidFill>
              </a:rPr>
              <a:t>Simulaciones cíclicas como el clima</a:t>
            </a:r>
          </a:p>
          <a:p>
            <a:pPr marL="285750" indent="-285750">
              <a:buFont typeface="Arial" panose="020B0604020202020204" pitchFamily="34" charset="0"/>
              <a:buChar char="•"/>
            </a:pPr>
            <a:r>
              <a:rPr lang="es-MX" dirty="0">
                <a:solidFill>
                  <a:schemeClr val="bg1"/>
                </a:solidFill>
              </a:rPr>
              <a:t>Funcionamiento de un reloj</a:t>
            </a:r>
          </a:p>
          <a:p>
            <a:pPr marL="285750" indent="-285750">
              <a:buFont typeface="Arial" panose="020B0604020202020204" pitchFamily="34" charset="0"/>
              <a:buChar char="•"/>
            </a:pPr>
            <a:endParaRPr lang="es-MX" dirty="0">
              <a:solidFill>
                <a:schemeClr val="bg1"/>
              </a:solidFill>
            </a:endParaRPr>
          </a:p>
        </p:txBody>
      </p:sp>
    </p:spTree>
    <p:extLst>
      <p:ext uri="{BB962C8B-B14F-4D97-AF65-F5344CB8AC3E}">
        <p14:creationId xmlns:p14="http://schemas.microsoft.com/office/powerpoint/2010/main" val="341746674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2"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C4AD0E2-A8E1-4057-AEB6-A34959AFE323}"/>
              </a:ext>
            </a:extLst>
          </p:cNvPr>
          <p:cNvSpPr txBox="1"/>
          <p:nvPr/>
        </p:nvSpPr>
        <p:spPr>
          <a:xfrm>
            <a:off x="554863" y="736606"/>
            <a:ext cx="3335629" cy="523220"/>
          </a:xfrm>
          <a:prstGeom prst="rect">
            <a:avLst/>
          </a:prstGeom>
          <a:noFill/>
        </p:spPr>
        <p:txBody>
          <a:bodyPr wrap="square" rtlCol="0">
            <a:spAutoFit/>
          </a:bodyPr>
          <a:lstStyle/>
          <a:p>
            <a:r>
              <a:rPr lang="es-MX" sz="2800" b="1" dirty="0" smtClean="0">
                <a:solidFill>
                  <a:schemeClr val="bg1"/>
                </a:solidFill>
              </a:rPr>
              <a:t>Operaciones Básicas</a:t>
            </a:r>
            <a:endParaRPr lang="es-MX" sz="2800" b="1" dirty="0">
              <a:solidFill>
                <a:schemeClr val="bg1"/>
              </a:solidFill>
            </a:endParaRPr>
          </a:p>
        </p:txBody>
      </p:sp>
      <p:sp>
        <p:nvSpPr>
          <p:cNvPr id="4" name="CuadroTexto 3">
            <a:extLst>
              <a:ext uri="{FF2B5EF4-FFF2-40B4-BE49-F238E27FC236}">
                <a16:creationId xmlns:a16="http://schemas.microsoft.com/office/drawing/2014/main" id="{DA98A6B8-0DC6-45F2-B652-B3AAF1015E48}"/>
              </a:ext>
            </a:extLst>
          </p:cNvPr>
          <p:cNvSpPr txBox="1"/>
          <p:nvPr/>
        </p:nvSpPr>
        <p:spPr>
          <a:xfrm>
            <a:off x="554863" y="1607827"/>
            <a:ext cx="6362163" cy="923330"/>
          </a:xfrm>
          <a:prstGeom prst="rect">
            <a:avLst/>
          </a:prstGeom>
          <a:noFill/>
        </p:spPr>
        <p:txBody>
          <a:bodyPr wrap="square" rtlCol="0">
            <a:spAutoFit/>
          </a:bodyPr>
          <a:lstStyle/>
          <a:p>
            <a:r>
              <a:rPr lang="es-MX" b="1" i="1" dirty="0" smtClean="0">
                <a:solidFill>
                  <a:schemeClr val="bg1"/>
                </a:solidFill>
              </a:rPr>
              <a:t>Insertar:</a:t>
            </a:r>
          </a:p>
          <a:p>
            <a:pPr marL="285750" indent="-285750">
              <a:buFont typeface="Arial" panose="020B0604020202020204" pitchFamily="34" charset="0"/>
              <a:buChar char="•"/>
            </a:pPr>
            <a:r>
              <a:rPr lang="es-MX" dirty="0">
                <a:solidFill>
                  <a:schemeClr val="bg1"/>
                </a:solidFill>
              </a:rPr>
              <a:t>La operación insertar consiste en la introducción de un nuevo elemento en la lista.</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554854" y="2488339"/>
            <a:ext cx="6362163" cy="1200329"/>
          </a:xfrm>
          <a:prstGeom prst="rect">
            <a:avLst/>
          </a:prstGeom>
          <a:noFill/>
        </p:spPr>
        <p:txBody>
          <a:bodyPr wrap="square" rtlCol="0">
            <a:spAutoFit/>
          </a:bodyPr>
          <a:lstStyle/>
          <a:p>
            <a:r>
              <a:rPr lang="es-MX" b="1" i="1" dirty="0" smtClean="0">
                <a:solidFill>
                  <a:schemeClr val="bg1"/>
                </a:solidFill>
              </a:rPr>
              <a:t>Borrar:</a:t>
            </a:r>
          </a:p>
          <a:p>
            <a:pPr marL="285750" indent="-285750">
              <a:buFont typeface="Arial" panose="020B0604020202020204" pitchFamily="34" charset="0"/>
              <a:buChar char="•"/>
            </a:pPr>
            <a:r>
              <a:rPr lang="es-MX" dirty="0">
                <a:solidFill>
                  <a:schemeClr val="bg1"/>
                </a:solidFill>
              </a:rPr>
              <a:t>La operación borrar consiste en la eliminación de la lista de un elemento concreto. El elemento a borrar será escogido por el programador.</a:t>
            </a:r>
          </a:p>
        </p:txBody>
      </p:sp>
      <p:sp>
        <p:nvSpPr>
          <p:cNvPr id="6" name="CuadroTexto 5">
            <a:extLst>
              <a:ext uri="{FF2B5EF4-FFF2-40B4-BE49-F238E27FC236}">
                <a16:creationId xmlns:a16="http://schemas.microsoft.com/office/drawing/2014/main" id="{DA98A6B8-0DC6-45F2-B652-B3AAF1015E48}"/>
              </a:ext>
            </a:extLst>
          </p:cNvPr>
          <p:cNvSpPr txBox="1"/>
          <p:nvPr/>
        </p:nvSpPr>
        <p:spPr>
          <a:xfrm>
            <a:off x="554854" y="3677319"/>
            <a:ext cx="6362163" cy="923330"/>
          </a:xfrm>
          <a:prstGeom prst="rect">
            <a:avLst/>
          </a:prstGeom>
          <a:noFill/>
        </p:spPr>
        <p:txBody>
          <a:bodyPr wrap="square" rtlCol="0">
            <a:spAutoFit/>
          </a:bodyPr>
          <a:lstStyle/>
          <a:p>
            <a:r>
              <a:rPr lang="es-MX" b="1" i="1" dirty="0" smtClean="0">
                <a:solidFill>
                  <a:schemeClr val="bg1"/>
                </a:solidFill>
              </a:rPr>
              <a:t>Tamaño:</a:t>
            </a:r>
          </a:p>
          <a:p>
            <a:pPr marL="285750" indent="-285750">
              <a:buFont typeface="Arial" panose="020B0604020202020204" pitchFamily="34" charset="0"/>
              <a:buChar char="•"/>
            </a:pPr>
            <a:r>
              <a:rPr lang="es-MX" dirty="0">
                <a:solidFill>
                  <a:schemeClr val="bg1"/>
                </a:solidFill>
              </a:rPr>
              <a:t>Tamaño: Esta operación suele informar sobre el número de elementos que tiene en ese instante la lista.</a:t>
            </a:r>
          </a:p>
        </p:txBody>
      </p:sp>
      <p:sp>
        <p:nvSpPr>
          <p:cNvPr id="8" name="CuadroTexto 7">
            <a:extLst>
              <a:ext uri="{FF2B5EF4-FFF2-40B4-BE49-F238E27FC236}">
                <a16:creationId xmlns:a16="http://schemas.microsoft.com/office/drawing/2014/main" id="{DA98A6B8-0DC6-45F2-B652-B3AAF1015E48}"/>
              </a:ext>
            </a:extLst>
          </p:cNvPr>
          <p:cNvSpPr txBox="1"/>
          <p:nvPr/>
        </p:nvSpPr>
        <p:spPr>
          <a:xfrm>
            <a:off x="554854" y="4600649"/>
            <a:ext cx="6362163" cy="646331"/>
          </a:xfrm>
          <a:prstGeom prst="rect">
            <a:avLst/>
          </a:prstGeom>
          <a:noFill/>
        </p:spPr>
        <p:txBody>
          <a:bodyPr wrap="square" rtlCol="0">
            <a:spAutoFit/>
          </a:bodyPr>
          <a:lstStyle/>
          <a:p>
            <a:r>
              <a:rPr lang="es-MX" b="1" i="1" dirty="0" smtClean="0">
                <a:solidFill>
                  <a:schemeClr val="bg1"/>
                </a:solidFill>
              </a:rPr>
              <a:t>Buscar:</a:t>
            </a:r>
          </a:p>
          <a:p>
            <a:pPr marL="285750" indent="-285750">
              <a:buFont typeface="Arial" panose="020B0604020202020204" pitchFamily="34" charset="0"/>
              <a:buChar char="•"/>
            </a:pPr>
            <a:r>
              <a:rPr lang="es-MX" dirty="0">
                <a:solidFill>
                  <a:schemeClr val="bg1"/>
                </a:solidFill>
              </a:rPr>
              <a:t>Comprueba si existe un determinado elemento en la lista.</a:t>
            </a:r>
          </a:p>
        </p:txBody>
      </p:sp>
      <p:sp>
        <p:nvSpPr>
          <p:cNvPr id="9" name="CuadroTexto 8">
            <a:extLst>
              <a:ext uri="{FF2B5EF4-FFF2-40B4-BE49-F238E27FC236}">
                <a16:creationId xmlns:a16="http://schemas.microsoft.com/office/drawing/2014/main" id="{DA98A6B8-0DC6-45F2-B652-B3AAF1015E48}"/>
              </a:ext>
            </a:extLst>
          </p:cNvPr>
          <p:cNvSpPr txBox="1"/>
          <p:nvPr/>
        </p:nvSpPr>
        <p:spPr>
          <a:xfrm>
            <a:off x="554853" y="5287278"/>
            <a:ext cx="6362163" cy="923330"/>
          </a:xfrm>
          <a:prstGeom prst="rect">
            <a:avLst/>
          </a:prstGeom>
          <a:noFill/>
        </p:spPr>
        <p:txBody>
          <a:bodyPr wrap="square" rtlCol="0">
            <a:spAutoFit/>
          </a:bodyPr>
          <a:lstStyle/>
          <a:p>
            <a:r>
              <a:rPr lang="es-MX" b="1" i="1" dirty="0" smtClean="0">
                <a:solidFill>
                  <a:schemeClr val="bg1"/>
                </a:solidFill>
              </a:rPr>
              <a:t>Recorrer lista:</a:t>
            </a:r>
          </a:p>
          <a:p>
            <a:pPr marL="285750" indent="-285750">
              <a:buFont typeface="Arial" panose="020B0604020202020204" pitchFamily="34" charset="0"/>
              <a:buChar char="•"/>
            </a:pPr>
            <a:r>
              <a:rPr lang="es-MX" dirty="0">
                <a:solidFill>
                  <a:schemeClr val="bg1"/>
                </a:solidFill>
              </a:rPr>
              <a:t>Recorre toda la lista, realizando una operación en cada nodo. Por ejemplo, mostrar el contenido por pantalla.</a:t>
            </a:r>
          </a:p>
        </p:txBody>
      </p:sp>
    </p:spTree>
    <p:extLst>
      <p:ext uri="{BB962C8B-B14F-4D97-AF65-F5344CB8AC3E}">
        <p14:creationId xmlns:p14="http://schemas.microsoft.com/office/powerpoint/2010/main" val="303648905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C4AD0E2-A8E1-4057-AEB6-A34959AFE323}"/>
              </a:ext>
            </a:extLst>
          </p:cNvPr>
          <p:cNvSpPr txBox="1"/>
          <p:nvPr/>
        </p:nvSpPr>
        <p:spPr>
          <a:xfrm>
            <a:off x="450756" y="31434"/>
            <a:ext cx="3335629" cy="523220"/>
          </a:xfrm>
          <a:prstGeom prst="rect">
            <a:avLst/>
          </a:prstGeom>
          <a:noFill/>
        </p:spPr>
        <p:txBody>
          <a:bodyPr wrap="square" rtlCol="0">
            <a:spAutoFit/>
          </a:bodyPr>
          <a:lstStyle/>
          <a:p>
            <a:r>
              <a:rPr lang="es-MX" sz="2800" b="1" dirty="0">
                <a:solidFill>
                  <a:schemeClr val="bg1"/>
                </a:solidFill>
              </a:rPr>
              <a:t>Tipos</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450756" y="896714"/>
            <a:ext cx="6362163" cy="1200329"/>
          </a:xfrm>
          <a:prstGeom prst="rect">
            <a:avLst/>
          </a:prstGeom>
          <a:noFill/>
        </p:spPr>
        <p:txBody>
          <a:bodyPr wrap="square" rtlCol="0">
            <a:spAutoFit/>
          </a:bodyPr>
          <a:lstStyle/>
          <a:p>
            <a:r>
              <a:rPr lang="es-MX" b="1" i="1" dirty="0">
                <a:solidFill>
                  <a:schemeClr val="bg1"/>
                </a:solidFill>
              </a:rPr>
              <a:t>Listas Simplemente Enlazada:</a:t>
            </a:r>
          </a:p>
          <a:p>
            <a:pPr marL="285750" indent="-285750" algn="just">
              <a:buFont typeface="Arial" panose="020B0604020202020204" pitchFamily="34" charset="0"/>
              <a:buChar char="•"/>
            </a:pPr>
            <a:r>
              <a:rPr lang="es-MX" dirty="0">
                <a:solidFill>
                  <a:schemeClr val="bg1"/>
                </a:solidFill>
              </a:rPr>
              <a:t>Cada nodo de la estructura tiene un único campo de enlace que apunta al siguiente nodo en la lista. El ultimo nodo en la lista apunta NULL (vacío).</a:t>
            </a:r>
          </a:p>
        </p:txBody>
      </p:sp>
      <p:sp>
        <p:nvSpPr>
          <p:cNvPr id="7" name="CuadroTexto 6">
            <a:extLst>
              <a:ext uri="{FF2B5EF4-FFF2-40B4-BE49-F238E27FC236}">
                <a16:creationId xmlns:a16="http://schemas.microsoft.com/office/drawing/2014/main" id="{4A79BCC6-D2DF-4A84-8F95-E251EFEAAD54}"/>
              </a:ext>
            </a:extLst>
          </p:cNvPr>
          <p:cNvSpPr txBox="1"/>
          <p:nvPr/>
        </p:nvSpPr>
        <p:spPr>
          <a:xfrm>
            <a:off x="450755" y="2337577"/>
            <a:ext cx="6362163" cy="1477328"/>
          </a:xfrm>
          <a:prstGeom prst="rect">
            <a:avLst/>
          </a:prstGeom>
          <a:noFill/>
        </p:spPr>
        <p:txBody>
          <a:bodyPr wrap="square" rtlCol="0">
            <a:spAutoFit/>
          </a:bodyPr>
          <a:lstStyle/>
          <a:p>
            <a:r>
              <a:rPr lang="es-MX" b="1" i="1" dirty="0">
                <a:solidFill>
                  <a:schemeClr val="bg1"/>
                </a:solidFill>
              </a:rPr>
              <a:t>Listas Doblemente Enlazada:</a:t>
            </a:r>
          </a:p>
          <a:p>
            <a:pPr marL="285750" indent="-285750" algn="just">
              <a:buFont typeface="Arial" panose="020B0604020202020204" pitchFamily="34" charset="0"/>
              <a:buChar char="•"/>
            </a:pPr>
            <a:r>
              <a:rPr lang="es-MX" dirty="0">
                <a:solidFill>
                  <a:schemeClr val="bg1"/>
                </a:solidFill>
              </a:rPr>
              <a:t>Cada nodo de la estructura tiene un campo de enlace que apunta al siguiente nodo en la lista y un campo de enlace que apunta al nodo anterior de la lista. El ultimo y primer nodo en la lista apunta a NULL.</a:t>
            </a:r>
          </a:p>
        </p:txBody>
      </p:sp>
      <p:sp>
        <p:nvSpPr>
          <p:cNvPr id="9" name="CuadroTexto 8">
            <a:extLst>
              <a:ext uri="{FF2B5EF4-FFF2-40B4-BE49-F238E27FC236}">
                <a16:creationId xmlns:a16="http://schemas.microsoft.com/office/drawing/2014/main" id="{8E92587F-C28A-441E-A93F-1A3B97AEEE02}"/>
              </a:ext>
            </a:extLst>
          </p:cNvPr>
          <p:cNvSpPr txBox="1"/>
          <p:nvPr/>
        </p:nvSpPr>
        <p:spPr>
          <a:xfrm>
            <a:off x="450754" y="4136123"/>
            <a:ext cx="6362163" cy="1200329"/>
          </a:xfrm>
          <a:prstGeom prst="rect">
            <a:avLst/>
          </a:prstGeom>
          <a:noFill/>
        </p:spPr>
        <p:txBody>
          <a:bodyPr wrap="square" rtlCol="0">
            <a:spAutoFit/>
          </a:bodyPr>
          <a:lstStyle/>
          <a:p>
            <a:r>
              <a:rPr lang="es-MX" b="1" i="1" dirty="0">
                <a:solidFill>
                  <a:schemeClr val="bg1"/>
                </a:solidFill>
              </a:rPr>
              <a:t>Listas Circulares Simple:</a:t>
            </a:r>
          </a:p>
          <a:p>
            <a:pPr marL="285750" indent="-285750">
              <a:buFont typeface="Arial" panose="020B0604020202020204" pitchFamily="34" charset="0"/>
              <a:buChar char="•"/>
            </a:pPr>
            <a:r>
              <a:rPr lang="es-MX" dirty="0">
                <a:solidFill>
                  <a:schemeClr val="bg1"/>
                </a:solidFill>
              </a:rPr>
              <a:t>Es una lista simple en la que el ultimo nodo apunta al primero en lugar de a NULL.</a:t>
            </a:r>
          </a:p>
          <a:p>
            <a:pPr marL="285750" indent="-285750">
              <a:buFont typeface="Arial" panose="020B0604020202020204" pitchFamily="34" charset="0"/>
              <a:buChar char="•"/>
            </a:pPr>
            <a:endParaRPr lang="es-MX" dirty="0">
              <a:solidFill>
                <a:schemeClr val="bg1"/>
              </a:solidFill>
            </a:endParaRPr>
          </a:p>
        </p:txBody>
      </p:sp>
      <p:sp>
        <p:nvSpPr>
          <p:cNvPr id="4" name="CuadroTexto 3">
            <a:extLst>
              <a:ext uri="{FF2B5EF4-FFF2-40B4-BE49-F238E27FC236}">
                <a16:creationId xmlns:a16="http://schemas.microsoft.com/office/drawing/2014/main" id="{FFA259BA-456F-43C5-BED5-9BD179AD0C3B}"/>
              </a:ext>
            </a:extLst>
          </p:cNvPr>
          <p:cNvSpPr txBox="1"/>
          <p:nvPr/>
        </p:nvSpPr>
        <p:spPr>
          <a:xfrm>
            <a:off x="450754" y="5497061"/>
            <a:ext cx="6362163" cy="1200329"/>
          </a:xfrm>
          <a:prstGeom prst="rect">
            <a:avLst/>
          </a:prstGeom>
          <a:noFill/>
        </p:spPr>
        <p:txBody>
          <a:bodyPr wrap="square" rtlCol="0">
            <a:spAutoFit/>
          </a:bodyPr>
          <a:lstStyle/>
          <a:p>
            <a:r>
              <a:rPr lang="es-MX" b="1" i="1" dirty="0">
                <a:solidFill>
                  <a:schemeClr val="bg1"/>
                </a:solidFill>
              </a:rPr>
              <a:t>Listas Circulares Doble</a:t>
            </a:r>
          </a:p>
          <a:p>
            <a:pPr marL="285750" indent="-285750">
              <a:buFont typeface="Arial" panose="020B0604020202020204" pitchFamily="34" charset="0"/>
              <a:buChar char="•"/>
            </a:pPr>
            <a:r>
              <a:rPr lang="es-MX" dirty="0">
                <a:solidFill>
                  <a:schemeClr val="bg1"/>
                </a:solidFill>
              </a:rPr>
              <a:t>Es una lista enlazada doble en la que el ultimo nodo apunta al primero y el primero nodo apunta al ultimo.</a:t>
            </a:r>
          </a:p>
          <a:p>
            <a:pPr marL="285750" indent="-285750">
              <a:buFont typeface="Arial" panose="020B0604020202020204" pitchFamily="34" charset="0"/>
              <a:buChar char="•"/>
            </a:pPr>
            <a:endParaRPr lang="es-MX" dirty="0">
              <a:solidFill>
                <a:schemeClr val="bg1"/>
              </a:solidFill>
            </a:endParaRPr>
          </a:p>
        </p:txBody>
      </p:sp>
      <p:pic>
        <p:nvPicPr>
          <p:cNvPr id="11" name="Imagen 10">
            <a:extLst>
              <a:ext uri="{FF2B5EF4-FFF2-40B4-BE49-F238E27FC236}">
                <a16:creationId xmlns:a16="http://schemas.microsoft.com/office/drawing/2014/main" id="{D4504C07-CFEA-47D0-9ADA-A2ECC6B08535}"/>
              </a:ext>
            </a:extLst>
          </p:cNvPr>
          <p:cNvPicPr>
            <a:picLocks noChangeAspect="1"/>
          </p:cNvPicPr>
          <p:nvPr/>
        </p:nvPicPr>
        <p:blipFill rotWithShape="1">
          <a:blip r:embed="rId3">
            <a:extLst>
              <a:ext uri="{28A0092B-C50C-407E-A947-70E740481C1C}">
                <a14:useLocalDpi xmlns:a14="http://schemas.microsoft.com/office/drawing/2010/main" val="0"/>
              </a:ext>
            </a:extLst>
          </a:blip>
          <a:srcRect t="25171"/>
          <a:stretch/>
        </p:blipFill>
        <p:spPr>
          <a:xfrm>
            <a:off x="7028934" y="1011893"/>
            <a:ext cx="4577146" cy="997057"/>
          </a:xfrm>
          <a:prstGeom prst="rect">
            <a:avLst/>
          </a:prstGeom>
          <a:ln>
            <a:noFill/>
          </a:ln>
          <a:effectLst>
            <a:softEdge rad="112500"/>
          </a:effectLst>
        </p:spPr>
      </p:pic>
      <p:pic>
        <p:nvPicPr>
          <p:cNvPr id="13" name="Imagen 12">
            <a:extLst>
              <a:ext uri="{FF2B5EF4-FFF2-40B4-BE49-F238E27FC236}">
                <a16:creationId xmlns:a16="http://schemas.microsoft.com/office/drawing/2014/main" id="{A75C9CD4-26B1-41FA-8393-7FD0315D3C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8934" y="2562501"/>
            <a:ext cx="4457459" cy="1313659"/>
          </a:xfrm>
          <a:prstGeom prst="rect">
            <a:avLst/>
          </a:prstGeom>
          <a:ln>
            <a:noFill/>
          </a:ln>
          <a:effectLst>
            <a:softEdge rad="112500"/>
          </a:effectLst>
        </p:spPr>
      </p:pic>
      <p:pic>
        <p:nvPicPr>
          <p:cNvPr id="15" name="Imagen 14">
            <a:extLst>
              <a:ext uri="{FF2B5EF4-FFF2-40B4-BE49-F238E27FC236}">
                <a16:creationId xmlns:a16="http://schemas.microsoft.com/office/drawing/2014/main" id="{A5788055-F334-4FFE-9034-10CD991D5B13}"/>
              </a:ext>
            </a:extLst>
          </p:cNvPr>
          <p:cNvPicPr>
            <a:picLocks noChangeAspect="1"/>
          </p:cNvPicPr>
          <p:nvPr/>
        </p:nvPicPr>
        <p:blipFill rotWithShape="1">
          <a:blip r:embed="rId5">
            <a:extLst>
              <a:ext uri="{28A0092B-C50C-407E-A947-70E740481C1C}">
                <a14:useLocalDpi xmlns:a14="http://schemas.microsoft.com/office/drawing/2010/main" val="0"/>
              </a:ext>
            </a:extLst>
          </a:blip>
          <a:srcRect t="22775"/>
          <a:stretch/>
        </p:blipFill>
        <p:spPr>
          <a:xfrm>
            <a:off x="7888638" y="4135125"/>
            <a:ext cx="2968599" cy="1081911"/>
          </a:xfrm>
          <a:prstGeom prst="rect">
            <a:avLst/>
          </a:prstGeom>
          <a:ln>
            <a:noFill/>
          </a:ln>
          <a:effectLst>
            <a:softEdge rad="112500"/>
          </a:effectLst>
        </p:spPr>
      </p:pic>
      <p:pic>
        <p:nvPicPr>
          <p:cNvPr id="17" name="Imagen 16">
            <a:extLst>
              <a:ext uri="{FF2B5EF4-FFF2-40B4-BE49-F238E27FC236}">
                <a16:creationId xmlns:a16="http://schemas.microsoft.com/office/drawing/2014/main" id="{88CE5CB5-E08B-492F-9995-F847E67A7D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8778" y="5476001"/>
            <a:ext cx="4160878" cy="1048346"/>
          </a:xfrm>
          <a:prstGeom prst="rect">
            <a:avLst/>
          </a:prstGeom>
          <a:ln>
            <a:noFill/>
          </a:ln>
          <a:effectLst>
            <a:softEdge rad="112500"/>
          </a:effectLst>
        </p:spPr>
      </p:pic>
    </p:spTree>
    <p:extLst>
      <p:ext uri="{BB962C8B-B14F-4D97-AF65-F5344CB8AC3E}">
        <p14:creationId xmlns:p14="http://schemas.microsoft.com/office/powerpoint/2010/main" val="30334395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TotalTime>
  <Words>729</Words>
  <Application>Microsoft Office PowerPoint</Application>
  <PresentationFormat>Panorámica</PresentationFormat>
  <Paragraphs>77</Paragraphs>
  <Slides>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Arial</vt:lpstr>
      <vt:lpstr>Calibri</vt:lpstr>
      <vt:lpstr>Calibri Light</vt:lpstr>
      <vt:lpstr>Century Gothic</vt:lpstr>
      <vt:lpstr>Roboto</vt:lpstr>
      <vt:lpstr>Times New Roman</vt:lpstr>
      <vt:lpstr>Wingdings</vt:lpstr>
      <vt:lpstr>Office Theme</vt:lpstr>
      <vt:lpstr>Estructuras de datos</vt:lpstr>
      <vt:lpstr>Definición</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Ismael</dc:creator>
  <cp:lastModifiedBy>karin</cp:lastModifiedBy>
  <cp:revision>30</cp:revision>
  <dcterms:created xsi:type="dcterms:W3CDTF">2020-10-26T16:59:54Z</dcterms:created>
  <dcterms:modified xsi:type="dcterms:W3CDTF">2020-11-02T06:34:44Z</dcterms:modified>
</cp:coreProperties>
</file>