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252"/>
    <a:srgbClr val="0A0929"/>
    <a:srgbClr val="0A0928"/>
    <a:srgbClr val="070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2417F-432A-4428-9D0A-97FE1A6C1A4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009CB6A6-FC5D-45F7-BCCF-937361459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CA670B32-F03B-4E94-BB6A-472A0CE58B74}"/>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B59CBECB-A28F-49CE-B784-4652F67B304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FFA3779-8B73-4DB9-B53B-0684AA8A927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800214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83557-E636-481C-8A9F-4D3A96A53FC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5237ED8-4F75-40D2-8BFB-1F02F30D9DC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FDC6A99-1495-4F5C-8994-5ADF37930311}"/>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A72C048B-BDAA-46A5-9242-7340BE85647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D90A3D-9228-452D-A113-47A0E8D822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92298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B5DF6A0-C7A9-4AA0-A803-BFADD7152F9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5C10B50-2E82-43BD-9B66-7544834B499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8EAF548-D1A9-4DE9-8700-FB0DF3482913}"/>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19D67512-D0A1-484D-AD0C-236BB6CDD65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51351FD-B6D5-46F0-B9B8-FEA849B42B08}"/>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12606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2406BE-A8FD-404F-A1AE-8EB2F0B02E0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255652E-F547-491E-8A3B-17AB76BF8F8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58FCE32-F61E-499E-B727-FC22F8339F64}"/>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15CBE7A6-B473-43DB-9194-59BA0746652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D6A5499-9E35-4A56-BEAF-94474355D1C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242203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27C54-D3D7-4495-9B5E-0D67468AA44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35DFBC7-9FF0-4A78-AED2-E3F1CB30D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046F270-7ED8-49BF-9A41-55F8DC60B36A}"/>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19BA4971-C2A9-4F35-9D49-BFC27E5B013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D71204B-50FD-41C8-956B-F28036141284}"/>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88898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CF00C-254A-4430-8CF6-312C6031163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99C96A4-54F3-4A66-B452-765F6E3097C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4BF14BD-85F3-4F8B-BF0D-BD2B04DB650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D2FC486-2127-4BAB-BD43-648656AF4A1A}"/>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6" name="Marcador de pie de página 5">
            <a:extLst>
              <a:ext uri="{FF2B5EF4-FFF2-40B4-BE49-F238E27FC236}">
                <a16:creationId xmlns:a16="http://schemas.microsoft.com/office/drawing/2014/main" id="{49BCEF8C-5917-4DBF-B908-D672EC2C3ED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9615D85-1733-4B3E-8354-1DC585D09810}"/>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00352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2517A-C6B1-4B53-80AB-5A61378C06C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6BE6FD6-B8AB-404C-BFD5-C15A572F4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0B8BBD1-DCD9-4179-996C-823467EB3C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F2AD627-BF22-4605-A266-7C63A2A2FD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0FFFBB7-86C5-40CF-88D4-38781F4FCF4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9F35E85F-26A5-432C-AED1-C2893C8E15D2}"/>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8" name="Marcador de pie de página 7">
            <a:extLst>
              <a:ext uri="{FF2B5EF4-FFF2-40B4-BE49-F238E27FC236}">
                <a16:creationId xmlns:a16="http://schemas.microsoft.com/office/drawing/2014/main" id="{FFE2DF77-6144-4689-9A06-FE17A902150E}"/>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47C9FD70-DD9E-434A-B00C-E85356758FDC}"/>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43470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CD6A92-F174-4C4C-AE8E-B328D65FC69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12AAE43-0FB7-4418-8FE1-AA56E217DB77}"/>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4" name="Marcador de pie de página 3">
            <a:extLst>
              <a:ext uri="{FF2B5EF4-FFF2-40B4-BE49-F238E27FC236}">
                <a16:creationId xmlns:a16="http://schemas.microsoft.com/office/drawing/2014/main" id="{A56C7516-A66E-4B2E-9A2B-2C7A04F74A1F}"/>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70F8EF4-D134-46FF-A0F9-61F7D4C482DA}"/>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3885233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D3DDB73-CE80-4038-ABF5-93FFBB7FD14C}"/>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3" name="Marcador de pie de página 2">
            <a:extLst>
              <a:ext uri="{FF2B5EF4-FFF2-40B4-BE49-F238E27FC236}">
                <a16:creationId xmlns:a16="http://schemas.microsoft.com/office/drawing/2014/main" id="{6B497119-B0C5-429F-87A9-85AD05FDEA8D}"/>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0C610DB8-CC8A-4B60-960F-C8D67E5D276F}"/>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72079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70677-C8F4-4770-8574-1C22C6C08F2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E3C2F8C-D5DD-40BE-839F-C1A7D424FA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63C45AA-00E1-44CF-8901-B9558E2E8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7EE92FD-3B9C-4D81-9F70-406B4C6A9F16}"/>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6" name="Marcador de pie de página 5">
            <a:extLst>
              <a:ext uri="{FF2B5EF4-FFF2-40B4-BE49-F238E27FC236}">
                <a16:creationId xmlns:a16="http://schemas.microsoft.com/office/drawing/2014/main" id="{AE9B31F3-2349-432D-9E99-DABBEA9A4F3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B5EA685-8D8B-4359-A721-A017DCAF9B65}"/>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153201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7BE71F-1996-42DB-91D6-35874C109F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39546E4-F646-41E5-AB51-4F669DAA3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CD64F69F-3079-441D-9028-BCF6E9032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FB755D-9BB3-4BDF-A6A0-D713B1FFF298}"/>
              </a:ext>
            </a:extLst>
          </p:cNvPr>
          <p:cNvSpPr>
            <a:spLocks noGrp="1"/>
          </p:cNvSpPr>
          <p:nvPr>
            <p:ph type="dt" sz="half" idx="10"/>
          </p:nvPr>
        </p:nvSpPr>
        <p:spPr/>
        <p:txBody>
          <a:bodyPr/>
          <a:lstStyle/>
          <a:p>
            <a:fld id="{5F069921-8D55-4BEA-8BE8-79909F57DFDF}" type="datetimeFigureOut">
              <a:rPr lang="es-MX" smtClean="0"/>
              <a:t>30/10/2020</a:t>
            </a:fld>
            <a:endParaRPr lang="es-MX"/>
          </a:p>
        </p:txBody>
      </p:sp>
      <p:sp>
        <p:nvSpPr>
          <p:cNvPr id="6" name="Marcador de pie de página 5">
            <a:extLst>
              <a:ext uri="{FF2B5EF4-FFF2-40B4-BE49-F238E27FC236}">
                <a16:creationId xmlns:a16="http://schemas.microsoft.com/office/drawing/2014/main" id="{76C57526-0378-41EF-9457-29F6012177C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2095A0C9-725A-4094-9A92-688B5CD6EECD}"/>
              </a:ext>
            </a:extLst>
          </p:cNvPr>
          <p:cNvSpPr>
            <a:spLocks noGrp="1"/>
          </p:cNvSpPr>
          <p:nvPr>
            <p:ph type="sldNum" sz="quarter" idx="12"/>
          </p:nvPr>
        </p:nvSpPr>
        <p:spPr/>
        <p:txBody>
          <a:bodyPr/>
          <a:lstStyle/>
          <a:p>
            <a:fld id="{4E93B9C6-17A2-465F-88A3-DD55F9AB61BF}" type="slidenum">
              <a:rPr lang="es-MX" smtClean="0"/>
              <a:t>‹Nº›</a:t>
            </a:fld>
            <a:endParaRPr lang="es-MX"/>
          </a:p>
        </p:txBody>
      </p:sp>
    </p:spTree>
    <p:extLst>
      <p:ext uri="{BB962C8B-B14F-4D97-AF65-F5344CB8AC3E}">
        <p14:creationId xmlns:p14="http://schemas.microsoft.com/office/powerpoint/2010/main" val="57439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88D6B2-283B-4520-9DD5-C166AC447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0A3C8F6-7B74-4EFA-B061-7CE416C2F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22E97AA-4623-4549-B29D-1A544D445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069921-8D55-4BEA-8BE8-79909F57DFDF}" type="datetimeFigureOut">
              <a:rPr lang="es-MX" smtClean="0"/>
              <a:t>30/10/2020</a:t>
            </a:fld>
            <a:endParaRPr lang="es-MX"/>
          </a:p>
        </p:txBody>
      </p:sp>
      <p:sp>
        <p:nvSpPr>
          <p:cNvPr id="5" name="Marcador de pie de página 4">
            <a:extLst>
              <a:ext uri="{FF2B5EF4-FFF2-40B4-BE49-F238E27FC236}">
                <a16:creationId xmlns:a16="http://schemas.microsoft.com/office/drawing/2014/main" id="{AA98F575-6220-4C51-808A-DCB7A4495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D434A3F8-EE05-49DE-AB90-687804215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3B9C6-17A2-465F-88A3-DD55F9AB61BF}" type="slidenum">
              <a:rPr lang="es-MX" smtClean="0"/>
              <a:t>‹Nº›</a:t>
            </a:fld>
            <a:endParaRPr lang="es-MX"/>
          </a:p>
        </p:txBody>
      </p:sp>
    </p:spTree>
    <p:extLst>
      <p:ext uri="{BB962C8B-B14F-4D97-AF65-F5344CB8AC3E}">
        <p14:creationId xmlns:p14="http://schemas.microsoft.com/office/powerpoint/2010/main" val="3697696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26" name="Picture 2" descr="Programación (lógica y creatividad))">
            <a:extLst>
              <a:ext uri="{FF2B5EF4-FFF2-40B4-BE49-F238E27FC236}">
                <a16:creationId xmlns:a16="http://schemas.microsoft.com/office/drawing/2014/main" id="{A31B9F42-EE53-474F-859C-952DF0976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858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CCC979CD-EB07-41E6-8A44-D292470CBEBC}"/>
              </a:ext>
            </a:extLst>
          </p:cNvPr>
          <p:cNvSpPr>
            <a:spLocks noGrp="1"/>
          </p:cNvSpPr>
          <p:nvPr>
            <p:ph type="ctrTitle"/>
          </p:nvPr>
        </p:nvSpPr>
        <p:spPr>
          <a:xfrm>
            <a:off x="491544" y="1143509"/>
            <a:ext cx="9144000" cy="2387600"/>
          </a:xfrm>
        </p:spPr>
        <p:txBody>
          <a:bodyPr/>
          <a:lstStyle/>
          <a:p>
            <a:pPr algn="just"/>
            <a:r>
              <a:rPr lang="es-MX" dirty="0">
                <a:solidFill>
                  <a:schemeClr val="bg1"/>
                </a:solidFill>
              </a:rPr>
              <a:t>Estructuras de datos</a:t>
            </a:r>
          </a:p>
        </p:txBody>
      </p:sp>
      <p:sp>
        <p:nvSpPr>
          <p:cNvPr id="3" name="Subtítulo 2">
            <a:extLst>
              <a:ext uri="{FF2B5EF4-FFF2-40B4-BE49-F238E27FC236}">
                <a16:creationId xmlns:a16="http://schemas.microsoft.com/office/drawing/2014/main" id="{EE6A336A-7CC8-4CE0-96D5-FA97E93E395F}"/>
              </a:ext>
            </a:extLst>
          </p:cNvPr>
          <p:cNvSpPr>
            <a:spLocks noGrp="1"/>
          </p:cNvSpPr>
          <p:nvPr>
            <p:ph type="subTitle" idx="1"/>
          </p:nvPr>
        </p:nvSpPr>
        <p:spPr>
          <a:xfrm>
            <a:off x="622478" y="3606152"/>
            <a:ext cx="9144000" cy="377534"/>
          </a:xfrm>
        </p:spPr>
        <p:txBody>
          <a:bodyPr>
            <a:normAutofit fontScale="92500" lnSpcReduction="10000"/>
          </a:bodyPr>
          <a:lstStyle/>
          <a:p>
            <a:pPr algn="just"/>
            <a:r>
              <a:rPr lang="es-MX" dirty="0">
                <a:solidFill>
                  <a:schemeClr val="bg1"/>
                </a:solidFill>
              </a:rPr>
              <a:t>Listas</a:t>
            </a:r>
          </a:p>
          <a:p>
            <a:pPr algn="just"/>
            <a:endParaRPr lang="es-MX" dirty="0">
              <a:solidFill>
                <a:schemeClr val="bg1"/>
              </a:solidFill>
            </a:endParaRPr>
          </a:p>
        </p:txBody>
      </p:sp>
      <p:sp>
        <p:nvSpPr>
          <p:cNvPr id="4" name="Subtítulo 2">
            <a:extLst>
              <a:ext uri="{FF2B5EF4-FFF2-40B4-BE49-F238E27FC236}">
                <a16:creationId xmlns:a16="http://schemas.microsoft.com/office/drawing/2014/main" id="{21958052-2FA8-4259-9678-31CD2116C4E9}"/>
              </a:ext>
            </a:extLst>
          </p:cNvPr>
          <p:cNvSpPr txBox="1">
            <a:spLocks/>
          </p:cNvSpPr>
          <p:nvPr/>
        </p:nvSpPr>
        <p:spPr>
          <a:xfrm>
            <a:off x="491544" y="4674617"/>
            <a:ext cx="3088783" cy="16557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sz="1400" dirty="0">
                <a:solidFill>
                  <a:schemeClr val="bg1"/>
                </a:solidFill>
              </a:rPr>
              <a:t>Participantes: </a:t>
            </a:r>
          </a:p>
          <a:p>
            <a:pPr algn="just"/>
            <a:endParaRPr lang="es-MX" sz="1400" dirty="0">
              <a:solidFill>
                <a:schemeClr val="bg1"/>
              </a:solidFill>
            </a:endParaRPr>
          </a:p>
          <a:p>
            <a:pPr algn="just"/>
            <a:r>
              <a:rPr lang="es-MX" sz="1400" dirty="0">
                <a:solidFill>
                  <a:schemeClr val="bg1"/>
                </a:solidFill>
                <a:latin typeface="Roboto" panose="02000000000000000000" pitchFamily="2" charset="0"/>
                <a:ea typeface="Roboto" panose="02000000000000000000" pitchFamily="2" charset="0"/>
                <a:cs typeface="Roboto" panose="02000000000000000000" pitchFamily="2" charset="0"/>
              </a:rPr>
              <a:t>Romero Morales Gustavo Ismael</a:t>
            </a:r>
          </a:p>
          <a:p>
            <a:pPr algn="just"/>
            <a:r>
              <a:rPr lang="es-MX" sz="1400" dirty="0">
                <a:solidFill>
                  <a:schemeClr val="bg1"/>
                </a:solidFill>
                <a:latin typeface="Roboto" panose="02000000000000000000" pitchFamily="2" charset="0"/>
                <a:ea typeface="Roboto" panose="02000000000000000000" pitchFamily="2" charset="0"/>
                <a:cs typeface="Roboto" panose="02000000000000000000" pitchFamily="2" charset="0"/>
              </a:rPr>
              <a:t>Ramírez Zaragoza Emmanuel</a:t>
            </a:r>
          </a:p>
          <a:p>
            <a:pPr algn="just"/>
            <a:r>
              <a:rPr lang="es-MX" sz="11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ZAMORA RODRIGUEZ CRISTOFER JESÚS</a:t>
            </a:r>
          </a:p>
          <a:p>
            <a:pPr algn="just"/>
            <a:r>
              <a:rPr lang="es-MX" sz="1100" b="0" i="0" dirty="0">
                <a:solidFill>
                  <a:schemeClr val="bg1"/>
                </a:solidFill>
                <a:effectLst/>
                <a:latin typeface="Roboto" panose="02000000000000000000" pitchFamily="2" charset="0"/>
              </a:rPr>
              <a:t>VELAZQUEZ BOBADILLA GIBRAN ALEJANDRO</a:t>
            </a:r>
            <a:endParaRPr lang="es-MX" sz="14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81134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941230" y="1562861"/>
            <a:ext cx="2767886" cy="1325563"/>
          </a:xfrm>
        </p:spPr>
        <p:txBody>
          <a:bodyPr/>
          <a:lstStyle/>
          <a:p>
            <a:r>
              <a:rPr lang="es-MX" b="1" dirty="0">
                <a:solidFill>
                  <a:schemeClr val="bg1"/>
                </a:solidFill>
              </a:rPr>
              <a:t>Definición</a:t>
            </a:r>
          </a:p>
        </p:txBody>
      </p:sp>
      <p:sp>
        <p:nvSpPr>
          <p:cNvPr id="3" name="Marcador de contenido 2"/>
          <p:cNvSpPr>
            <a:spLocks noGrp="1"/>
          </p:cNvSpPr>
          <p:nvPr>
            <p:ph idx="1"/>
          </p:nvPr>
        </p:nvSpPr>
        <p:spPr>
          <a:xfrm>
            <a:off x="941230" y="3063573"/>
            <a:ext cx="8318680" cy="2000944"/>
          </a:xfrm>
        </p:spPr>
        <p:txBody>
          <a:bodyPr>
            <a:normAutofit/>
          </a:bodyPr>
          <a:lstStyle/>
          <a:p>
            <a:pPr marL="0" indent="0">
              <a:buNone/>
            </a:pPr>
            <a:r>
              <a:rPr lang="es-MX" sz="1800" dirty="0">
                <a:solidFill>
                  <a:schemeClr val="bg1"/>
                </a:solidFill>
              </a:rPr>
              <a:t>Es una estructura dinámica de datos que contiene una colección de elementos homogéneos (del mismo tipo) de manera que se establece entre ellos un orden. Es decir, cada elemento, menos el primero, tiene un predecesor, y cada elemento, menos el último, tiene un sucesor. Es una de las estructuras de datos fundamentales, y puede ser usada para implementar otras estructuras de datos. Consiste en una secuencia de nodos, en los que se guardan campos de datos arbitrarios y una o dos referencias, enlaces o punteros al nodo anterior o posterior.</a:t>
            </a:r>
          </a:p>
          <a:p>
            <a:endParaRPr lang="es-MX" sz="1800" dirty="0">
              <a:solidFill>
                <a:schemeClr val="bg1"/>
              </a:solidFill>
            </a:endParaRPr>
          </a:p>
        </p:txBody>
      </p:sp>
    </p:spTree>
    <p:extLst>
      <p:ext uri="{BB962C8B-B14F-4D97-AF65-F5344CB8AC3E}">
        <p14:creationId xmlns:p14="http://schemas.microsoft.com/office/powerpoint/2010/main" val="26772305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sp>
        <p:nvSpPr>
          <p:cNvPr id="4" name="Triángulo isósceles 3"/>
          <p:cNvSpPr/>
          <p:nvPr/>
        </p:nvSpPr>
        <p:spPr>
          <a:xfrm>
            <a:off x="0" y="-1"/>
            <a:ext cx="9566032" cy="6858001"/>
          </a:xfrm>
          <a:prstGeom prst="triangle">
            <a:avLst>
              <a:gd name="adj" fmla="val 0"/>
            </a:avLst>
          </a:prstGeom>
          <a:solidFill>
            <a:srgbClr val="14125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Rectángulo 1"/>
          <p:cNvSpPr/>
          <p:nvPr/>
        </p:nvSpPr>
        <p:spPr>
          <a:xfrm>
            <a:off x="428765" y="617249"/>
            <a:ext cx="2598788" cy="461665"/>
          </a:xfrm>
          <a:prstGeom prst="rect">
            <a:avLst/>
          </a:prstGeom>
        </p:spPr>
        <p:txBody>
          <a:bodyPr wrap="none">
            <a:spAutoFit/>
          </a:bodyPr>
          <a:lstStyle/>
          <a:p>
            <a:r>
              <a:rPr lang="es-ES" sz="2400" b="1" dirty="0">
                <a:solidFill>
                  <a:schemeClr val="bg1"/>
                </a:solidFill>
                <a:latin typeface="Century Gothic" panose="020B0502020202020204" pitchFamily="34" charset="0"/>
                <a:ea typeface="Calibri" panose="020F0502020204030204" pitchFamily="34" charset="0"/>
                <a:cs typeface="Times New Roman" panose="02020603050405020304" pitchFamily="18" charset="0"/>
              </a:rPr>
              <a:t>Características. </a:t>
            </a:r>
          </a:p>
        </p:txBody>
      </p:sp>
      <p:sp>
        <p:nvSpPr>
          <p:cNvPr id="3" name="CuadroTexto 2"/>
          <p:cNvSpPr txBox="1"/>
          <p:nvPr/>
        </p:nvSpPr>
        <p:spPr>
          <a:xfrm>
            <a:off x="428765" y="1502211"/>
            <a:ext cx="5778852" cy="4924425"/>
          </a:xfrm>
          <a:prstGeom prst="rect">
            <a:avLst/>
          </a:prstGeom>
          <a:noFill/>
        </p:spPr>
        <p:txBody>
          <a:bodyPr wrap="square" rtlCol="0">
            <a:spAutoFit/>
          </a:bodyPr>
          <a:lstStyle/>
          <a:p>
            <a:pPr lvl="0"/>
            <a:r>
              <a:rPr lang="es-ES" sz="2000" dirty="0">
                <a:solidFill>
                  <a:schemeClr val="bg1"/>
                </a:solidFill>
              </a:rPr>
              <a:t>Una lista es una colección de elementos llamados generalmente nodos, se relacionan por punteros o direcciones a otros nodos.</a:t>
            </a:r>
          </a:p>
          <a:p>
            <a:pPr lvl="0"/>
            <a:endParaRPr lang="es-ES" sz="2000" dirty="0">
              <a:solidFill>
                <a:schemeClr val="bg1"/>
              </a:solidFill>
            </a:endParaRPr>
          </a:p>
          <a:p>
            <a:pPr marL="285750" lvl="0" indent="-285750">
              <a:buFont typeface="Arial" panose="020B0604020202020204" pitchFamily="34" charset="0"/>
              <a:buChar char="•"/>
            </a:pPr>
            <a:r>
              <a:rPr lang="es-ES" dirty="0">
                <a:solidFill>
                  <a:schemeClr val="bg1"/>
                </a:solidFill>
              </a:rPr>
              <a:t>Las listas aprueban inserciones y eliminación de nodos en cualquier punto de la lista en tiempo constante, pero no permiten un acceso aleatorio.</a:t>
            </a:r>
          </a:p>
          <a:p>
            <a:pPr marL="285750" lvl="0" indent="-285750">
              <a:buFont typeface="Arial" panose="020B0604020202020204" pitchFamily="34" charset="0"/>
              <a:buChar char="•"/>
            </a:pPr>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Pueden ser implementadas en muchos lenguajes, lenguajes tales como </a:t>
            </a:r>
            <a:r>
              <a:rPr lang="es-ES" dirty="0" err="1">
                <a:solidFill>
                  <a:schemeClr val="bg1"/>
                </a:solidFill>
              </a:rPr>
              <a:t>Lisp</a:t>
            </a:r>
            <a:r>
              <a:rPr lang="es-ES" dirty="0">
                <a:solidFill>
                  <a:schemeClr val="bg1"/>
                </a:solidFill>
              </a:rPr>
              <a:t> y </a:t>
            </a:r>
            <a:r>
              <a:rPr lang="es-ES" dirty="0" err="1">
                <a:solidFill>
                  <a:schemeClr val="bg1"/>
                </a:solidFill>
              </a:rPr>
              <a:t>Scheme</a:t>
            </a:r>
            <a:r>
              <a:rPr lang="es-ES" dirty="0">
                <a:solidFill>
                  <a:schemeClr val="bg1"/>
                </a:solidFill>
              </a:rPr>
              <a:t> tiene estructuras de datos ya construidas, junto con operaciones para acceder a las listas enlazadas. Lenguaje imperativos u orientados a objetos tales como C o C++ y Java, respectiva, disponen de referencias para crear lisas enlazadas. </a:t>
            </a:r>
          </a:p>
          <a:p>
            <a:pPr lvl="0"/>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Todos los elementos de la lista son del mismo tipo. </a:t>
            </a:r>
          </a:p>
        </p:txBody>
      </p:sp>
      <p:sp>
        <p:nvSpPr>
          <p:cNvPr id="7" name="CuadroTexto 6">
            <a:extLst>
              <a:ext uri="{FF2B5EF4-FFF2-40B4-BE49-F238E27FC236}">
                <a16:creationId xmlns:a16="http://schemas.microsoft.com/office/drawing/2014/main" id="{F482D9AC-0886-4F8A-91D0-D2EEE57AFBA3}"/>
              </a:ext>
            </a:extLst>
          </p:cNvPr>
          <p:cNvSpPr txBox="1"/>
          <p:nvPr/>
        </p:nvSpPr>
        <p:spPr>
          <a:xfrm>
            <a:off x="6207617" y="1502211"/>
            <a:ext cx="6098146" cy="2585323"/>
          </a:xfrm>
          <a:prstGeom prst="rect">
            <a:avLst/>
          </a:prstGeom>
          <a:noFill/>
        </p:spPr>
        <p:txBody>
          <a:bodyPr wrap="square">
            <a:spAutoFit/>
          </a:bodyPr>
          <a:lstStyle/>
          <a:p>
            <a:pPr marL="285750" lvl="0" indent="-285750">
              <a:buFont typeface="Arial" panose="020B0604020202020204" pitchFamily="34" charset="0"/>
              <a:buChar char="•"/>
            </a:pPr>
            <a:r>
              <a:rPr lang="es-ES" dirty="0">
                <a:solidFill>
                  <a:schemeClr val="bg1"/>
                </a:solidFill>
              </a:rPr>
              <a:t>Existe un orden en los elementos, ya que es una estructura lineal, pero los elementos no están ordenados por su valor sino por la posición en que se han insertado.</a:t>
            </a:r>
          </a:p>
          <a:p>
            <a:pPr marL="285750" lvl="0" indent="-285750">
              <a:buFont typeface="Arial" panose="020B0604020202020204" pitchFamily="34" charset="0"/>
              <a:buChar char="•"/>
            </a:pPr>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Para cada elemento existe un anterior y un siguiente, excepto para el primero, que no tiene anterior, y para el último, que no tiene siguiente.</a:t>
            </a:r>
          </a:p>
          <a:p>
            <a:pPr marL="285750" lvl="0" indent="-285750">
              <a:buFont typeface="Arial" panose="020B0604020202020204" pitchFamily="34" charset="0"/>
              <a:buChar char="•"/>
            </a:pPr>
            <a:endParaRPr lang="es-ES" dirty="0">
              <a:solidFill>
                <a:schemeClr val="bg1"/>
              </a:solidFill>
            </a:endParaRPr>
          </a:p>
          <a:p>
            <a:pPr marL="285750" lvl="0" indent="-285750">
              <a:buFont typeface="Arial" panose="020B0604020202020204" pitchFamily="34" charset="0"/>
              <a:buChar char="•"/>
            </a:pPr>
            <a:r>
              <a:rPr lang="es-ES" dirty="0">
                <a:solidFill>
                  <a:schemeClr val="bg1"/>
                </a:solidFill>
              </a:rPr>
              <a:t>Se puede acceder y eliminar cualquier elemento. </a:t>
            </a:r>
          </a:p>
        </p:txBody>
      </p:sp>
    </p:spTree>
    <p:extLst>
      <p:ext uri="{BB962C8B-B14F-4D97-AF65-F5344CB8AC3E}">
        <p14:creationId xmlns:p14="http://schemas.microsoft.com/office/powerpoint/2010/main" val="3848324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FB4BC07-7EA8-4EDB-A0DE-498DC2F8B992}"/>
              </a:ext>
            </a:extLst>
          </p:cNvPr>
          <p:cNvSpPr txBox="1"/>
          <p:nvPr/>
        </p:nvSpPr>
        <p:spPr>
          <a:xfrm>
            <a:off x="1232452" y="622852"/>
            <a:ext cx="3631096" cy="369332"/>
          </a:xfrm>
          <a:prstGeom prst="rect">
            <a:avLst/>
          </a:prstGeom>
          <a:noFill/>
        </p:spPr>
        <p:txBody>
          <a:bodyPr wrap="square" rtlCol="0">
            <a:spAutoFit/>
          </a:bodyPr>
          <a:lstStyle/>
          <a:p>
            <a:r>
              <a:rPr lang="es-MX" dirty="0"/>
              <a:t>Ventajas y desventajas</a:t>
            </a:r>
          </a:p>
        </p:txBody>
      </p:sp>
    </p:spTree>
    <p:extLst>
      <p:ext uri="{BB962C8B-B14F-4D97-AF65-F5344CB8AC3E}">
        <p14:creationId xmlns:p14="http://schemas.microsoft.com/office/powerpoint/2010/main" val="3334425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0928"/>
        </a:solidFill>
        <a:effectLst/>
      </p:bgPr>
    </p:bg>
    <p:spTree>
      <p:nvGrpSpPr>
        <p:cNvPr id="1" name=""/>
        <p:cNvGrpSpPr/>
        <p:nvPr/>
      </p:nvGrpSpPr>
      <p:grpSpPr>
        <a:xfrm>
          <a:off x="0" y="0"/>
          <a:ext cx="0" cy="0"/>
          <a:chOff x="0" y="0"/>
          <a:chExt cx="0" cy="0"/>
        </a:xfrm>
      </p:grpSpPr>
      <p:pic>
        <p:nvPicPr>
          <p:cNvPr id="10" name="Picture 2" descr="Programación (lógica y creatividad))">
            <a:extLst>
              <a:ext uri="{FF2B5EF4-FFF2-40B4-BE49-F238E27FC236}">
                <a16:creationId xmlns:a16="http://schemas.microsoft.com/office/drawing/2014/main" id="{6102F3EC-7B40-4715-A5FF-469B21626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631"/>
          <a:stretch/>
        </p:blipFill>
        <p:spPr bwMode="auto">
          <a:xfrm>
            <a:off x="3786386" y="0"/>
            <a:ext cx="84056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C4AD0E2-A8E1-4057-AEB6-A34959AFE323}"/>
              </a:ext>
            </a:extLst>
          </p:cNvPr>
          <p:cNvSpPr txBox="1"/>
          <p:nvPr/>
        </p:nvSpPr>
        <p:spPr>
          <a:xfrm>
            <a:off x="554863" y="736606"/>
            <a:ext cx="3335629" cy="523220"/>
          </a:xfrm>
          <a:prstGeom prst="rect">
            <a:avLst/>
          </a:prstGeom>
          <a:noFill/>
        </p:spPr>
        <p:txBody>
          <a:bodyPr wrap="square" rtlCol="0">
            <a:spAutoFit/>
          </a:bodyPr>
          <a:lstStyle/>
          <a:p>
            <a:r>
              <a:rPr lang="es-MX" sz="2800" b="1" dirty="0">
                <a:solidFill>
                  <a:schemeClr val="bg1"/>
                </a:solidFill>
              </a:rPr>
              <a:t>Aplicaciones y usos </a:t>
            </a:r>
          </a:p>
        </p:txBody>
      </p:sp>
      <p:sp>
        <p:nvSpPr>
          <p:cNvPr id="3" name="CuadroTexto 2">
            <a:extLst>
              <a:ext uri="{FF2B5EF4-FFF2-40B4-BE49-F238E27FC236}">
                <a16:creationId xmlns:a16="http://schemas.microsoft.com/office/drawing/2014/main" id="{01F67C0E-9576-4A91-BCF6-A23A181B9D46}"/>
              </a:ext>
            </a:extLst>
          </p:cNvPr>
          <p:cNvSpPr txBox="1"/>
          <p:nvPr/>
        </p:nvSpPr>
        <p:spPr>
          <a:xfrm>
            <a:off x="554864" y="1464159"/>
            <a:ext cx="5602312" cy="1477328"/>
          </a:xfrm>
          <a:prstGeom prst="rect">
            <a:avLst/>
          </a:prstGeom>
          <a:noFill/>
        </p:spPr>
        <p:txBody>
          <a:bodyPr wrap="square" rtlCol="0">
            <a:spAutoFit/>
          </a:bodyPr>
          <a:lstStyle/>
          <a:p>
            <a:r>
              <a:rPr lang="es-MX" dirty="0">
                <a:solidFill>
                  <a:schemeClr val="bg1"/>
                </a:solidFill>
              </a:rPr>
              <a:t>El uso y aplicaciones que tienen estas estructuras de datos son muy amplias, tanto así que según el tipo de lista que usemos serán las aplicaciones a efectuar. A modo general podemos desglosar los siguientes usos y aplicaciones.</a:t>
            </a:r>
          </a:p>
        </p:txBody>
      </p:sp>
      <p:sp>
        <p:nvSpPr>
          <p:cNvPr id="5" name="CuadroTexto 4">
            <a:extLst>
              <a:ext uri="{FF2B5EF4-FFF2-40B4-BE49-F238E27FC236}">
                <a16:creationId xmlns:a16="http://schemas.microsoft.com/office/drawing/2014/main" id="{DA98A6B8-0DC6-45F2-B652-B3AAF1015E48}"/>
              </a:ext>
            </a:extLst>
          </p:cNvPr>
          <p:cNvSpPr txBox="1"/>
          <p:nvPr/>
        </p:nvSpPr>
        <p:spPr>
          <a:xfrm>
            <a:off x="605305" y="3675778"/>
            <a:ext cx="6362163" cy="1200329"/>
          </a:xfrm>
          <a:prstGeom prst="rect">
            <a:avLst/>
          </a:prstGeom>
          <a:noFill/>
        </p:spPr>
        <p:txBody>
          <a:bodyPr wrap="square" rtlCol="0">
            <a:spAutoFit/>
          </a:bodyPr>
          <a:lstStyle/>
          <a:p>
            <a:r>
              <a:rPr lang="es-MX" dirty="0">
                <a:solidFill>
                  <a:schemeClr val="bg1"/>
                </a:solidFill>
              </a:rPr>
              <a:t>Listas sencillas:</a:t>
            </a:r>
          </a:p>
          <a:p>
            <a:pPr marL="285750" indent="-285750">
              <a:buFont typeface="Arial" panose="020B0604020202020204" pitchFamily="34" charset="0"/>
              <a:buChar char="•"/>
            </a:pPr>
            <a:r>
              <a:rPr lang="es-MX" dirty="0">
                <a:solidFill>
                  <a:schemeClr val="bg1"/>
                </a:solidFill>
              </a:rPr>
              <a:t>Cronogramas de actividades </a:t>
            </a:r>
          </a:p>
          <a:p>
            <a:pPr marL="285750" indent="-285750">
              <a:buFont typeface="Arial" panose="020B0604020202020204" pitchFamily="34" charset="0"/>
              <a:buChar char="•"/>
            </a:pPr>
            <a:r>
              <a:rPr lang="es-MX" dirty="0">
                <a:solidFill>
                  <a:schemeClr val="bg1"/>
                </a:solidFill>
              </a:rPr>
              <a:t>Hallar elementos de una fila de personas</a:t>
            </a:r>
          </a:p>
          <a:p>
            <a:pPr marL="285750" indent="-285750">
              <a:buFont typeface="Arial" panose="020B0604020202020204" pitchFamily="34" charset="0"/>
              <a:buChar char="•"/>
            </a:pPr>
            <a:r>
              <a:rPr lang="es-MX" dirty="0">
                <a:solidFill>
                  <a:schemeClr val="bg1"/>
                </a:solidFill>
              </a:rPr>
              <a:t>Listas de compras</a:t>
            </a:r>
          </a:p>
        </p:txBody>
      </p:sp>
      <p:sp>
        <p:nvSpPr>
          <p:cNvPr id="7" name="CuadroTexto 6">
            <a:extLst>
              <a:ext uri="{FF2B5EF4-FFF2-40B4-BE49-F238E27FC236}">
                <a16:creationId xmlns:a16="http://schemas.microsoft.com/office/drawing/2014/main" id="{4A79BCC6-D2DF-4A84-8F95-E251EFEAAD54}"/>
              </a:ext>
            </a:extLst>
          </p:cNvPr>
          <p:cNvSpPr txBox="1"/>
          <p:nvPr/>
        </p:nvSpPr>
        <p:spPr>
          <a:xfrm>
            <a:off x="605305" y="5073702"/>
            <a:ext cx="6362163" cy="1200329"/>
          </a:xfrm>
          <a:prstGeom prst="rect">
            <a:avLst/>
          </a:prstGeom>
          <a:noFill/>
        </p:spPr>
        <p:txBody>
          <a:bodyPr wrap="square" rtlCol="0">
            <a:spAutoFit/>
          </a:bodyPr>
          <a:lstStyle/>
          <a:p>
            <a:r>
              <a:rPr lang="es-MX" dirty="0">
                <a:solidFill>
                  <a:schemeClr val="bg1"/>
                </a:solidFill>
              </a:rPr>
              <a:t>Listas dobles:</a:t>
            </a:r>
          </a:p>
          <a:p>
            <a:pPr marL="285750" indent="-285750">
              <a:buFont typeface="Arial" panose="020B0604020202020204" pitchFamily="34" charset="0"/>
              <a:buChar char="•"/>
            </a:pPr>
            <a:r>
              <a:rPr lang="es-MX" dirty="0">
                <a:solidFill>
                  <a:schemeClr val="bg1"/>
                </a:solidFill>
              </a:rPr>
              <a:t>Medidor de combustible de un carro</a:t>
            </a:r>
          </a:p>
          <a:p>
            <a:pPr marL="285750" indent="-285750">
              <a:buFont typeface="Arial" panose="020B0604020202020204" pitchFamily="34" charset="0"/>
              <a:buChar char="•"/>
            </a:pPr>
            <a:r>
              <a:rPr lang="es-MX" dirty="0">
                <a:solidFill>
                  <a:schemeClr val="bg1"/>
                </a:solidFill>
              </a:rPr>
              <a:t>Almacenar información para un carrusel de imágenes</a:t>
            </a:r>
          </a:p>
          <a:p>
            <a:pPr marL="285750" indent="-285750">
              <a:buFont typeface="Arial" panose="020B0604020202020204" pitchFamily="34" charset="0"/>
              <a:buChar char="•"/>
            </a:pPr>
            <a:r>
              <a:rPr lang="es-MX" dirty="0">
                <a:solidFill>
                  <a:schemeClr val="bg1"/>
                </a:solidFill>
              </a:rPr>
              <a:t>Almacenar información para botones adelante y atrás</a:t>
            </a:r>
          </a:p>
        </p:txBody>
      </p:sp>
      <p:sp>
        <p:nvSpPr>
          <p:cNvPr id="9" name="CuadroTexto 8">
            <a:extLst>
              <a:ext uri="{FF2B5EF4-FFF2-40B4-BE49-F238E27FC236}">
                <a16:creationId xmlns:a16="http://schemas.microsoft.com/office/drawing/2014/main" id="{8E92587F-C28A-441E-A93F-1A3B97AEEE02}"/>
              </a:ext>
            </a:extLst>
          </p:cNvPr>
          <p:cNvSpPr txBox="1"/>
          <p:nvPr/>
        </p:nvSpPr>
        <p:spPr>
          <a:xfrm>
            <a:off x="6096000" y="3675778"/>
            <a:ext cx="6362163" cy="1477328"/>
          </a:xfrm>
          <a:prstGeom prst="rect">
            <a:avLst/>
          </a:prstGeom>
          <a:noFill/>
        </p:spPr>
        <p:txBody>
          <a:bodyPr wrap="square" rtlCol="0">
            <a:spAutoFit/>
          </a:bodyPr>
          <a:lstStyle/>
          <a:p>
            <a:r>
              <a:rPr lang="es-MX" dirty="0">
                <a:solidFill>
                  <a:schemeClr val="bg1"/>
                </a:solidFill>
              </a:rPr>
              <a:t>Listas circulares:</a:t>
            </a:r>
          </a:p>
          <a:p>
            <a:pPr marL="285750" indent="-285750">
              <a:buFont typeface="Arial" panose="020B0604020202020204" pitchFamily="34" charset="0"/>
              <a:buChar char="•"/>
            </a:pPr>
            <a:r>
              <a:rPr lang="es-MX" dirty="0">
                <a:solidFill>
                  <a:schemeClr val="bg1"/>
                </a:solidFill>
              </a:rPr>
              <a:t>Canales de televisión</a:t>
            </a:r>
          </a:p>
          <a:p>
            <a:pPr marL="285750" indent="-285750">
              <a:buFont typeface="Arial" panose="020B0604020202020204" pitchFamily="34" charset="0"/>
              <a:buChar char="•"/>
            </a:pPr>
            <a:r>
              <a:rPr lang="es-MX" dirty="0">
                <a:solidFill>
                  <a:schemeClr val="bg1"/>
                </a:solidFill>
              </a:rPr>
              <a:t>Simulaciones cíclicas como el clima</a:t>
            </a:r>
          </a:p>
          <a:p>
            <a:pPr marL="285750" indent="-285750">
              <a:buFont typeface="Arial" panose="020B0604020202020204" pitchFamily="34" charset="0"/>
              <a:buChar char="•"/>
            </a:pPr>
            <a:r>
              <a:rPr lang="es-MX" dirty="0">
                <a:solidFill>
                  <a:schemeClr val="bg1"/>
                </a:solidFill>
              </a:rPr>
              <a:t>Funcionamiento de un reloj</a:t>
            </a:r>
          </a:p>
          <a:p>
            <a:pPr marL="285750" indent="-285750">
              <a:buFont typeface="Arial" panose="020B0604020202020204" pitchFamily="34" charset="0"/>
              <a:buChar char="•"/>
            </a:pPr>
            <a:endParaRPr lang="es-MX" dirty="0">
              <a:solidFill>
                <a:schemeClr val="bg1"/>
              </a:solidFill>
            </a:endParaRPr>
          </a:p>
        </p:txBody>
      </p:sp>
    </p:spTree>
    <p:extLst>
      <p:ext uri="{BB962C8B-B14F-4D97-AF65-F5344CB8AC3E}">
        <p14:creationId xmlns:p14="http://schemas.microsoft.com/office/powerpoint/2010/main" val="341746674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TM04033921[[fn=Damasco]]</Template>
  <TotalTime>56</TotalTime>
  <Words>413</Words>
  <Application>Microsoft Office PowerPoint</Application>
  <PresentationFormat>Panorámica</PresentationFormat>
  <Paragraphs>38</Paragraphs>
  <Slides>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vt:i4>
      </vt:variant>
    </vt:vector>
  </HeadingPairs>
  <TitlesOfParts>
    <vt:vector size="11" baseType="lpstr">
      <vt:lpstr>Arial</vt:lpstr>
      <vt:lpstr>Calibri</vt:lpstr>
      <vt:lpstr>Calibri Light</vt:lpstr>
      <vt:lpstr>Century Gothic</vt:lpstr>
      <vt:lpstr>Roboto</vt:lpstr>
      <vt:lpstr>Tema de Office</vt:lpstr>
      <vt:lpstr>Estructuras de datos</vt:lpstr>
      <vt:lpstr>Definición</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Ismael</dc:creator>
  <cp:lastModifiedBy>Adiel Yañez</cp:lastModifiedBy>
  <cp:revision>12</cp:revision>
  <dcterms:created xsi:type="dcterms:W3CDTF">2020-10-26T16:59:54Z</dcterms:created>
  <dcterms:modified xsi:type="dcterms:W3CDTF">2020-10-30T23:39:19Z</dcterms:modified>
</cp:coreProperties>
</file>